
<file path=[Content_Types].xml><?xml version="1.0" encoding="utf-8"?>
<Types xmlns="http://schemas.openxmlformats.org/package/2006/content-types">
  <Default Extension="png" ContentType="image/png"/>
  <Default Extension="mp3" ContentType="audio/mpeg"/>
  <Default Extension="jpeg" ContentType="image/jpeg"/>
  <Default Extension="MOV" ContentType="video/quicktime"/>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4" r:id="rId3"/>
    <p:sldMasterId id="2147483680" r:id="rId4"/>
  </p:sldMasterIdLst>
  <p:notesMasterIdLst>
    <p:notesMasterId r:id="rId139"/>
  </p:notesMasterIdLst>
  <p:sldIdLst>
    <p:sldId id="366" r:id="rId5"/>
    <p:sldId id="359" r:id="rId6"/>
    <p:sldId id="397" r:id="rId7"/>
    <p:sldId id="434" r:id="rId8"/>
    <p:sldId id="435" r:id="rId9"/>
    <p:sldId id="436" r:id="rId10"/>
    <p:sldId id="437" r:id="rId11"/>
    <p:sldId id="438" r:id="rId12"/>
    <p:sldId id="365" r:id="rId13"/>
    <p:sldId id="360" r:id="rId14"/>
    <p:sldId id="451" r:id="rId15"/>
    <p:sldId id="308" r:id="rId16"/>
    <p:sldId id="367" r:id="rId17"/>
    <p:sldId id="300" r:id="rId18"/>
    <p:sldId id="433" r:id="rId19"/>
    <p:sldId id="312" r:id="rId20"/>
    <p:sldId id="311" r:id="rId21"/>
    <p:sldId id="321" r:id="rId22"/>
    <p:sldId id="322" r:id="rId23"/>
    <p:sldId id="323" r:id="rId24"/>
    <p:sldId id="328" r:id="rId25"/>
    <p:sldId id="326" r:id="rId26"/>
    <p:sldId id="463" r:id="rId27"/>
    <p:sldId id="349" r:id="rId28"/>
    <p:sldId id="327" r:id="rId29"/>
    <p:sldId id="332" r:id="rId30"/>
    <p:sldId id="325" r:id="rId31"/>
    <p:sldId id="310" r:id="rId32"/>
    <p:sldId id="293" r:id="rId33"/>
    <p:sldId id="334" r:id="rId34"/>
    <p:sldId id="333" r:id="rId35"/>
    <p:sldId id="335" r:id="rId36"/>
    <p:sldId id="336" r:id="rId37"/>
    <p:sldId id="350" r:id="rId38"/>
    <p:sldId id="351" r:id="rId39"/>
    <p:sldId id="324" r:id="rId40"/>
    <p:sldId id="444" r:id="rId41"/>
    <p:sldId id="446" r:id="rId42"/>
    <p:sldId id="447" r:id="rId43"/>
    <p:sldId id="450" r:id="rId44"/>
    <p:sldId id="448" r:id="rId45"/>
    <p:sldId id="449" r:id="rId46"/>
    <p:sldId id="331" r:id="rId47"/>
    <p:sldId id="288" r:id="rId48"/>
    <p:sldId id="368" r:id="rId49"/>
    <p:sldId id="370" r:id="rId50"/>
    <p:sldId id="371" r:id="rId51"/>
    <p:sldId id="374" r:id="rId52"/>
    <p:sldId id="372" r:id="rId53"/>
    <p:sldId id="373" r:id="rId54"/>
    <p:sldId id="452" r:id="rId55"/>
    <p:sldId id="453" r:id="rId56"/>
    <p:sldId id="454" r:id="rId57"/>
    <p:sldId id="455" r:id="rId58"/>
    <p:sldId id="417" r:id="rId59"/>
    <p:sldId id="421" r:id="rId60"/>
    <p:sldId id="429" r:id="rId61"/>
    <p:sldId id="422" r:id="rId62"/>
    <p:sldId id="427" r:id="rId63"/>
    <p:sldId id="428" r:id="rId64"/>
    <p:sldId id="432" r:id="rId65"/>
    <p:sldId id="439" r:id="rId66"/>
    <p:sldId id="440" r:id="rId67"/>
    <p:sldId id="441" r:id="rId68"/>
    <p:sldId id="460" r:id="rId69"/>
    <p:sldId id="461" r:id="rId70"/>
    <p:sldId id="462" r:id="rId71"/>
    <p:sldId id="456" r:id="rId72"/>
    <p:sldId id="457" r:id="rId73"/>
    <p:sldId id="458" r:id="rId74"/>
    <p:sldId id="459" r:id="rId75"/>
    <p:sldId id="430" r:id="rId76"/>
    <p:sldId id="425" r:id="rId77"/>
    <p:sldId id="426" r:id="rId78"/>
    <p:sldId id="423" r:id="rId79"/>
    <p:sldId id="424" r:id="rId80"/>
    <p:sldId id="420" r:id="rId81"/>
    <p:sldId id="419" r:id="rId82"/>
    <p:sldId id="415" r:id="rId83"/>
    <p:sldId id="369" r:id="rId84"/>
    <p:sldId id="346" r:id="rId85"/>
    <p:sldId id="347" r:id="rId86"/>
    <p:sldId id="348" r:id="rId87"/>
    <p:sldId id="401" r:id="rId88"/>
    <p:sldId id="405" r:id="rId89"/>
    <p:sldId id="391" r:id="rId90"/>
    <p:sldId id="443" r:id="rId91"/>
    <p:sldId id="390" r:id="rId92"/>
    <p:sldId id="394" r:id="rId93"/>
    <p:sldId id="395" r:id="rId94"/>
    <p:sldId id="393" r:id="rId95"/>
    <p:sldId id="392" r:id="rId96"/>
    <p:sldId id="289" r:id="rId97"/>
    <p:sldId id="386" r:id="rId98"/>
    <p:sldId id="388" r:id="rId99"/>
    <p:sldId id="387" r:id="rId100"/>
    <p:sldId id="353" r:id="rId101"/>
    <p:sldId id="355" r:id="rId102"/>
    <p:sldId id="356" r:id="rId103"/>
    <p:sldId id="357" r:id="rId104"/>
    <p:sldId id="409" r:id="rId105"/>
    <p:sldId id="414" r:id="rId106"/>
    <p:sldId id="410" r:id="rId107"/>
    <p:sldId id="411" r:id="rId108"/>
    <p:sldId id="412" r:id="rId109"/>
    <p:sldId id="413" r:id="rId110"/>
    <p:sldId id="292" r:id="rId111"/>
    <p:sldId id="342" r:id="rId112"/>
    <p:sldId id="343" r:id="rId113"/>
    <p:sldId id="296" r:id="rId114"/>
    <p:sldId id="338" r:id="rId115"/>
    <p:sldId id="341" r:id="rId116"/>
    <p:sldId id="340" r:id="rId117"/>
    <p:sldId id="404" r:id="rId118"/>
    <p:sldId id="277" r:id="rId119"/>
    <p:sldId id="375" r:id="rId120"/>
    <p:sldId id="382" r:id="rId121"/>
    <p:sldId id="376" r:id="rId122"/>
    <p:sldId id="377" r:id="rId123"/>
    <p:sldId id="378" r:id="rId124"/>
    <p:sldId id="379" r:id="rId125"/>
    <p:sldId id="380" r:id="rId126"/>
    <p:sldId id="406" r:id="rId127"/>
    <p:sldId id="403" r:id="rId128"/>
    <p:sldId id="354" r:id="rId129"/>
    <p:sldId id="408" r:id="rId130"/>
    <p:sldId id="407" r:id="rId131"/>
    <p:sldId id="402" r:id="rId132"/>
    <p:sldId id="381" r:id="rId133"/>
    <p:sldId id="302" r:id="rId134"/>
    <p:sldId id="306" r:id="rId135"/>
    <p:sldId id="344" r:id="rId136"/>
    <p:sldId id="431" r:id="rId137"/>
    <p:sldId id="304" r:id="rId1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FBD"/>
    <a:srgbClr val="367BBA"/>
    <a:srgbClr val="FFFFFF"/>
    <a:srgbClr val="F2F2F2"/>
    <a:srgbClr val="FFFF99"/>
    <a:srgbClr val="FFFFCC"/>
    <a:srgbClr val="9AC642"/>
    <a:srgbClr val="E2F0D9"/>
    <a:srgbClr val="898989"/>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67" autoAdjust="0"/>
    <p:restoredTop sz="94660"/>
  </p:normalViewPr>
  <p:slideViewPr>
    <p:cSldViewPr snapToGrid="0">
      <p:cViewPr varScale="1">
        <p:scale>
          <a:sx n="90" d="100"/>
          <a:sy n="90" d="100"/>
        </p:scale>
        <p:origin x="557" y="53"/>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A37E88DA-7634-4A7A-B0BF-348FF56BEAF4}" type="datetimeFigureOut">
              <a:rPr lang="en-US" smtClean="0"/>
              <a:t>5/14/2016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6B5BF863-4BF4-4056-978D-E116435A5DAC}" type="slidenum">
              <a:rPr lang="en-US" smtClean="0"/>
              <a:t>‹#›</a:t>
            </a:fld>
            <a:endParaRPr lang="en-US"/>
          </a:p>
        </p:txBody>
      </p:sp>
    </p:spTree>
    <p:extLst>
      <p:ext uri="{BB962C8B-B14F-4D97-AF65-F5344CB8AC3E}">
        <p14:creationId xmlns:p14="http://schemas.microsoft.com/office/powerpoint/2010/main" val="421263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EFEDA-065C-4C6A-BBF1-1313331B5DAD}" type="slidenum">
              <a:rPr lang="en-US" smtClean="0"/>
              <a:t>4</a:t>
            </a:fld>
            <a:endParaRPr lang="en-US"/>
          </a:p>
        </p:txBody>
      </p:sp>
    </p:spTree>
    <p:extLst>
      <p:ext uri="{BB962C8B-B14F-4D97-AF65-F5344CB8AC3E}">
        <p14:creationId xmlns:p14="http://schemas.microsoft.com/office/powerpoint/2010/main" val="304951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59</a:t>
            </a:fld>
            <a:endParaRPr lang="en-US"/>
          </a:p>
        </p:txBody>
      </p:sp>
    </p:spTree>
    <p:extLst>
      <p:ext uri="{BB962C8B-B14F-4D97-AF65-F5344CB8AC3E}">
        <p14:creationId xmlns:p14="http://schemas.microsoft.com/office/powerpoint/2010/main" val="2308215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60</a:t>
            </a:fld>
            <a:endParaRPr lang="en-US"/>
          </a:p>
        </p:txBody>
      </p:sp>
    </p:spTree>
    <p:extLst>
      <p:ext uri="{BB962C8B-B14F-4D97-AF65-F5344CB8AC3E}">
        <p14:creationId xmlns:p14="http://schemas.microsoft.com/office/powerpoint/2010/main" val="4258920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61</a:t>
            </a:fld>
            <a:endParaRPr lang="en-US"/>
          </a:p>
        </p:txBody>
      </p:sp>
    </p:spTree>
    <p:extLst>
      <p:ext uri="{BB962C8B-B14F-4D97-AF65-F5344CB8AC3E}">
        <p14:creationId xmlns:p14="http://schemas.microsoft.com/office/powerpoint/2010/main" val="2871873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62</a:t>
            </a:fld>
            <a:endParaRPr lang="en-US"/>
          </a:p>
        </p:txBody>
      </p:sp>
    </p:spTree>
    <p:extLst>
      <p:ext uri="{BB962C8B-B14F-4D97-AF65-F5344CB8AC3E}">
        <p14:creationId xmlns:p14="http://schemas.microsoft.com/office/powerpoint/2010/main" val="815597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63</a:t>
            </a:fld>
            <a:endParaRPr lang="en-US"/>
          </a:p>
        </p:txBody>
      </p:sp>
    </p:spTree>
    <p:extLst>
      <p:ext uri="{BB962C8B-B14F-4D97-AF65-F5344CB8AC3E}">
        <p14:creationId xmlns:p14="http://schemas.microsoft.com/office/powerpoint/2010/main" val="1284687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64</a:t>
            </a:fld>
            <a:endParaRPr lang="en-US"/>
          </a:p>
        </p:txBody>
      </p:sp>
    </p:spTree>
    <p:extLst>
      <p:ext uri="{BB962C8B-B14F-4D97-AF65-F5344CB8AC3E}">
        <p14:creationId xmlns:p14="http://schemas.microsoft.com/office/powerpoint/2010/main" val="307129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65</a:t>
            </a:fld>
            <a:endParaRPr lang="en-US"/>
          </a:p>
        </p:txBody>
      </p:sp>
    </p:spTree>
    <p:extLst>
      <p:ext uri="{BB962C8B-B14F-4D97-AF65-F5344CB8AC3E}">
        <p14:creationId xmlns:p14="http://schemas.microsoft.com/office/powerpoint/2010/main" val="1453269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77</a:t>
            </a:fld>
            <a:endParaRPr lang="en-US"/>
          </a:p>
        </p:txBody>
      </p:sp>
    </p:spTree>
    <p:extLst>
      <p:ext uri="{BB962C8B-B14F-4D97-AF65-F5344CB8AC3E}">
        <p14:creationId xmlns:p14="http://schemas.microsoft.com/office/powerpoint/2010/main" val="2113494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78</a:t>
            </a:fld>
            <a:endParaRPr lang="en-US"/>
          </a:p>
        </p:txBody>
      </p:sp>
    </p:spTree>
    <p:extLst>
      <p:ext uri="{BB962C8B-B14F-4D97-AF65-F5344CB8AC3E}">
        <p14:creationId xmlns:p14="http://schemas.microsoft.com/office/powerpoint/2010/main" val="161930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79</a:t>
            </a:fld>
            <a:endParaRPr lang="en-US"/>
          </a:p>
        </p:txBody>
      </p:sp>
    </p:spTree>
    <p:extLst>
      <p:ext uri="{BB962C8B-B14F-4D97-AF65-F5344CB8AC3E}">
        <p14:creationId xmlns:p14="http://schemas.microsoft.com/office/powerpoint/2010/main" val="254446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EFEDA-065C-4C6A-BBF1-1313331B5DAD}" type="slidenum">
              <a:rPr lang="en-US" smtClean="0"/>
              <a:t>5</a:t>
            </a:fld>
            <a:endParaRPr lang="en-US"/>
          </a:p>
        </p:txBody>
      </p:sp>
    </p:spTree>
    <p:extLst>
      <p:ext uri="{BB962C8B-B14F-4D97-AF65-F5344CB8AC3E}">
        <p14:creationId xmlns:p14="http://schemas.microsoft.com/office/powerpoint/2010/main" val="2797363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Lucida Grande"/>
                <a:ea typeface="MS PGothic" pitchFamily="34" charset="-128"/>
              </a:defRPr>
            </a:lvl1pPr>
            <a:lvl2pPr marL="756937" indent="-291129" eaLnBrk="0" hangingPunct="0">
              <a:defRPr>
                <a:solidFill>
                  <a:schemeClr val="tx1"/>
                </a:solidFill>
                <a:latin typeface="Lucida Grande"/>
                <a:ea typeface="MS PGothic" pitchFamily="34" charset="-128"/>
              </a:defRPr>
            </a:lvl2pPr>
            <a:lvl3pPr marL="1164518" indent="-232903" eaLnBrk="0" hangingPunct="0">
              <a:defRPr>
                <a:solidFill>
                  <a:schemeClr val="tx1"/>
                </a:solidFill>
                <a:latin typeface="Lucida Grande"/>
                <a:ea typeface="MS PGothic" pitchFamily="34" charset="-128"/>
              </a:defRPr>
            </a:lvl3pPr>
            <a:lvl4pPr marL="1630325" indent="-232903" eaLnBrk="0" hangingPunct="0">
              <a:defRPr>
                <a:solidFill>
                  <a:schemeClr val="tx1"/>
                </a:solidFill>
                <a:latin typeface="Lucida Grande"/>
                <a:ea typeface="MS PGothic" pitchFamily="34" charset="-128"/>
              </a:defRPr>
            </a:lvl4pPr>
            <a:lvl5pPr marL="2096134" indent="-232903" eaLnBrk="0" hangingPunct="0">
              <a:defRPr>
                <a:solidFill>
                  <a:schemeClr val="tx1"/>
                </a:solidFill>
                <a:latin typeface="Lucida Grande"/>
                <a:ea typeface="MS PGothic" pitchFamily="34" charset="-128"/>
              </a:defRPr>
            </a:lvl5pPr>
            <a:lvl6pPr marL="2561940" indent="-232903" defTabSz="465807" eaLnBrk="0" fontAlgn="base" hangingPunct="0">
              <a:spcBef>
                <a:spcPct val="0"/>
              </a:spcBef>
              <a:spcAft>
                <a:spcPct val="0"/>
              </a:spcAft>
              <a:defRPr>
                <a:solidFill>
                  <a:schemeClr val="tx1"/>
                </a:solidFill>
                <a:latin typeface="Lucida Grande"/>
                <a:ea typeface="MS PGothic" pitchFamily="34" charset="-128"/>
              </a:defRPr>
            </a:lvl6pPr>
            <a:lvl7pPr marL="3027747" indent="-232903" defTabSz="465807" eaLnBrk="0" fontAlgn="base" hangingPunct="0">
              <a:spcBef>
                <a:spcPct val="0"/>
              </a:spcBef>
              <a:spcAft>
                <a:spcPct val="0"/>
              </a:spcAft>
              <a:defRPr>
                <a:solidFill>
                  <a:schemeClr val="tx1"/>
                </a:solidFill>
                <a:latin typeface="Lucida Grande"/>
                <a:ea typeface="MS PGothic" pitchFamily="34" charset="-128"/>
              </a:defRPr>
            </a:lvl7pPr>
            <a:lvl8pPr marL="3493553" indent="-232903" defTabSz="465807" eaLnBrk="0" fontAlgn="base" hangingPunct="0">
              <a:spcBef>
                <a:spcPct val="0"/>
              </a:spcBef>
              <a:spcAft>
                <a:spcPct val="0"/>
              </a:spcAft>
              <a:defRPr>
                <a:solidFill>
                  <a:schemeClr val="tx1"/>
                </a:solidFill>
                <a:latin typeface="Lucida Grande"/>
                <a:ea typeface="MS PGothic" pitchFamily="34" charset="-128"/>
              </a:defRPr>
            </a:lvl8pPr>
            <a:lvl9pPr marL="3959361" indent="-232903" defTabSz="465807" eaLnBrk="0" fontAlgn="base" hangingPunct="0">
              <a:spcBef>
                <a:spcPct val="0"/>
              </a:spcBef>
              <a:spcAft>
                <a:spcPct val="0"/>
              </a:spcAft>
              <a:defRPr>
                <a:solidFill>
                  <a:schemeClr val="tx1"/>
                </a:solidFill>
                <a:latin typeface="Lucida Grande"/>
                <a:ea typeface="MS PGothic" pitchFamily="34" charset="-128"/>
              </a:defRPr>
            </a:lvl9pPr>
          </a:lstStyle>
          <a:p>
            <a:pPr eaLnBrk="1" hangingPunct="1"/>
            <a:fld id="{3CE0D911-A823-4AE7-B6B8-E4125BD63758}" type="slidenum">
              <a:rPr lang="en-US" smtClean="0">
                <a:solidFill>
                  <a:prstClr val="black"/>
                </a:solidFill>
                <a:latin typeface="Calibri" pitchFamily="34" charset="0"/>
              </a:rPr>
              <a:pPr eaLnBrk="1" hangingPunct="1"/>
              <a:t>85</a:t>
            </a:fld>
            <a:endParaRPr lang="en-US" dirty="0">
              <a:solidFill>
                <a:prstClr val="black"/>
              </a:solidFill>
              <a:latin typeface="Calibri"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4434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Lucida Grande"/>
                <a:ea typeface="MS PGothic" pitchFamily="34" charset="-128"/>
              </a:defRPr>
            </a:lvl1pPr>
            <a:lvl2pPr marL="756937" indent="-291129" eaLnBrk="0" hangingPunct="0">
              <a:defRPr>
                <a:solidFill>
                  <a:schemeClr val="tx1"/>
                </a:solidFill>
                <a:latin typeface="Lucida Grande"/>
                <a:ea typeface="MS PGothic" pitchFamily="34" charset="-128"/>
              </a:defRPr>
            </a:lvl2pPr>
            <a:lvl3pPr marL="1164518" indent="-232903" eaLnBrk="0" hangingPunct="0">
              <a:defRPr>
                <a:solidFill>
                  <a:schemeClr val="tx1"/>
                </a:solidFill>
                <a:latin typeface="Lucida Grande"/>
                <a:ea typeface="MS PGothic" pitchFamily="34" charset="-128"/>
              </a:defRPr>
            </a:lvl3pPr>
            <a:lvl4pPr marL="1630325" indent="-232903" eaLnBrk="0" hangingPunct="0">
              <a:defRPr>
                <a:solidFill>
                  <a:schemeClr val="tx1"/>
                </a:solidFill>
                <a:latin typeface="Lucida Grande"/>
                <a:ea typeface="MS PGothic" pitchFamily="34" charset="-128"/>
              </a:defRPr>
            </a:lvl4pPr>
            <a:lvl5pPr marL="2096134" indent="-232903" eaLnBrk="0" hangingPunct="0">
              <a:defRPr>
                <a:solidFill>
                  <a:schemeClr val="tx1"/>
                </a:solidFill>
                <a:latin typeface="Lucida Grande"/>
                <a:ea typeface="MS PGothic" pitchFamily="34" charset="-128"/>
              </a:defRPr>
            </a:lvl5pPr>
            <a:lvl6pPr marL="2561940" indent="-232903" defTabSz="465807" eaLnBrk="0" fontAlgn="base" hangingPunct="0">
              <a:spcBef>
                <a:spcPct val="0"/>
              </a:spcBef>
              <a:spcAft>
                <a:spcPct val="0"/>
              </a:spcAft>
              <a:defRPr>
                <a:solidFill>
                  <a:schemeClr val="tx1"/>
                </a:solidFill>
                <a:latin typeface="Lucida Grande"/>
                <a:ea typeface="MS PGothic" pitchFamily="34" charset="-128"/>
              </a:defRPr>
            </a:lvl6pPr>
            <a:lvl7pPr marL="3027747" indent="-232903" defTabSz="465807" eaLnBrk="0" fontAlgn="base" hangingPunct="0">
              <a:spcBef>
                <a:spcPct val="0"/>
              </a:spcBef>
              <a:spcAft>
                <a:spcPct val="0"/>
              </a:spcAft>
              <a:defRPr>
                <a:solidFill>
                  <a:schemeClr val="tx1"/>
                </a:solidFill>
                <a:latin typeface="Lucida Grande"/>
                <a:ea typeface="MS PGothic" pitchFamily="34" charset="-128"/>
              </a:defRPr>
            </a:lvl7pPr>
            <a:lvl8pPr marL="3493553" indent="-232903" defTabSz="465807" eaLnBrk="0" fontAlgn="base" hangingPunct="0">
              <a:spcBef>
                <a:spcPct val="0"/>
              </a:spcBef>
              <a:spcAft>
                <a:spcPct val="0"/>
              </a:spcAft>
              <a:defRPr>
                <a:solidFill>
                  <a:schemeClr val="tx1"/>
                </a:solidFill>
                <a:latin typeface="Lucida Grande"/>
                <a:ea typeface="MS PGothic" pitchFamily="34" charset="-128"/>
              </a:defRPr>
            </a:lvl8pPr>
            <a:lvl9pPr marL="3959361" indent="-232903" defTabSz="465807" eaLnBrk="0" fontAlgn="base" hangingPunct="0">
              <a:spcBef>
                <a:spcPct val="0"/>
              </a:spcBef>
              <a:spcAft>
                <a:spcPct val="0"/>
              </a:spcAft>
              <a:defRPr>
                <a:solidFill>
                  <a:schemeClr val="tx1"/>
                </a:solidFill>
                <a:latin typeface="Lucida Grande"/>
                <a:ea typeface="MS PGothic" pitchFamily="34" charset="-128"/>
              </a:defRPr>
            </a:lvl9pPr>
          </a:lstStyle>
          <a:p>
            <a:pPr eaLnBrk="1" hangingPunct="1"/>
            <a:fld id="{3CE0D911-A823-4AE7-B6B8-E4125BD63758}" type="slidenum">
              <a:rPr lang="en-US" smtClean="0">
                <a:solidFill>
                  <a:prstClr val="black"/>
                </a:solidFill>
                <a:latin typeface="Calibri" pitchFamily="34" charset="0"/>
              </a:rPr>
              <a:pPr eaLnBrk="1" hangingPunct="1"/>
              <a:t>114</a:t>
            </a:fld>
            <a:endParaRPr lang="en-US" dirty="0">
              <a:solidFill>
                <a:prstClr val="black"/>
              </a:solidFill>
              <a:latin typeface="Calibri"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409189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133</a:t>
            </a:fld>
            <a:endParaRPr lang="en-US"/>
          </a:p>
        </p:txBody>
      </p:sp>
    </p:spTree>
    <p:extLst>
      <p:ext uri="{BB962C8B-B14F-4D97-AF65-F5344CB8AC3E}">
        <p14:creationId xmlns:p14="http://schemas.microsoft.com/office/powerpoint/2010/main" val="169712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EFEDA-065C-4C6A-BBF1-1313331B5DAD}" type="slidenum">
              <a:rPr lang="en-US" smtClean="0"/>
              <a:t>6</a:t>
            </a:fld>
            <a:endParaRPr lang="en-US"/>
          </a:p>
        </p:txBody>
      </p:sp>
    </p:spTree>
    <p:extLst>
      <p:ext uri="{BB962C8B-B14F-4D97-AF65-F5344CB8AC3E}">
        <p14:creationId xmlns:p14="http://schemas.microsoft.com/office/powerpoint/2010/main" val="45584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EFEDA-065C-4C6A-BBF1-1313331B5DAD}" type="slidenum">
              <a:rPr lang="en-US" smtClean="0"/>
              <a:t>7</a:t>
            </a:fld>
            <a:endParaRPr lang="en-US"/>
          </a:p>
        </p:txBody>
      </p:sp>
    </p:spTree>
    <p:extLst>
      <p:ext uri="{BB962C8B-B14F-4D97-AF65-F5344CB8AC3E}">
        <p14:creationId xmlns:p14="http://schemas.microsoft.com/office/powerpoint/2010/main" val="9704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EFEDA-065C-4C6A-BBF1-1313331B5DAD}" type="slidenum">
              <a:rPr lang="en-US" smtClean="0"/>
              <a:t>8</a:t>
            </a:fld>
            <a:endParaRPr lang="en-US"/>
          </a:p>
        </p:txBody>
      </p:sp>
    </p:spTree>
    <p:extLst>
      <p:ext uri="{BB962C8B-B14F-4D97-AF65-F5344CB8AC3E}">
        <p14:creationId xmlns:p14="http://schemas.microsoft.com/office/powerpoint/2010/main" val="55070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55</a:t>
            </a:fld>
            <a:endParaRPr lang="en-US"/>
          </a:p>
        </p:txBody>
      </p:sp>
    </p:spTree>
    <p:extLst>
      <p:ext uri="{BB962C8B-B14F-4D97-AF65-F5344CB8AC3E}">
        <p14:creationId xmlns:p14="http://schemas.microsoft.com/office/powerpoint/2010/main" val="378435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56</a:t>
            </a:fld>
            <a:endParaRPr lang="en-US"/>
          </a:p>
        </p:txBody>
      </p:sp>
    </p:spTree>
    <p:extLst>
      <p:ext uri="{BB962C8B-B14F-4D97-AF65-F5344CB8AC3E}">
        <p14:creationId xmlns:p14="http://schemas.microsoft.com/office/powerpoint/2010/main" val="379154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57</a:t>
            </a:fld>
            <a:endParaRPr lang="en-US"/>
          </a:p>
        </p:txBody>
      </p:sp>
    </p:spTree>
    <p:extLst>
      <p:ext uri="{BB962C8B-B14F-4D97-AF65-F5344CB8AC3E}">
        <p14:creationId xmlns:p14="http://schemas.microsoft.com/office/powerpoint/2010/main" val="17441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0E3E2-6C66-49BD-852B-B858664A71C9}" type="slidenum">
              <a:rPr lang="en-US" smtClean="0"/>
              <a:t>58</a:t>
            </a:fld>
            <a:endParaRPr lang="en-US"/>
          </a:p>
        </p:txBody>
      </p:sp>
    </p:spTree>
    <p:extLst>
      <p:ext uri="{BB962C8B-B14F-4D97-AF65-F5344CB8AC3E}">
        <p14:creationId xmlns:p14="http://schemas.microsoft.com/office/powerpoint/2010/main" val="397362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417499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401022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4096429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768096" y="76200"/>
            <a:ext cx="11044597" cy="603504"/>
          </a:xfrm>
        </p:spPr>
        <p:txBody>
          <a:bodyPr>
            <a:normAutofit/>
          </a:bodyPr>
          <a:lstStyle>
            <a:lvl1pPr algn="ctr" defTabSz="457200" rtl="0" eaLnBrk="1" latinLnBrk="0" hangingPunct="1">
              <a:spcBef>
                <a:spcPct val="0"/>
              </a:spcBef>
              <a:buNone/>
              <a:defRPr lang="en-US" sz="2800" b="0" i="0" kern="1200" dirty="0">
                <a:solidFill>
                  <a:srgbClr val="15A2E1"/>
                </a:solidFill>
                <a:latin typeface="Segoe UI" pitchFamily="34" charset="0"/>
                <a:ea typeface="+mn-ea"/>
                <a:cs typeface="Segoe UI" pitchFamily="34" charset="0"/>
              </a:defRPr>
            </a:lvl1pPr>
          </a:lstStyle>
          <a:p>
            <a:r>
              <a:rPr lang="en-US" dirty="0"/>
              <a:t>Click to edit Master title style</a:t>
            </a:r>
            <a:endParaRPr dirty="0"/>
          </a:p>
        </p:txBody>
      </p:sp>
      <p:sp>
        <p:nvSpPr>
          <p:cNvPr id="15" name="Content Placeholder 13"/>
          <p:cNvSpPr>
            <a:spLocks noGrp="1"/>
          </p:cNvSpPr>
          <p:nvPr>
            <p:ph sz="quarter" idx="15"/>
          </p:nvPr>
        </p:nvSpPr>
        <p:spPr>
          <a:xfrm>
            <a:off x="768349" y="990600"/>
            <a:ext cx="11044344" cy="4711700"/>
          </a:xfrm>
        </p:spPr>
        <p:txBody>
          <a:bodyPr/>
          <a:lstStyle>
            <a:lvl1pPr>
              <a:defRPr baseline="0">
                <a:latin typeface="Segoe UI Symbol" pitchFamily="34" charset="0"/>
                <a:ea typeface="Segoe UI Symbol" pitchFamily="34" charset="0"/>
              </a:defRPr>
            </a:lvl1pPr>
          </a:lstStyle>
          <a:p>
            <a:pPr lvl="0"/>
            <a:r>
              <a:rPr lang="en-US" dirty="0"/>
              <a:t>Click to edit Master text styles</a:t>
            </a:r>
          </a:p>
        </p:txBody>
      </p:sp>
    </p:spTree>
    <p:extLst>
      <p:ext uri="{BB962C8B-B14F-4D97-AF65-F5344CB8AC3E}">
        <p14:creationId xmlns:p14="http://schemas.microsoft.com/office/powerpoint/2010/main" val="2210196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86B75A-687E-405C-8A0B-8D00578BA2C3}" type="datetimeFigureOut">
              <a:rPr lang="en-US" dirty="0"/>
              <a:pPr/>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
        <p:nvSpPr>
          <p:cNvPr id="8" name="Rectangle 7"/>
          <p:cNvSpPr/>
          <p:nvPr userDrawn="1"/>
        </p:nvSpPr>
        <p:spPr>
          <a:xfrm>
            <a:off x="2788025" y="492506"/>
            <a:ext cx="1099173" cy="986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289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Rectangle 9"/>
          <p:cNvSpPr/>
          <p:nvPr userDrawn="1"/>
        </p:nvSpPr>
        <p:spPr>
          <a:xfrm>
            <a:off x="3005665" y="409320"/>
            <a:ext cx="9186335" cy="5315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014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7A6644-053A-4B9A-AA13-EC4797267BA7}" type="datetimeFigureOut">
              <a:rPr lang="en-US" smtClean="0"/>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1073800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4400" kern="1200" dirty="0">
                <a:solidFill>
                  <a:schemeClr val="bg1">
                    <a:lumMod val="50000"/>
                  </a:schemeClr>
                </a:solidFill>
                <a:latin typeface="Roboto Condensed" pitchFamily="2" charset="0"/>
                <a:ea typeface="Roboto Condensed" pitchFamily="2" charset="0"/>
                <a:cs typeface="+mj-cs"/>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0" indent="0" algn="l" defTabSz="914400" rtl="0" eaLnBrk="1" latinLnBrk="0" hangingPunct="1">
              <a:lnSpc>
                <a:spcPct val="90000"/>
              </a:lnSpc>
              <a:spcBef>
                <a:spcPct val="0"/>
              </a:spcBef>
              <a:buNone/>
              <a:defRPr lang="en-US" sz="2800" kern="1200" smtClean="0">
                <a:solidFill>
                  <a:schemeClr val="bg1">
                    <a:lumMod val="50000"/>
                  </a:schemeClr>
                </a:solidFill>
                <a:latin typeface="Roboto Condensed" pitchFamily="2" charset="0"/>
                <a:ea typeface="Roboto Condensed" pitchFamily="2" charset="0"/>
                <a:cs typeface="+mj-cs"/>
              </a:defRPr>
            </a:lvl1pPr>
            <a:lvl2pPr marL="457200" indent="0" algn="l" defTabSz="914400" rtl="0" eaLnBrk="1" latinLnBrk="0" hangingPunct="1">
              <a:lnSpc>
                <a:spcPct val="90000"/>
              </a:lnSpc>
              <a:spcBef>
                <a:spcPct val="0"/>
              </a:spcBef>
              <a:buNone/>
              <a:defRPr lang="en-US" sz="2400" kern="1200" smtClean="0">
                <a:solidFill>
                  <a:schemeClr val="bg1">
                    <a:lumMod val="50000"/>
                  </a:schemeClr>
                </a:solidFill>
                <a:latin typeface="Roboto Condensed" pitchFamily="2" charset="0"/>
                <a:ea typeface="Roboto Condensed" pitchFamily="2" charset="0"/>
                <a:cs typeface="+mj-cs"/>
              </a:defRPr>
            </a:lvl2pPr>
            <a:lvl3pPr marL="914400" indent="0" algn="l" defTabSz="914400" rtl="0" eaLnBrk="1" latinLnBrk="0" hangingPunct="1">
              <a:lnSpc>
                <a:spcPct val="90000"/>
              </a:lnSpc>
              <a:spcBef>
                <a:spcPct val="0"/>
              </a:spcBef>
              <a:buNone/>
              <a:defRPr lang="en-US" sz="2000" kern="1200" smtClean="0">
                <a:solidFill>
                  <a:schemeClr val="bg1">
                    <a:lumMod val="50000"/>
                  </a:schemeClr>
                </a:solidFill>
                <a:latin typeface="Roboto Condensed" pitchFamily="2" charset="0"/>
                <a:ea typeface="Roboto Condensed" pitchFamily="2" charset="0"/>
                <a:cs typeface="+mj-cs"/>
              </a:defRPr>
            </a:lvl3pPr>
            <a:lvl4pPr marL="1371600" indent="0" algn="l" defTabSz="914400" rtl="0" eaLnBrk="1" latinLnBrk="0" hangingPunct="1">
              <a:lnSpc>
                <a:spcPct val="90000"/>
              </a:lnSpc>
              <a:spcBef>
                <a:spcPct val="0"/>
              </a:spcBef>
              <a:buNone/>
              <a:defRPr lang="en-US" sz="1800" kern="1200" smtClean="0">
                <a:solidFill>
                  <a:schemeClr val="bg1">
                    <a:lumMod val="50000"/>
                  </a:schemeClr>
                </a:solidFill>
                <a:latin typeface="Roboto Condensed" pitchFamily="2" charset="0"/>
                <a:ea typeface="Roboto Condensed" pitchFamily="2" charset="0"/>
                <a:cs typeface="+mj-cs"/>
              </a:defRPr>
            </a:lvl4pPr>
            <a:lvl5pPr marL="1828800" indent="0" algn="l" defTabSz="914400" rtl="0" eaLnBrk="1" latinLnBrk="0" hangingPunct="1">
              <a:lnSpc>
                <a:spcPct val="90000"/>
              </a:lnSpc>
              <a:spcBef>
                <a:spcPct val="0"/>
              </a:spcBef>
              <a:buNone/>
              <a:defRPr lang="en-US" sz="1600" kern="1200">
                <a:solidFill>
                  <a:schemeClr val="bg1">
                    <a:lumMod val="50000"/>
                  </a:schemeClr>
                </a:solidFill>
                <a:latin typeface="Roboto Condensed" pitchFamily="2" charset="0"/>
                <a:ea typeface="Roboto Condensed" pitchFamily="2" charset="0"/>
                <a:cs typeface="+mj-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A7A6644-053A-4B9A-AA13-EC4797267BA7}" type="datetimeFigureOut">
              <a:rPr lang="en-US" smtClean="0"/>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673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7A6644-053A-4B9A-AA13-EC4797267BA7}" type="datetimeFigureOut">
              <a:rPr lang="en-US" smtClean="0"/>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2394006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7A6644-053A-4B9A-AA13-EC4797267BA7}" type="datetimeFigureOut">
              <a:rPr lang="en-US" smtClean="0"/>
              <a:t>5/14/2016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3844262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7A6644-053A-4B9A-AA13-EC4797267BA7}" type="datetimeFigureOut">
              <a:rPr lang="en-US" smtClean="0"/>
              <a:t>5/14/2016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333812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671202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7A6644-053A-4B9A-AA13-EC4797267BA7}" type="datetimeFigureOut">
              <a:rPr lang="en-US" smtClean="0"/>
              <a:t>5/14/2016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1339522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A6644-053A-4B9A-AA13-EC4797267BA7}" type="datetimeFigureOut">
              <a:rPr lang="en-US" smtClean="0"/>
              <a:t>5/14/2016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2834451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7A6644-053A-4B9A-AA13-EC4797267BA7}" type="datetimeFigureOut">
              <a:rPr lang="en-US" smtClean="0"/>
              <a:t>5/14/2016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800581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7A6644-053A-4B9A-AA13-EC4797267BA7}" type="datetimeFigureOut">
              <a:rPr lang="en-US" smtClean="0"/>
              <a:t>5/14/2016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2280004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7A6644-053A-4B9A-AA13-EC4797267BA7}" type="datetimeFigureOut">
              <a:rPr lang="en-US" smtClean="0"/>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2255012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7A6644-053A-4B9A-AA13-EC4797267BA7}" type="datetimeFigureOut">
              <a:rPr lang="en-US" smtClean="0"/>
              <a:t>5/14/2016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C8E0A-E1D1-494B-958D-83EB34C7AA81}" type="slidenum">
              <a:rPr lang="en-US" smtClean="0"/>
              <a:t>‹#›</a:t>
            </a:fld>
            <a:endParaRPr lang="en-US"/>
          </a:p>
        </p:txBody>
      </p:sp>
    </p:spTree>
    <p:extLst>
      <p:ext uri="{BB962C8B-B14F-4D97-AF65-F5344CB8AC3E}">
        <p14:creationId xmlns:p14="http://schemas.microsoft.com/office/powerpoint/2010/main" val="2538974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tandard Informatio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644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484188"/>
          </a:xfrm>
        </p:spPr>
        <p:txBody>
          <a:bodyPr lIns="0" tIns="0" rIns="0" bIns="0" anchor="t">
            <a:noAutofit/>
          </a:bodyPr>
          <a:lstStyle>
            <a:lvl1pPr algn="l">
              <a:defRPr lang="en-US" sz="3600" b="0" kern="1200" baseline="0" dirty="0">
                <a:solidFill>
                  <a:schemeClr val="tx1">
                    <a:lumMod val="50000"/>
                    <a:lumOff val="50000"/>
                  </a:schemeClr>
                </a:solidFill>
                <a:latin typeface="Roboto Condensed" pitchFamily="2" charset="0"/>
                <a:ea typeface="Roboto Condensed" pitchFamily="2" charset="0"/>
                <a:cs typeface="+mj-cs"/>
              </a:defRPr>
            </a:lvl1pPr>
          </a:lstStyle>
          <a:p>
            <a:r>
              <a:rPr lang="en-US" dirty="0"/>
              <a:t>Click to edit Master title style</a:t>
            </a:r>
          </a:p>
        </p:txBody>
      </p:sp>
    </p:spTree>
    <p:extLst>
      <p:ext uri="{BB962C8B-B14F-4D97-AF65-F5344CB8AC3E}">
        <p14:creationId xmlns:p14="http://schemas.microsoft.com/office/powerpoint/2010/main" val="3400338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174082" name="Rectangle 2"/>
          <p:cNvSpPr>
            <a:spLocks noGrp="1" noChangeArrowheads="1"/>
          </p:cNvSpPr>
          <p:nvPr/>
        </p:nvSpPr>
        <p:spPr bwMode="auto">
          <a:xfrm>
            <a:off x="609600" y="274639"/>
            <a:ext cx="10972800" cy="561975"/>
          </a:xfrm>
          <a:prstGeom prst="rect">
            <a:avLst/>
          </a:prstGeom>
        </p:spPr>
        <p:txBody>
          <a:bodyPr anchor="ctr"/>
          <a:lstStyle/>
          <a:p>
            <a:pPr eaLnBrk="0" hangingPunct="0"/>
            <a:endParaRPr lang="en-US" sz="2000" b="1" dirty="0">
              <a:solidFill>
                <a:srgbClr val="1E2A7C"/>
              </a:solidFill>
              <a:latin typeface="Arial Narrow" pitchFamily="34" charset="0"/>
            </a:endParaRPr>
          </a:p>
        </p:txBody>
      </p:sp>
      <p:sp>
        <p:nvSpPr>
          <p:cNvPr id="174083" name="Rectangle 3"/>
          <p:cNvSpPr>
            <a:spLocks noGrp="1" noChangeArrowheads="1"/>
          </p:cNvSpPr>
          <p:nvPr/>
        </p:nvSpPr>
        <p:spPr bwMode="auto">
          <a:xfrm>
            <a:off x="609600" y="1125538"/>
            <a:ext cx="10972800" cy="5000625"/>
          </a:xfrm>
          <a:prstGeom prst="rect">
            <a:avLst/>
          </a:prstGeom>
        </p:spPr>
        <p:txBody>
          <a:bodyPr/>
          <a:lstStyle/>
          <a:p>
            <a:pPr marL="342900" indent="-342900" eaLnBrk="0" hangingPunct="0">
              <a:spcBef>
                <a:spcPct val="20000"/>
              </a:spcBef>
              <a:buClr>
                <a:srgbClr val="0081C8"/>
              </a:buClr>
              <a:buFontTx/>
              <a:buChar char="•"/>
            </a:pPr>
            <a:endParaRPr lang="en-US" sz="2400" dirty="0">
              <a:solidFill>
                <a:srgbClr val="1E2A7C"/>
              </a:solidFill>
              <a:latin typeface="Arial Narrow" pitchFamily="34" charset="0"/>
            </a:endParaRPr>
          </a:p>
        </p:txBody>
      </p:sp>
      <p:sp>
        <p:nvSpPr>
          <p:cNvPr id="8" name="Footer Placeholder 4"/>
          <p:cNvSpPr txBox="1">
            <a:spLocks/>
          </p:cNvSpPr>
          <p:nvPr userDrawn="1"/>
        </p:nvSpPr>
        <p:spPr>
          <a:xfrm>
            <a:off x="3251200" y="6477001"/>
            <a:ext cx="61025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tint val="75000"/>
                  </a:prstClr>
                </a:solidFill>
                <a:effectLst/>
                <a:uLnTx/>
                <a:uFillTx/>
                <a:latin typeface="Calibri"/>
                <a:ea typeface="+mn-ea"/>
                <a:cs typeface="+mn-cs"/>
              </a:rPr>
              <a:t>FOR INTERNAL USE ONLY/PROPRIETARY AND CONFIDENTIAL</a:t>
            </a:r>
          </a:p>
        </p:txBody>
      </p:sp>
    </p:spTree>
    <p:extLst>
      <p:ext uri="{BB962C8B-B14F-4D97-AF65-F5344CB8AC3E}">
        <p14:creationId xmlns:p14="http://schemas.microsoft.com/office/powerpoint/2010/main" val="1146883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5" name="Slide Number Placeholder 6"/>
          <p:cNvSpPr txBox="1">
            <a:spLocks/>
          </p:cNvSpPr>
          <p:nvPr userDrawn="1"/>
        </p:nvSpPr>
        <p:spPr>
          <a:xfrm>
            <a:off x="10058400" y="6319841"/>
            <a:ext cx="28448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675" dirty="0">
                <a:solidFill>
                  <a:srgbClr val="0073BE"/>
                </a:solidFill>
              </a:rPr>
              <a:t>- </a:t>
            </a:r>
            <a:fld id="{7E088D9D-C285-4DAF-9309-F4F4B5592370}" type="slidenum">
              <a:rPr lang="en-US" sz="675" smtClean="0">
                <a:solidFill>
                  <a:srgbClr val="0073BE"/>
                </a:solidFill>
              </a:rPr>
              <a:pPr algn="ctr">
                <a:defRPr/>
              </a:pPr>
              <a:t>‹#›</a:t>
            </a:fld>
            <a:r>
              <a:rPr lang="en-US" sz="675" dirty="0">
                <a:solidFill>
                  <a:srgbClr val="0073BE"/>
                </a:solidFill>
              </a:rPr>
              <a:t> -</a:t>
            </a:r>
          </a:p>
        </p:txBody>
      </p:sp>
      <p:sp>
        <p:nvSpPr>
          <p:cNvPr id="2" name="Title 1"/>
          <p:cNvSpPr>
            <a:spLocks noGrp="1"/>
          </p:cNvSpPr>
          <p:nvPr>
            <p:ph type="title"/>
          </p:nvPr>
        </p:nvSpPr>
        <p:spPr>
          <a:xfrm>
            <a:off x="406400" y="304800"/>
            <a:ext cx="11176000" cy="484188"/>
          </a:xfrm>
        </p:spPr>
        <p:txBody>
          <a:bodyPr lIns="0" tIns="0" rIns="0" bIns="0" anchor="t">
            <a:noAutofit/>
          </a:bodyPr>
          <a:lstStyle>
            <a:lvl1pPr algn="l">
              <a:defRPr lang="en-US" sz="6000" kern="1200" dirty="0">
                <a:solidFill>
                  <a:schemeClr val="tx1">
                    <a:lumMod val="50000"/>
                    <a:lumOff val="50000"/>
                  </a:schemeClr>
                </a:solidFill>
                <a:latin typeface="Roboto Condensed" pitchFamily="2" charset="0"/>
                <a:ea typeface="Roboto Condensed" pitchFamily="2" charset="0"/>
                <a:cs typeface="+mj-cs"/>
              </a:defRPr>
            </a:lvl1pPr>
          </a:lstStyle>
          <a:p>
            <a:r>
              <a:rPr lang="en-US" dirty="0"/>
              <a:t>Click to edit Master title style</a:t>
            </a:r>
          </a:p>
        </p:txBody>
      </p:sp>
    </p:spTree>
    <p:extLst>
      <p:ext uri="{BB962C8B-B14F-4D97-AF65-F5344CB8AC3E}">
        <p14:creationId xmlns:p14="http://schemas.microsoft.com/office/powerpoint/2010/main" val="198944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3377872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451" y="1207023"/>
            <a:ext cx="2947482" cy="4601183"/>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
        <p:nvSpPr>
          <p:cNvPr id="8" name="Rectangle 7"/>
          <p:cNvSpPr/>
          <p:nvPr userDrawn="1"/>
        </p:nvSpPr>
        <p:spPr>
          <a:xfrm>
            <a:off x="2788025" y="492506"/>
            <a:ext cx="1099173" cy="986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3005665" y="409320"/>
            <a:ext cx="9186335" cy="5315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245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Rectangle 9"/>
          <p:cNvSpPr/>
          <p:nvPr userDrawn="1"/>
        </p:nvSpPr>
        <p:spPr>
          <a:xfrm>
            <a:off x="3005665" y="409320"/>
            <a:ext cx="9186335" cy="5315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99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11293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256098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389772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35816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89893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611D17-D16B-425C-AD78-00C55062D179}" type="datetimeFigureOut">
              <a:rPr lang="en-US" smtClean="0"/>
              <a:t>5/14/2016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66A9D-19F9-47B5-A01F-D3EFA8F511E3}" type="slidenum">
              <a:rPr lang="en-US" smtClean="0"/>
              <a:t>‹#›</a:t>
            </a:fld>
            <a:endParaRPr lang="en-US" dirty="0"/>
          </a:p>
        </p:txBody>
      </p:sp>
    </p:spTree>
    <p:extLst>
      <p:ext uri="{BB962C8B-B14F-4D97-AF65-F5344CB8AC3E}">
        <p14:creationId xmlns:p14="http://schemas.microsoft.com/office/powerpoint/2010/main" val="281147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11D17-D16B-425C-AD78-00C55062D179}" type="datetimeFigureOut">
              <a:rPr lang="en-US" smtClean="0"/>
              <a:t>5/14/2016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6A9D-19F9-47B5-A01F-D3EFA8F511E3}" type="slidenum">
              <a:rPr lang="en-US" smtClean="0"/>
              <a:t>‹#›</a:t>
            </a:fld>
            <a:endParaRPr lang="en-US" dirty="0"/>
          </a:p>
        </p:txBody>
      </p:sp>
    </p:spTree>
    <p:extLst>
      <p:ext uri="{BB962C8B-B14F-4D97-AF65-F5344CB8AC3E}">
        <p14:creationId xmlns:p14="http://schemas.microsoft.com/office/powerpoint/2010/main" val="477682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dirty="0"/>
              <a:pPr/>
              <a:t>5/14/2016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
        <p:nvSpPr>
          <p:cNvPr id="9" name="Title 1"/>
          <p:cNvSpPr txBox="1">
            <a:spLocks/>
          </p:cNvSpPr>
          <p:nvPr userDrawn="1"/>
        </p:nvSpPr>
        <p:spPr>
          <a:xfrm>
            <a:off x="252919" y="1123837"/>
            <a:ext cx="2947482" cy="4601183"/>
          </a:xfrm>
          <a:prstGeom prst="rect">
            <a:avLst/>
          </a:prstGeom>
        </p:spPr>
        <p:txBody>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a:t>Click to edit Master title style</a:t>
            </a:r>
            <a:endParaRPr lang="en-US" dirty="0"/>
          </a:p>
        </p:txBody>
      </p:sp>
      <p:sp>
        <p:nvSpPr>
          <p:cNvPr id="10" name="Content Placeholder 2"/>
          <p:cNvSpPr txBox="1">
            <a:spLocks/>
          </p:cNvSpPr>
          <p:nvPr userDrawn="1"/>
        </p:nvSpPr>
        <p:spPr>
          <a:xfrm>
            <a:off x="3869268" y="864108"/>
            <a:ext cx="7315200" cy="512064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4"/>
          <a:stretch>
            <a:fillRect/>
          </a:stretch>
        </p:blipFill>
        <p:spPr>
          <a:xfrm>
            <a:off x="-34090" y="495238"/>
            <a:ext cx="12209782" cy="5724640"/>
          </a:xfrm>
          <a:prstGeom prst="rect">
            <a:avLst/>
          </a:prstGeom>
        </p:spPr>
      </p:pic>
      <p:sp>
        <p:nvSpPr>
          <p:cNvPr id="12" name="Rectangle 11"/>
          <p:cNvSpPr/>
          <p:nvPr userDrawn="1"/>
        </p:nvSpPr>
        <p:spPr>
          <a:xfrm>
            <a:off x="2788025" y="492506"/>
            <a:ext cx="1099173" cy="986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4090" y="409320"/>
            <a:ext cx="2922764" cy="986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540" y="544646"/>
            <a:ext cx="1865130" cy="663860"/>
          </a:xfrm>
          <a:prstGeom prst="rect">
            <a:avLst/>
          </a:prstGeom>
        </p:spPr>
      </p:pic>
      <p:sp>
        <p:nvSpPr>
          <p:cNvPr id="15" name="Rectangle 14"/>
          <p:cNvSpPr/>
          <p:nvPr userDrawn="1"/>
        </p:nvSpPr>
        <p:spPr>
          <a:xfrm>
            <a:off x="3005665" y="409320"/>
            <a:ext cx="9186335" cy="5315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931026"/>
      </p:ext>
    </p:extLst>
  </p:cSld>
  <p:clrMap bg1="dk1" tx1="lt1" bg2="dk2" tx2="lt2" accent1="accent1" accent2="accent2" accent3="accent3" accent4="accent4" accent5="accent5" accent6="accent6" hlink="hlink" folHlink="folHlink"/>
  <p:sldLayoutIdLst>
    <p:sldLayoutId id="2147483662" r:id="rId1"/>
    <p:sldLayoutId id="2147483663" r:id="rId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7A6644-053A-4B9A-AA13-EC4797267BA7}" type="datetimeFigureOut">
              <a:rPr lang="en-US" smtClean="0"/>
              <a:t>5/14/2016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C8E0A-E1D1-494B-958D-83EB34C7AA81}" type="slidenum">
              <a:rPr lang="en-US" smtClean="0"/>
              <a:t>‹#›</a:t>
            </a:fld>
            <a:endParaRPr lang="en-US"/>
          </a:p>
        </p:txBody>
      </p:sp>
    </p:spTree>
    <p:extLst>
      <p:ext uri="{BB962C8B-B14F-4D97-AF65-F5344CB8AC3E}">
        <p14:creationId xmlns:p14="http://schemas.microsoft.com/office/powerpoint/2010/main" val="4529276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Roboto Condensed" pitchFamily="2" charset="0"/>
          <a:ea typeface="Roboto Condense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Roboto Condensed" pitchFamily="2" charset="0"/>
          <a:ea typeface="Roboto Condensed"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Roboto Condensed" pitchFamily="2" charset="0"/>
          <a:ea typeface="Roboto Condensed"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Roboto Condensed" pitchFamily="2" charset="0"/>
          <a:ea typeface="Roboto Condensed"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Roboto Condensed" pitchFamily="2" charset="0"/>
          <a:ea typeface="Roboto Condensed"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Roboto Condensed" pitchFamily="2" charset="0"/>
          <a:ea typeface="Roboto Condensed"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dirty="0"/>
              <a:pPr/>
              <a:t>5/14/2016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
        <p:nvSpPr>
          <p:cNvPr id="9" name="Title 1"/>
          <p:cNvSpPr txBox="1">
            <a:spLocks/>
          </p:cNvSpPr>
          <p:nvPr userDrawn="1"/>
        </p:nvSpPr>
        <p:spPr>
          <a:xfrm>
            <a:off x="252919" y="1123837"/>
            <a:ext cx="2947482" cy="4601183"/>
          </a:xfrm>
          <a:prstGeom prst="rect">
            <a:avLst/>
          </a:prstGeom>
        </p:spPr>
        <p:txBody>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a:t>Click to edit Master title style</a:t>
            </a:r>
            <a:endParaRPr lang="en-US" dirty="0"/>
          </a:p>
        </p:txBody>
      </p:sp>
      <p:sp>
        <p:nvSpPr>
          <p:cNvPr id="10" name="Content Placeholder 2"/>
          <p:cNvSpPr txBox="1">
            <a:spLocks/>
          </p:cNvSpPr>
          <p:nvPr userDrawn="1"/>
        </p:nvSpPr>
        <p:spPr>
          <a:xfrm>
            <a:off x="3869268" y="864108"/>
            <a:ext cx="7315200" cy="512064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4"/>
          <a:stretch>
            <a:fillRect/>
          </a:stretch>
        </p:blipFill>
        <p:spPr>
          <a:xfrm>
            <a:off x="-34090" y="495238"/>
            <a:ext cx="12209782" cy="5724640"/>
          </a:xfrm>
          <a:prstGeom prst="rect">
            <a:avLst/>
          </a:prstGeom>
        </p:spPr>
      </p:pic>
      <p:sp>
        <p:nvSpPr>
          <p:cNvPr id="12" name="Rectangle 11"/>
          <p:cNvSpPr/>
          <p:nvPr userDrawn="1"/>
        </p:nvSpPr>
        <p:spPr>
          <a:xfrm>
            <a:off x="2788025" y="492506"/>
            <a:ext cx="1099173" cy="986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4090" y="409320"/>
            <a:ext cx="2922764" cy="9866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540" y="544646"/>
            <a:ext cx="1865130" cy="663860"/>
          </a:xfrm>
          <a:prstGeom prst="rect">
            <a:avLst/>
          </a:prstGeom>
        </p:spPr>
      </p:pic>
      <p:sp>
        <p:nvSpPr>
          <p:cNvPr id="15" name="Rectangle 14"/>
          <p:cNvSpPr/>
          <p:nvPr userDrawn="1"/>
        </p:nvSpPr>
        <p:spPr>
          <a:xfrm>
            <a:off x="3005665" y="409320"/>
            <a:ext cx="9186335" cy="5315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725321"/>
      </p:ext>
    </p:extLst>
  </p:cSld>
  <p:clrMap bg1="dk1" tx1="lt1" bg2="dk2" tx2="lt2" accent1="accent1" accent2="accent2" accent3="accent3" accent4="accent4" accent5="accent5" accent6="accent6" hlink="hlink" folHlink="folHlink"/>
  <p:sldLayoutIdLst>
    <p:sldLayoutId id="2147483681" r:id="rId1"/>
    <p:sldLayoutId id="2147483682" r:id="rId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slide" Target="slide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slide" Target="slide12.xml"/><Relationship Id="rId4" Type="http://schemas.openxmlformats.org/officeDocument/2006/relationships/hyperlink" Target="http://www.rx-direct.u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55.xml"/><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slide" Target="slide43.xml"/><Relationship Id="rId4" Type="http://schemas.openxmlformats.org/officeDocument/2006/relationships/image" Target="../media/image35.png"/></Relationships>
</file>

<file path=ppt/slides/_rels/slide101.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6.png"/><Relationship Id="rId7" Type="http://schemas.openxmlformats.org/officeDocument/2006/relationships/image" Target="../media/image90.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112.xml"/><Relationship Id="rId5" Type="http://schemas.openxmlformats.org/officeDocument/2006/relationships/slide" Target="slide43.xml"/><Relationship Id="rId4" Type="http://schemas.openxmlformats.org/officeDocument/2006/relationships/image" Target="../media/image35.png"/></Relationships>
</file>

<file path=ppt/slides/_rels/slide102.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6.png"/><Relationship Id="rId7" Type="http://schemas.openxmlformats.org/officeDocument/2006/relationships/image" Target="../media/image90.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112.xml"/><Relationship Id="rId5" Type="http://schemas.openxmlformats.org/officeDocument/2006/relationships/slide" Target="slide43.xml"/><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55.xml"/><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slide" Target="slide43.xml"/><Relationship Id="rId4" Type="http://schemas.openxmlformats.org/officeDocument/2006/relationships/image" Target="../media/image35.png"/></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55.xml"/><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slide" Target="slide43.xml"/><Relationship Id="rId4" Type="http://schemas.openxmlformats.org/officeDocument/2006/relationships/image" Target="../media/image35.png"/></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55.xml"/><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slide" Target="slide43.xml"/><Relationship Id="rId4" Type="http://schemas.openxmlformats.org/officeDocument/2006/relationships/image" Target="../media/image35.png"/></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55.xml"/><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slide" Target="slide43.xml"/><Relationship Id="rId4" Type="http://schemas.openxmlformats.org/officeDocument/2006/relationships/image" Target="../media/image35.png"/></Relationships>
</file>

<file path=ppt/slides/_rels/slide107.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image" Target="../media/image35.png"/><Relationship Id="rId7" Type="http://schemas.openxmlformats.org/officeDocument/2006/relationships/slide" Target="slide11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108.xml"/><Relationship Id="rId5" Type="http://schemas.openxmlformats.org/officeDocument/2006/relationships/slide" Target="slide43.xml"/><Relationship Id="rId4" Type="http://schemas.openxmlformats.org/officeDocument/2006/relationships/image" Target="../media/image111.png"/></Relationships>
</file>

<file path=ppt/slides/_rels/slide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slide" Target="slide112.xml"/><Relationship Id="rId4" Type="http://schemas.openxmlformats.org/officeDocument/2006/relationships/image" Target="../media/image112.png"/></Relationships>
</file>

<file path=ppt/slides/_rels/slide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rx-direct.us/"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slide" Target="slide11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slide" Target="slide43.xml"/><Relationship Id="rId4" Type="http://schemas.openxmlformats.org/officeDocument/2006/relationships/image" Target="../media/image111.png"/></Relationships>
</file>

<file path=ppt/slides/_rels/slide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112.xml"/><Relationship Id="rId5" Type="http://schemas.openxmlformats.org/officeDocument/2006/relationships/slide" Target="slide43.xml"/><Relationship Id="rId4" Type="http://schemas.openxmlformats.org/officeDocument/2006/relationships/image" Target="../media/image111.png"/></Relationships>
</file>

<file path=ppt/slides/_rels/slide1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slide" Target="slide43.xml"/><Relationship Id="rId4" Type="http://schemas.openxmlformats.org/officeDocument/2006/relationships/image" Target="../media/image111.png"/></Relationships>
</file>

<file path=ppt/slides/_rels/slide1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1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115.png"/></Relationships>
</file>

<file path=ppt/slides/_rels/slide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1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1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1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6.xml"/><Relationship Id="rId5" Type="http://schemas.openxmlformats.org/officeDocument/2006/relationships/image" Target="../media/image21.png"/><Relationship Id="rId4" Type="http://schemas.openxmlformats.org/officeDocument/2006/relationships/image" Target="../media/image20.jpg"/></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9.png"/><Relationship Id="rId4" Type="http://schemas.openxmlformats.org/officeDocument/2006/relationships/slide" Target="slide121.xml"/></Relationships>
</file>

<file path=ppt/slides/_rels/slide1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slide" Target="slide122.xml"/></Relationships>
</file>

<file path=ppt/slides/_rels/slide12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23.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6.png"/><Relationship Id="rId7" Type="http://schemas.openxmlformats.org/officeDocument/2006/relationships/image" Target="../media/image116.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109.png"/><Relationship Id="rId10" Type="http://schemas.openxmlformats.org/officeDocument/2006/relationships/slide" Target="slide107.xml"/><Relationship Id="rId4" Type="http://schemas.openxmlformats.org/officeDocument/2006/relationships/image" Target="../media/image35.png"/><Relationship Id="rId9" Type="http://schemas.openxmlformats.org/officeDocument/2006/relationships/image" Target="../media/image118.png"/></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86.xml"/><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35.png"/></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86.xml"/><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35.png"/></Relationships>
</file>

<file path=ppt/slides/_rels/slide12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6.png"/><Relationship Id="rId7" Type="http://schemas.openxmlformats.org/officeDocument/2006/relationships/image" Target="../media/image116.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109.png"/><Relationship Id="rId10" Type="http://schemas.openxmlformats.org/officeDocument/2006/relationships/slide" Target="slide107.xml"/><Relationship Id="rId4" Type="http://schemas.openxmlformats.org/officeDocument/2006/relationships/image" Target="../media/image35.png"/><Relationship Id="rId9" Type="http://schemas.openxmlformats.org/officeDocument/2006/relationships/image" Target="../media/image118.png"/></Relationships>
</file>

<file path=ppt/slides/_rels/slide12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6.png"/><Relationship Id="rId7" Type="http://schemas.openxmlformats.org/officeDocument/2006/relationships/image" Target="../media/image119.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109.png"/><Relationship Id="rId10" Type="http://schemas.openxmlformats.org/officeDocument/2006/relationships/image" Target="../media/image118.png"/><Relationship Id="rId4" Type="http://schemas.openxmlformats.org/officeDocument/2006/relationships/image" Target="../media/image35.png"/><Relationship Id="rId9" Type="http://schemas.openxmlformats.org/officeDocument/2006/relationships/image" Target="../media/image121.png"/></Relationships>
</file>

<file path=ppt/slides/_rels/slide1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slide" Target="slide43.xml"/><Relationship Id="rId5" Type="http://schemas.openxmlformats.org/officeDocument/2006/relationships/image" Target="../media/image36.png"/><Relationship Id="rId10" Type="http://schemas.openxmlformats.org/officeDocument/2006/relationships/slide" Target="slide86.xml"/><Relationship Id="rId4" Type="http://schemas.openxmlformats.org/officeDocument/2006/relationships/image" Target="../media/image20.jpg"/><Relationship Id="rId9" Type="http://schemas.openxmlformats.org/officeDocument/2006/relationships/slide" Target="slide29.xml"/></Relationships>
</file>

<file path=ppt/slides/_rels/slide1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slide" Target="slide10.xml"/></Relationships>
</file>

<file path=ppt/slides/_rels/slide1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46.png"/><Relationship Id="rId4" Type="http://schemas.openxmlformats.org/officeDocument/2006/relationships/image" Target="../media/image61.png"/></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86.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35.png"/></Relationships>
</file>

<file path=ppt/slides/_rels/slide1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5.png"/><Relationship Id="rId7" Type="http://schemas.openxmlformats.org/officeDocument/2006/relationships/image" Target="../media/image10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slide" Target="slide43.xml"/><Relationship Id="rId4" Type="http://schemas.openxmlformats.org/officeDocument/2006/relationships/image" Target="../media/image61.png"/></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7.png"/><Relationship Id="rId4" Type="http://schemas.openxmlformats.org/officeDocument/2006/relationships/hyperlink" Target="../0.00%20Rx-Direct/Copay%20Assitance%20Offers" TargetMode="External"/><Relationship Id="rId9" Type="http://schemas.openxmlformats.org/officeDocument/2006/relationships/image" Target="../media/image10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51.xml"/><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43.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2.xml"/><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hyperlink" Target="http://www.consumerreports.org/cro/news/2015/08/are-you-paying-more-for-your-meds/index.h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9.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slide" Target="slide27.xml"/><Relationship Id="rId4" Type="http://schemas.openxmlformats.org/officeDocument/2006/relationships/slide" Target="slide36.xml"/></Relationships>
</file>

<file path=ppt/slides/_rels/slide27.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12" Type="http://schemas.openxmlformats.org/officeDocument/2006/relationships/slide" Target="slide11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slide" Target="slide43.xml"/><Relationship Id="rId5" Type="http://schemas.openxmlformats.org/officeDocument/2006/relationships/image" Target="../media/image36.png"/><Relationship Id="rId10" Type="http://schemas.openxmlformats.org/officeDocument/2006/relationships/slide" Target="slide88.xml"/><Relationship Id="rId4" Type="http://schemas.openxmlformats.org/officeDocument/2006/relationships/image" Target="../media/image20.jpg"/><Relationship Id="rId9"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47.png"/><Relationship Id="rId5"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slide" Target="slide43.xml"/></Relationships>
</file>

<file path=ppt/slides/_rels/slide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9.png"/><Relationship Id="rId10" Type="http://schemas.openxmlformats.org/officeDocument/2006/relationships/slide" Target="slide55.xml"/><Relationship Id="rId4" Type="http://schemas.openxmlformats.org/officeDocument/2006/relationships/image" Target="../media/image28.png"/><Relationship Id="rId9" Type="http://schemas.openxmlformats.org/officeDocument/2006/relationships/slide" Target="slide4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slide" Target="slide55.xml"/><Relationship Id="rId5" Type="http://schemas.openxmlformats.org/officeDocument/2006/relationships/image" Target="../media/image28.png"/><Relationship Id="rId10" Type="http://schemas.openxmlformats.org/officeDocument/2006/relationships/slide" Target="slide43.xml"/><Relationship Id="rId4" Type="http://schemas.openxmlformats.org/officeDocument/2006/relationships/image" Target="../media/image47.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slide" Target="slide5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109.xml"/><Relationship Id="rId4" Type="http://schemas.openxmlformats.org/officeDocument/2006/relationships/slide" Target="slide43.xml"/></Relationships>
</file>

<file path=ppt/slides/_rels/slide3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1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slide" Target="slide37.xml"/><Relationship Id="rId4" Type="http://schemas.openxmlformats.org/officeDocument/2006/relationships/slide" Target="slide26.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36.png"/><Relationship Id="rId7" Type="http://schemas.openxmlformats.org/officeDocument/2006/relationships/image" Target="../media/image56.png"/><Relationship Id="rId12" Type="http://schemas.openxmlformats.org/officeDocument/2006/relationships/slide" Target="slide110.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slide" Target="slide107.xml"/><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slide" Target="slide43.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slide" Target="slide43.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slide" Target="slide4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9.xml"/><Relationship Id="rId4"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110.xml"/><Relationship Id="rId18" Type="http://schemas.openxmlformats.org/officeDocument/2006/relationships/slide" Target="slide97.xml"/><Relationship Id="rId3" Type="http://schemas.openxmlformats.org/officeDocument/2006/relationships/image" Target="../media/image36.png"/><Relationship Id="rId21" Type="http://schemas.openxmlformats.org/officeDocument/2006/relationships/slide" Target="slide55.xml"/><Relationship Id="rId7" Type="http://schemas.openxmlformats.org/officeDocument/2006/relationships/image" Target="../media/image56.png"/><Relationship Id="rId12" Type="http://schemas.openxmlformats.org/officeDocument/2006/relationships/slide" Target="slide107.xml"/><Relationship Id="rId17" Type="http://schemas.openxmlformats.org/officeDocument/2006/relationships/slide" Target="slide93.xml"/><Relationship Id="rId2" Type="http://schemas.openxmlformats.org/officeDocument/2006/relationships/image" Target="../media/image20.jpg"/><Relationship Id="rId16" Type="http://schemas.openxmlformats.org/officeDocument/2006/relationships/slide" Target="slide86.xml"/><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46.png"/><Relationship Id="rId5" Type="http://schemas.openxmlformats.org/officeDocument/2006/relationships/image" Target="../media/image54.png"/><Relationship Id="rId15" Type="http://schemas.openxmlformats.org/officeDocument/2006/relationships/slide" Target="slide29.xml"/><Relationship Id="rId10" Type="http://schemas.openxmlformats.org/officeDocument/2006/relationships/image" Target="../media/image59.png"/><Relationship Id="rId19" Type="http://schemas.openxmlformats.org/officeDocument/2006/relationships/slide" Target="slide109.xml"/><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43.xml"/><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20.jp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4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slide" Target="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65.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slide" Target="slide50.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6.png"/><Relationship Id="rId7" Type="http://schemas.openxmlformats.org/officeDocument/2006/relationships/slide" Target="slide98.xml"/><Relationship Id="rId2"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slide" Target="slide31.xml"/><Relationship Id="rId5" Type="http://schemas.openxmlformats.org/officeDocument/2006/relationships/image" Target="../media/image68.png"/><Relationship Id="rId10" Type="http://schemas.openxmlformats.org/officeDocument/2006/relationships/image" Target="../media/image14.png"/><Relationship Id="rId4" Type="http://schemas.openxmlformats.org/officeDocument/2006/relationships/image" Target="../media/image67.jpeg"/><Relationship Id="rId9"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23.png"/><Relationship Id="rId4" Type="http://schemas.openxmlformats.org/officeDocument/2006/relationships/hyperlink" Target="http://maps.apple.com/?q=3350+N+Arizona+Ave+Suite+2+Chandler+AZ+85225" TargetMode="Externa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hyperlink" Target="http://maps.apple.com/?q=3350+N+Arizona+Ave+Suite+2+Chandler+AZ+85225" TargetMode="External"/><Relationship Id="rId5" Type="http://schemas.openxmlformats.org/officeDocument/2006/relationships/slide" Target="slide13.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8" Type="http://schemas.openxmlformats.org/officeDocument/2006/relationships/hyperlink" Target="http://maps.apple.com/?q=3350+N+Arizona+Ave+Suite+2+Chandler+AZ+85225" TargetMode="External"/><Relationship Id="rId3" Type="http://schemas.openxmlformats.org/officeDocument/2006/relationships/slide" Target="slide13.xml"/><Relationship Id="rId7" Type="http://schemas.openxmlformats.org/officeDocument/2006/relationships/image" Target="../media/image36.pn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slide" Target="slide15.xml"/><Relationship Id="rId5" Type="http://schemas.openxmlformats.org/officeDocument/2006/relationships/slide" Target="slide12.xml"/><Relationship Id="rId4" Type="http://schemas.openxmlformats.org/officeDocument/2006/relationships/slide" Target="slide9.xml"/></Relationships>
</file>

<file path=ppt/slides/_rels/slide5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hyperlink" Target="http://maps.apple.com/?q=3350+N+Arizona+Ave+Suite+2+Chandler+AZ+85225"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slide" Target="slide103.xml"/><Relationship Id="rId18" Type="http://schemas.openxmlformats.org/officeDocument/2006/relationships/slide" Target="slide58.xml"/><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slide" Target="slide106.xml"/><Relationship Id="rId17" Type="http://schemas.openxmlformats.org/officeDocument/2006/relationships/image" Target="../media/image79.png"/><Relationship Id="rId2" Type="http://schemas.openxmlformats.org/officeDocument/2006/relationships/video" Target="../media/media3.MOV"/><Relationship Id="rId16" Type="http://schemas.openxmlformats.org/officeDocument/2006/relationships/image" Target="../media/image78.png"/><Relationship Id="rId1" Type="http://schemas.microsoft.com/office/2007/relationships/media" Target="../media/media3.MOV"/><Relationship Id="rId6" Type="http://schemas.openxmlformats.org/officeDocument/2006/relationships/image" Target="../media/image75.jpeg"/><Relationship Id="rId11" Type="http://schemas.openxmlformats.org/officeDocument/2006/relationships/slide" Target="slide59.xml"/><Relationship Id="rId5" Type="http://schemas.openxmlformats.org/officeDocument/2006/relationships/image" Target="../media/image73.png"/><Relationship Id="rId15" Type="http://schemas.openxmlformats.org/officeDocument/2006/relationships/image" Target="../media/image48.png"/><Relationship Id="rId10" Type="http://schemas.openxmlformats.org/officeDocument/2006/relationships/slide" Target="slide100.xml"/><Relationship Id="rId19" Type="http://schemas.openxmlformats.org/officeDocument/2006/relationships/image" Target="../media/image74.png"/><Relationship Id="rId4" Type="http://schemas.openxmlformats.org/officeDocument/2006/relationships/notesSlide" Target="../notesSlides/notesSlide7.xml"/><Relationship Id="rId9" Type="http://schemas.openxmlformats.org/officeDocument/2006/relationships/slide" Target="slide43.xml"/><Relationship Id="rId14" Type="http://schemas.openxmlformats.org/officeDocument/2006/relationships/slide" Target="slide104.xml"/></Relationships>
</file>

<file path=ppt/slides/_rels/slide5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slide" Target="slide72.xml"/><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75.jpe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48.png"/><Relationship Id="rId4" Type="http://schemas.openxmlformats.org/officeDocument/2006/relationships/notesSlide" Target="../notesSlides/notesSlide8.xml"/><Relationship Id="rId9" Type="http://schemas.openxmlformats.org/officeDocument/2006/relationships/slide" Target="slide43.xml"/><Relationship Id="rId14" Type="http://schemas.openxmlformats.org/officeDocument/2006/relationships/image" Target="../media/image74.png"/></Relationships>
</file>

<file path=ppt/slides/_rels/slide5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75.jpeg"/><Relationship Id="rId11" Type="http://schemas.openxmlformats.org/officeDocument/2006/relationships/image" Target="../media/image48.png"/><Relationship Id="rId5" Type="http://schemas.openxmlformats.org/officeDocument/2006/relationships/image" Target="../media/image73.png"/><Relationship Id="rId10" Type="http://schemas.openxmlformats.org/officeDocument/2006/relationships/slide" Target="slide73.xml"/><Relationship Id="rId4" Type="http://schemas.openxmlformats.org/officeDocument/2006/relationships/notesSlide" Target="../notesSlides/notesSlide9.xml"/><Relationship Id="rId9" Type="http://schemas.openxmlformats.org/officeDocument/2006/relationships/image" Target="../media/image78.png"/></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slide" Target="slide74.xml"/><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75.jpeg"/><Relationship Id="rId11" Type="http://schemas.openxmlformats.org/officeDocument/2006/relationships/image" Target="../media/image48.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notesSlide" Target="../notesSlides/notesSlide10.xml"/><Relationship Id="rId9" Type="http://schemas.openxmlformats.org/officeDocument/2006/relationships/slide" Target="slide43.xml"/><Relationship Id="rId1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image" Target="../media/image4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3.png"/><Relationship Id="rId1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notesSlide" Target="../notesSlides/notesSlide11.xml"/><Relationship Id="rId9" Type="http://schemas.openxmlformats.org/officeDocument/2006/relationships/slide" Target="slide43.xml"/><Relationship Id="rId14" Type="http://schemas.openxmlformats.org/officeDocument/2006/relationships/slide" Target="slide75.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73.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78.png"/></Relationships>
</file>

<file path=ppt/slides/_rels/slide6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73.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78.png"/></Relationships>
</file>

<file path=ppt/slides/_rels/slide6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73.png"/><Relationship Id="rId7"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78.png"/></Relationships>
</file>

<file path=ppt/slides/_rels/slide65.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73.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2.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slide" Target="slide12.xml"/></Relationships>
</file>

<file path=ppt/slides/_rels/slide6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2.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82.png"/><Relationship Id="rId4" Type="http://schemas.openxmlformats.org/officeDocument/2006/relationships/slide" Target="slide12.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slide" Target="slide5.xml"/><Relationship Id="rId4" Type="http://schemas.openxmlformats.org/officeDocument/2006/relationships/slide" Target="slide17.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7.png"/><Relationship Id="rId5" Type="http://schemas.openxmlformats.org/officeDocument/2006/relationships/image" Target="../media/image89.png"/><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86.xml"/><Relationship Id="rId7" Type="http://schemas.openxmlformats.org/officeDocument/2006/relationships/slide" Target="slide43.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image" Target="../media/image35.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slide" Target="slide86.xml"/><Relationship Id="rId7" Type="http://schemas.openxmlformats.org/officeDocument/2006/relationships/slide" Target="slide43.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image" Target="../media/image35.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slide" Target="slide86.xml"/><Relationship Id="rId7" Type="http://schemas.openxmlformats.org/officeDocument/2006/relationships/slide" Target="slide43.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image" Target="../media/image35.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slide" Target="slide61.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55.xml"/><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slide" Target="slide43.xml"/><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pn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1.png"/><Relationship Id="rId7"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slide" Target="slide105.xml"/><Relationship Id="rId1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75.jpeg"/><Relationship Id="rId12" Type="http://schemas.openxmlformats.org/officeDocument/2006/relationships/slide" Target="slide100.xml"/><Relationship Id="rId17" Type="http://schemas.openxmlformats.org/officeDocument/2006/relationships/slide" Target="slide104.xml"/><Relationship Id="rId2" Type="http://schemas.openxmlformats.org/officeDocument/2006/relationships/video" Target="../media/media3.MOV"/><Relationship Id="rId16" Type="http://schemas.openxmlformats.org/officeDocument/2006/relationships/slide" Target="slide103.xml"/><Relationship Id="rId1" Type="http://schemas.microsoft.com/office/2007/relationships/media" Target="../media/media3.MOV"/><Relationship Id="rId6" Type="http://schemas.openxmlformats.org/officeDocument/2006/relationships/image" Target="../media/image73.png"/><Relationship Id="rId11" Type="http://schemas.openxmlformats.org/officeDocument/2006/relationships/slide" Target="slide43.xml"/><Relationship Id="rId5" Type="http://schemas.openxmlformats.org/officeDocument/2006/relationships/image" Target="../media/image91.png"/><Relationship Id="rId15" Type="http://schemas.openxmlformats.org/officeDocument/2006/relationships/slide" Target="slide101.xml"/><Relationship Id="rId10" Type="http://schemas.openxmlformats.org/officeDocument/2006/relationships/image" Target="../media/image81.png"/><Relationship Id="rId19" Type="http://schemas.openxmlformats.org/officeDocument/2006/relationships/image" Target="../media/image74.png"/><Relationship Id="rId4" Type="http://schemas.openxmlformats.org/officeDocument/2006/relationships/notesSlide" Target="../notesSlides/notesSlide19.xml"/><Relationship Id="rId9" Type="http://schemas.openxmlformats.org/officeDocument/2006/relationships/image" Target="../media/image6.png"/><Relationship Id="rId14" Type="http://schemas.openxmlformats.org/officeDocument/2006/relationships/slide" Target="slide10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0.xml"/><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6.png"/><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6.png"/><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6.png"/><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2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image" Target="../media/image92.png"/><Relationship Id="rId16" Type="http://schemas.openxmlformats.org/officeDocument/2006/relationships/hyperlink" Target="../0.00%20%20Application%20&amp;%20Website/RxDirect%20App%20Progress.pptx" TargetMode="Externa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image" Target="../media/image95.png"/><Relationship Id="rId15" Type="http://schemas.openxmlformats.org/officeDocument/2006/relationships/image" Target="../media/image102.png"/><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slide" Target="slide31.xml"/><Relationship Id="rId14" Type="http://schemas.openxmlformats.org/officeDocument/2006/relationships/image" Target="../media/image29.png"/></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92.xml"/><Relationship Id="rId5" Type="http://schemas.openxmlformats.org/officeDocument/2006/relationships/image" Target="../media/image61.png"/><Relationship Id="rId4" Type="http://schemas.openxmlformats.org/officeDocument/2006/relationships/slide" Target="slide43.xml"/></Relationships>
</file>

<file path=ppt/slides/_rels/slide8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slide" Target="slide43.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9.xml"/><Relationship Id="rId4" Type="http://schemas.openxmlformats.org/officeDocument/2006/relationships/slide" Target="slide43.xml"/></Relationships>
</file>

<file path=ppt/slides/_rels/slide8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5.png"/><Relationship Id="rId7" Type="http://schemas.openxmlformats.org/officeDocument/2006/relationships/slide" Target="slide38.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slide" Target="slide43.xml"/><Relationship Id="rId4" Type="http://schemas.openxmlformats.org/officeDocument/2006/relationships/image" Target="../media/image61.png"/><Relationship Id="rId9" Type="http://schemas.openxmlformats.org/officeDocument/2006/relationships/slide" Target="slide29.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12.xml"/><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9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5.png"/><Relationship Id="rId7" Type="http://schemas.openxmlformats.org/officeDocument/2006/relationships/image" Target="../media/image10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slide" Target="slide43.xml"/><Relationship Id="rId4" Type="http://schemas.openxmlformats.org/officeDocument/2006/relationships/image" Target="../media/image61.png"/></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slide" Target="slide86.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05.png"/><Relationship Id="rId4" Type="http://schemas.openxmlformats.org/officeDocument/2006/relationships/slide" Target="slide43.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slide" Target="slide43.xml"/><Relationship Id="rId4" Type="http://schemas.openxmlformats.org/officeDocument/2006/relationships/image" Target="../media/image35.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slide" Target="slide43.xml"/><Relationship Id="rId4" Type="http://schemas.openxmlformats.org/officeDocument/2006/relationships/image" Target="../media/image35.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86.xml"/><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slide" Target="slide43.xml"/><Relationship Id="rId4" Type="http://schemas.openxmlformats.org/officeDocument/2006/relationships/image" Target="../media/image35.png"/><Relationship Id="rId9" Type="http://schemas.openxmlformats.org/officeDocument/2006/relationships/image" Target="../media/image43.png"/></Relationships>
</file>

<file path=ppt/slides/_rels/slide9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109.png"/><Relationship Id="rId4" Type="http://schemas.openxmlformats.org/officeDocument/2006/relationships/image" Target="../media/image35.png"/><Relationship Id="rId9" Type="http://schemas.openxmlformats.org/officeDocument/2006/relationships/image" Target="../media/image110.png"/></Relationships>
</file>

<file path=ppt/slides/_rels/slide9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112.xml"/><Relationship Id="rId11" Type="http://schemas.openxmlformats.org/officeDocument/2006/relationships/image" Target="../media/image43.png"/><Relationship Id="rId5" Type="http://schemas.openxmlformats.org/officeDocument/2006/relationships/slide" Target="slide43.xml"/><Relationship Id="rId10" Type="http://schemas.openxmlformats.org/officeDocument/2006/relationships/image" Target="../media/image42.jpeg"/><Relationship Id="rId4" Type="http://schemas.openxmlformats.org/officeDocument/2006/relationships/image" Target="../media/image35.png"/><Relationship Id="rId9" Type="http://schemas.openxmlformats.org/officeDocument/2006/relationships/image" Target="../media/image41.png"/></Relationships>
</file>

<file path=ppt/slides/_rels/slide9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slide" Target="slide86.xml"/><Relationship Id="rId1" Type="http://schemas.openxmlformats.org/officeDocument/2006/relationships/slideLayout" Target="../slideLayouts/slideLayout2.xml"/><Relationship Id="rId6" Type="http://schemas.openxmlformats.org/officeDocument/2006/relationships/slide" Target="slide112.xml"/><Relationship Id="rId5" Type="http://schemas.openxmlformats.org/officeDocument/2006/relationships/slide" Target="slide43.xml"/><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ea.jpg"/>
          <p:cNvPicPr>
            <a:picLocks noChangeAspect="1"/>
          </p:cNvPicPr>
          <p:nvPr/>
        </p:nvPicPr>
        <p:blipFill rotWithShape="1">
          <a:blip r:embed="rId2" cstate="print"/>
          <a:srcRect l="9803"/>
          <a:stretch/>
        </p:blipFill>
        <p:spPr>
          <a:xfrm>
            <a:off x="54838" y="1024210"/>
            <a:ext cx="6544581" cy="4814458"/>
          </a:xfrm>
          <a:prstGeom prst="rect">
            <a:avLst/>
          </a:prstGeom>
        </p:spPr>
      </p:pic>
      <p:sp>
        <p:nvSpPr>
          <p:cNvPr id="5" name="Rounded Rectangle 4"/>
          <p:cNvSpPr/>
          <p:nvPr/>
        </p:nvSpPr>
        <p:spPr bwMode="auto">
          <a:xfrm rot="5400000">
            <a:off x="8354738" y="2929980"/>
            <a:ext cx="511724" cy="457200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6350">
            <a:solidFill>
              <a:schemeClr val="tx1"/>
            </a:solidFill>
            <a:prstDash val="sysDot"/>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tx1"/>
              </a:solidFill>
              <a:effectLst/>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sz="2800" dirty="0">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tx1"/>
              </a:solidFill>
              <a:effectLst/>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sz="2800" dirty="0">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tx1"/>
              </a:solidFill>
              <a:effectLst/>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sz="2800" dirty="0">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tx1"/>
              </a:solidFill>
              <a:effectLst/>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tx1"/>
              </a:solidFill>
              <a:effectLst/>
              <a:latin typeface="Roboto Condensed" pitchFamily="2" charset="0"/>
              <a:ea typeface="Roboto Condensed" pitchFamily="2" charset="0"/>
            </a:endParaRPr>
          </a:p>
        </p:txBody>
      </p:sp>
      <p:sp>
        <p:nvSpPr>
          <p:cNvPr id="6" name="Rounded Rectangle 5"/>
          <p:cNvSpPr/>
          <p:nvPr/>
        </p:nvSpPr>
        <p:spPr bwMode="auto">
          <a:xfrm rot="5400000">
            <a:off x="3694277" y="2573534"/>
            <a:ext cx="530352" cy="5303520"/>
          </a:xfrm>
          <a:prstGeom prst="roundRect">
            <a:avLst>
              <a:gd name="adj" fmla="val 41684"/>
            </a:avLst>
          </a:prstGeom>
          <a:blipFill dpi="0" rotWithShape="1">
            <a:blip r:embed="rId4" cstate="print">
              <a:extLst>
                <a:ext uri="{28A0092B-C50C-407E-A947-70E740481C1C}">
                  <a14:useLocalDpi xmlns:a14="http://schemas.microsoft.com/office/drawing/2010/main" val="0"/>
                </a:ext>
              </a:extLst>
            </a:blip>
            <a:srcRect/>
            <a:stretch>
              <a:fillRect/>
            </a:stretch>
          </a:blip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tx1"/>
              </a:solidFill>
              <a:effectLst/>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sz="2800" dirty="0">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tx1"/>
              </a:solidFill>
              <a:effectLst/>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sz="2800" dirty="0">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tx1"/>
              </a:solidFill>
              <a:effectLst/>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sz="2800" dirty="0">
              <a:latin typeface="Roboto Condensed" pitchFamily="2" charset="0"/>
              <a:ea typeface="Roboto Condensed" pitchFamily="2"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a:ln>
                  <a:noFill/>
                </a:ln>
                <a:solidFill>
                  <a:schemeClr val="tx1"/>
                </a:solidFill>
                <a:effectLst/>
                <a:latin typeface="Roboto Condensed" pitchFamily="2" charset="0"/>
                <a:ea typeface="Roboto Condensed" pitchFamily="2" charset="0"/>
              </a:rPr>
              <a:t>   </a:t>
            </a:r>
          </a:p>
        </p:txBody>
      </p:sp>
      <p:sp>
        <p:nvSpPr>
          <p:cNvPr id="7" name="TextBox 6"/>
          <p:cNvSpPr txBox="1"/>
          <p:nvPr/>
        </p:nvSpPr>
        <p:spPr>
          <a:xfrm>
            <a:off x="1430537" y="4986767"/>
            <a:ext cx="9144000" cy="477054"/>
          </a:xfrm>
          <a:prstGeom prst="rect">
            <a:avLst/>
          </a:prstGeom>
          <a:noFill/>
        </p:spPr>
        <p:txBody>
          <a:bodyPr wrap="square" rtlCol="0">
            <a:spAutoFit/>
          </a:bodyPr>
          <a:lstStyle/>
          <a:p>
            <a:pPr defTabSz="457200"/>
            <a:r>
              <a:rPr lang="en-US" sz="2500" dirty="0">
                <a:solidFill>
                  <a:schemeClr val="bg1"/>
                </a:solidFill>
                <a:latin typeface="Roboto Condensed" pitchFamily="2" charset="0"/>
                <a:ea typeface="Roboto Condensed" pitchFamily="2" charset="0"/>
              </a:rPr>
              <a:t>Innovative Fulfillment Solutions   </a:t>
            </a:r>
          </a:p>
        </p:txBody>
      </p:sp>
      <p:sp>
        <p:nvSpPr>
          <p:cNvPr id="8" name="TextBox 7"/>
          <p:cNvSpPr txBox="1"/>
          <p:nvPr/>
        </p:nvSpPr>
        <p:spPr>
          <a:xfrm>
            <a:off x="6829425" y="4994788"/>
            <a:ext cx="2514600" cy="477054"/>
          </a:xfrm>
          <a:prstGeom prst="rect">
            <a:avLst/>
          </a:prstGeom>
          <a:noFill/>
        </p:spPr>
        <p:txBody>
          <a:bodyPr wrap="square" rtlCol="0">
            <a:spAutoFit/>
          </a:bodyPr>
          <a:lstStyle/>
          <a:p>
            <a:pPr defTabSz="457200"/>
            <a:r>
              <a:rPr lang="en-US" sz="2500" dirty="0">
                <a:latin typeface="Roboto Condensed" pitchFamily="2" charset="0"/>
                <a:ea typeface="Roboto Condensed" pitchFamily="2" charset="0"/>
              </a:rPr>
              <a:t>  </a:t>
            </a:r>
            <a:r>
              <a:rPr lang="en-US" sz="2500" dirty="0">
                <a:solidFill>
                  <a:schemeClr val="bg1"/>
                </a:solidFill>
                <a:latin typeface="Roboto Condensed" pitchFamily="2" charset="0"/>
                <a:ea typeface="Roboto Condensed" pitchFamily="2" charset="0"/>
              </a:rPr>
              <a:t>that  do more</a:t>
            </a:r>
          </a:p>
        </p:txBody>
      </p:sp>
      <p:sp>
        <p:nvSpPr>
          <p:cNvPr id="9" name="Rectangle 8"/>
          <p:cNvSpPr>
            <a:spLocks noChangeArrowheads="1"/>
          </p:cNvSpPr>
          <p:nvPr/>
        </p:nvSpPr>
        <p:spPr bwMode="auto">
          <a:xfrm>
            <a:off x="5348217" y="5957753"/>
            <a:ext cx="2024133" cy="692497"/>
          </a:xfrm>
          <a:prstGeom prst="rect">
            <a:avLst/>
          </a:prstGeom>
          <a:noFill/>
          <a:ln w="9525">
            <a:noFill/>
            <a:miter lim="800000"/>
            <a:headEnd/>
            <a:tailEnd/>
          </a:ln>
        </p:spPr>
        <p:txBody>
          <a:bodyPr wrap="square">
            <a:spAutoFit/>
          </a:bodyPr>
          <a:lstStyle/>
          <a:p>
            <a:pPr marL="0" lvl="1" defTabSz="457200"/>
            <a:r>
              <a:rPr lang="en-US" sz="1300" b="1" dirty="0">
                <a:solidFill>
                  <a:prstClr val="black"/>
                </a:solidFill>
                <a:latin typeface="Roboto Condensed" pitchFamily="2" charset="0"/>
                <a:ea typeface="Roboto Condensed" pitchFamily="2" charset="0"/>
                <a:cs typeface="Calibri" pitchFamily="34" charset="0"/>
              </a:rPr>
              <a:t>Ken Burkett	</a:t>
            </a:r>
            <a:r>
              <a:rPr lang="en-US" sz="1300" b="1" dirty="0" err="1">
                <a:solidFill>
                  <a:prstClr val="black"/>
                </a:solidFill>
                <a:latin typeface="Roboto Condensed" pitchFamily="2" charset="0"/>
                <a:ea typeface="Roboto Condensed" pitchFamily="2" charset="0"/>
                <a:cs typeface="Calibri" pitchFamily="34" charset="0"/>
              </a:rPr>
              <a:t>RPh.,MBA</a:t>
            </a:r>
            <a:r>
              <a:rPr lang="en-US" sz="1300" dirty="0">
                <a:solidFill>
                  <a:prstClr val="black"/>
                </a:solidFill>
                <a:latin typeface="Roboto Condensed" pitchFamily="2" charset="0"/>
                <a:ea typeface="Roboto Condensed" pitchFamily="2" charset="0"/>
                <a:cs typeface="Calibri" pitchFamily="34" charset="0"/>
              </a:rPr>
              <a:t>	</a:t>
            </a:r>
          </a:p>
          <a:p>
            <a:pPr marL="0" lvl="1" defTabSz="457200"/>
            <a:r>
              <a:rPr lang="en-US" sz="1300" b="1" dirty="0">
                <a:solidFill>
                  <a:prstClr val="black"/>
                </a:solidFill>
                <a:latin typeface="Roboto Condensed" pitchFamily="2" charset="0"/>
                <a:ea typeface="Roboto Condensed" pitchFamily="2" charset="0"/>
                <a:cs typeface="Calibri" pitchFamily="34" charset="0"/>
              </a:rPr>
              <a:t>William Graves MBA</a:t>
            </a:r>
          </a:p>
          <a:p>
            <a:pPr marL="0" lvl="1" defTabSz="457200"/>
            <a:r>
              <a:rPr lang="en-US" sz="1300" b="1" dirty="0">
                <a:solidFill>
                  <a:prstClr val="black"/>
                </a:solidFill>
                <a:latin typeface="Roboto Condensed" pitchFamily="2" charset="0"/>
                <a:ea typeface="Roboto Condensed" pitchFamily="2" charset="0"/>
                <a:cs typeface="Calibri" pitchFamily="34" charset="0"/>
              </a:rPr>
              <a:t>Riaz Ahmad		</a:t>
            </a:r>
            <a:r>
              <a:rPr lang="en-US" sz="1300" dirty="0">
                <a:solidFill>
                  <a:prstClr val="black"/>
                </a:solidFill>
                <a:latin typeface="Roboto Condensed" pitchFamily="2" charset="0"/>
                <a:ea typeface="Roboto Condensed" pitchFamily="2" charset="0"/>
                <a:cs typeface="Calibri" pitchFamily="34" charset="0"/>
              </a:rPr>
              <a:t>	</a:t>
            </a:r>
            <a:endParaRPr lang="en-US" sz="1300" dirty="0">
              <a:solidFill>
                <a:prstClr val="black"/>
              </a:solidFill>
              <a:latin typeface="Segoe UI Symbol" pitchFamily="34" charset="0"/>
              <a:ea typeface="Segoe UI Symbol" pitchFamily="34" charset="0"/>
              <a:cs typeface="Calibri" pitchFamily="34" charset="0"/>
            </a:endParaRPr>
          </a:p>
        </p:txBody>
      </p:sp>
      <p:pic>
        <p:nvPicPr>
          <p:cNvPr id="10" name="Picture 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6041" y="5915401"/>
            <a:ext cx="1760770" cy="942599"/>
          </a:xfrm>
          <a:prstGeom prst="rect">
            <a:avLst/>
          </a:prstGeom>
        </p:spPr>
      </p:pic>
      <p:sp>
        <p:nvSpPr>
          <p:cNvPr id="3" name="TextBox 2"/>
          <p:cNvSpPr txBox="1"/>
          <p:nvPr/>
        </p:nvSpPr>
        <p:spPr>
          <a:xfrm>
            <a:off x="4602480" y="6604084"/>
            <a:ext cx="3105337" cy="253916"/>
          </a:xfrm>
          <a:prstGeom prst="rect">
            <a:avLst/>
          </a:prstGeom>
          <a:noFill/>
        </p:spPr>
        <p:txBody>
          <a:bodyPr wrap="none" rtlCol="0">
            <a:spAutoFit/>
          </a:bodyPr>
          <a:lstStyle/>
          <a:p>
            <a:r>
              <a:rPr lang="en-US" sz="1050" dirty="0">
                <a:latin typeface="Roboto Condensed" pitchFamily="2" charset="0"/>
                <a:ea typeface="Roboto Condensed" pitchFamily="2" charset="0"/>
              </a:rPr>
              <a:t>Provisional Patent Documentation started Oct 3 2015</a:t>
            </a:r>
          </a:p>
        </p:txBody>
      </p:sp>
      <p:sp>
        <p:nvSpPr>
          <p:cNvPr id="11" name="Rectangle 10"/>
          <p:cNvSpPr>
            <a:spLocks noChangeArrowheads="1"/>
          </p:cNvSpPr>
          <p:nvPr/>
        </p:nvSpPr>
        <p:spPr bwMode="auto">
          <a:xfrm>
            <a:off x="7594600" y="5957753"/>
            <a:ext cx="2165350" cy="692497"/>
          </a:xfrm>
          <a:prstGeom prst="rect">
            <a:avLst/>
          </a:prstGeom>
          <a:noFill/>
          <a:ln w="9525">
            <a:noFill/>
            <a:miter lim="800000"/>
            <a:headEnd/>
            <a:tailEnd/>
          </a:ln>
        </p:spPr>
        <p:txBody>
          <a:bodyPr wrap="square">
            <a:spAutoFit/>
          </a:bodyPr>
          <a:lstStyle/>
          <a:p>
            <a:pPr marL="0" lvl="1" defTabSz="457200"/>
            <a:r>
              <a:rPr lang="en-US" sz="1300" dirty="0">
                <a:solidFill>
                  <a:prstClr val="black"/>
                </a:solidFill>
                <a:latin typeface="Roboto Condensed" pitchFamily="2" charset="0"/>
                <a:ea typeface="Roboto Condensed" pitchFamily="2" charset="0"/>
                <a:cs typeface="Calibri" pitchFamily="34" charset="0"/>
              </a:rPr>
              <a:t>CEO &amp; Technology Officer</a:t>
            </a:r>
          </a:p>
          <a:p>
            <a:pPr marL="0" lvl="1" defTabSz="457200"/>
            <a:r>
              <a:rPr lang="en-US" sz="1300" dirty="0">
                <a:solidFill>
                  <a:prstClr val="black"/>
                </a:solidFill>
                <a:latin typeface="Roboto Condensed" pitchFamily="2" charset="0"/>
                <a:ea typeface="Roboto Condensed" pitchFamily="2" charset="0"/>
                <a:cs typeface="Calibri" pitchFamily="34" charset="0"/>
              </a:rPr>
              <a:t>VP Operations</a:t>
            </a:r>
          </a:p>
          <a:p>
            <a:pPr marL="0" lvl="1" defTabSz="457200"/>
            <a:r>
              <a:rPr lang="en-US" sz="1300" dirty="0">
                <a:solidFill>
                  <a:prstClr val="black"/>
                </a:solidFill>
                <a:latin typeface="Roboto Condensed" pitchFamily="2" charset="0"/>
                <a:ea typeface="Roboto Condensed" pitchFamily="2" charset="0"/>
                <a:cs typeface="Calibri" pitchFamily="34" charset="0"/>
              </a:rPr>
              <a:t>Project Manager</a:t>
            </a:r>
            <a:endParaRPr lang="en-US" sz="1300" dirty="0">
              <a:solidFill>
                <a:prstClr val="black"/>
              </a:solidFill>
              <a:latin typeface="Segoe UI Symbol" pitchFamily="34" charset="0"/>
              <a:ea typeface="Segoe UI Symbol" pitchFamily="34" charset="0"/>
              <a:cs typeface="Calibri"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3052" y="1612067"/>
            <a:ext cx="2368575" cy="1184003"/>
          </a:xfrm>
          <a:prstGeom prst="rect">
            <a:avLst/>
          </a:prstGeom>
        </p:spPr>
      </p:pic>
      <p:sp>
        <p:nvSpPr>
          <p:cNvPr id="13" name="TextBox 12"/>
          <p:cNvSpPr txBox="1"/>
          <p:nvPr/>
        </p:nvSpPr>
        <p:spPr>
          <a:xfrm>
            <a:off x="7967788" y="3862546"/>
            <a:ext cx="2099101" cy="369332"/>
          </a:xfrm>
          <a:prstGeom prst="rect">
            <a:avLst/>
          </a:prstGeom>
          <a:noFill/>
        </p:spPr>
        <p:txBody>
          <a:bodyPr wrap="none" rtlCol="0">
            <a:spAutoFit/>
          </a:bodyPr>
          <a:lstStyle/>
          <a:p>
            <a:r>
              <a:rPr lang="en-US" dirty="0">
                <a:solidFill>
                  <a:srgbClr val="FF0000"/>
                </a:solidFill>
                <a:latin typeface="Roboto Condensed" pitchFamily="2" charset="0"/>
                <a:ea typeface="Roboto Condensed" pitchFamily="2" charset="0"/>
              </a:rPr>
              <a:t>Applic</a:t>
            </a:r>
            <a:r>
              <a:rPr lang="en-US" dirty="0">
                <a:solidFill>
                  <a:srgbClr val="00B050"/>
                </a:solidFill>
                <a:latin typeface="Roboto Condensed" pitchFamily="2" charset="0"/>
                <a:ea typeface="Roboto Condensed" pitchFamily="2" charset="0"/>
              </a:rPr>
              <a:t>ation</a:t>
            </a:r>
            <a:r>
              <a:rPr lang="en-US" dirty="0">
                <a:solidFill>
                  <a:srgbClr val="FF0000"/>
                </a:solidFill>
                <a:latin typeface="Roboto Condensed" pitchFamily="2" charset="0"/>
                <a:ea typeface="Roboto Condensed" pitchFamily="2" charset="0"/>
              </a:rPr>
              <a:t> Progress</a:t>
            </a:r>
          </a:p>
        </p:txBody>
      </p:sp>
    </p:spTree>
    <p:extLst>
      <p:ext uri="{BB962C8B-B14F-4D97-AF65-F5344CB8AC3E}">
        <p14:creationId xmlns:p14="http://schemas.microsoft.com/office/powerpoint/2010/main" val="17808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8"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par>
                          <p:cTn id="10" fill="hold">
                            <p:stCondLst>
                              <p:cond delay="750"/>
                            </p:stCondLst>
                            <p:childTnLst>
                              <p:par>
                                <p:cTn id="11" presetID="22" presetClass="entr" presetSubtype="8" fill="hold" grpId="0" nodeType="after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3465" y="246565"/>
            <a:ext cx="5333800" cy="715962"/>
          </a:xfrm>
        </p:spPr>
        <p:txBody>
          <a:bodyPr>
            <a:noAutofit/>
          </a:bodyPr>
          <a:lstStyle/>
          <a:p>
            <a:pPr algn="l"/>
            <a:r>
              <a:rPr lang="en-US" dirty="0">
                <a:cs typeface="Segoe UI" pitchFamily="34" charset="0"/>
              </a:rPr>
              <a:t>Office </a:t>
            </a:r>
            <a:r>
              <a:rPr lang="en-US" b="1" dirty="0">
                <a:cs typeface="Segoe UI" pitchFamily="34" charset="0"/>
              </a:rPr>
              <a:t>LEAVE BEHIND</a:t>
            </a:r>
          </a:p>
        </p:txBody>
      </p:sp>
      <p:sp>
        <p:nvSpPr>
          <p:cNvPr id="10" name="TextBox 9"/>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a:t>
            </a:r>
            <a:r>
              <a:rPr lang="en-US" sz="600" dirty="0">
                <a:solidFill>
                  <a:srgbClr val="737373">
                    <a:lumMod val="60000"/>
                    <a:lumOff val="40000"/>
                  </a:srgbClr>
                </a:solidFill>
              </a:rPr>
              <a:t>© 2016. Prepared for internal use only. This document contains information proprietary and confidential to  Ingenious Mobility and is not to be disclosed in whole or in part without the express written consent of  IMV.</a:t>
            </a:r>
          </a:p>
        </p:txBody>
      </p:sp>
      <p:sp>
        <p:nvSpPr>
          <p:cNvPr id="22" name="Rectangle 21"/>
          <p:cNvSpPr/>
          <p:nvPr/>
        </p:nvSpPr>
        <p:spPr>
          <a:xfrm>
            <a:off x="593994" y="1909668"/>
            <a:ext cx="4497551" cy="461665"/>
          </a:xfrm>
          <a:prstGeom prst="rect">
            <a:avLst/>
          </a:prstGeom>
        </p:spPr>
        <p:txBody>
          <a:bodyPr wrap="square">
            <a:spAutoFit/>
          </a:bodyPr>
          <a:lstStyle/>
          <a:p>
            <a:r>
              <a:rPr lang="en-US" sz="2400" dirty="0">
                <a:solidFill>
                  <a:srgbClr val="0070C0"/>
                </a:solidFill>
                <a:latin typeface="Roboto Condensed" pitchFamily="2" charset="0"/>
                <a:ea typeface="Roboto Condensed" pitchFamily="2" charset="0"/>
                <a:cs typeface="+mj-cs"/>
              </a:rPr>
              <a:t>No C-II </a:t>
            </a:r>
            <a:r>
              <a:rPr lang="en-US" sz="2400" dirty="0">
                <a:solidFill>
                  <a:schemeClr val="bg1">
                    <a:lumMod val="50000"/>
                  </a:schemeClr>
                </a:solidFill>
                <a:latin typeface="Roboto Condensed" pitchFamily="2" charset="0"/>
                <a:ea typeface="Roboto Condensed" pitchFamily="2" charset="0"/>
                <a:cs typeface="+mj-cs"/>
              </a:rPr>
              <a:t>Drugs</a:t>
            </a:r>
          </a:p>
        </p:txBody>
      </p:sp>
      <p:sp>
        <p:nvSpPr>
          <p:cNvPr id="23" name="Rectangle 22"/>
          <p:cNvSpPr/>
          <p:nvPr/>
        </p:nvSpPr>
        <p:spPr>
          <a:xfrm>
            <a:off x="586712" y="2466240"/>
            <a:ext cx="6112016" cy="461665"/>
          </a:xfrm>
          <a:prstGeom prst="rect">
            <a:avLst/>
          </a:prstGeom>
        </p:spPr>
        <p:txBody>
          <a:bodyPr wrap="square">
            <a:spAutoFit/>
          </a:bodyPr>
          <a:lstStyle/>
          <a:p>
            <a:r>
              <a:rPr lang="en-US" sz="2400" dirty="0">
                <a:solidFill>
                  <a:srgbClr val="0070C0"/>
                </a:solidFill>
                <a:latin typeface="Roboto Condensed" pitchFamily="2" charset="0"/>
                <a:ea typeface="Roboto Condensed" pitchFamily="2" charset="0"/>
                <a:cs typeface="+mj-cs"/>
              </a:rPr>
              <a:t>Highly Utilized </a:t>
            </a:r>
            <a:r>
              <a:rPr lang="en-US" sz="2400" dirty="0">
                <a:solidFill>
                  <a:schemeClr val="bg1">
                    <a:lumMod val="50000"/>
                  </a:schemeClr>
                </a:solidFill>
                <a:latin typeface="Roboto Condensed" pitchFamily="2" charset="0"/>
                <a:ea typeface="Roboto Condensed" pitchFamily="2" charset="0"/>
                <a:cs typeface="+mj-cs"/>
              </a:rPr>
              <a:t>Products</a:t>
            </a:r>
          </a:p>
        </p:txBody>
      </p:sp>
      <p:sp>
        <p:nvSpPr>
          <p:cNvPr id="25" name="Rectangle 24"/>
          <p:cNvSpPr/>
          <p:nvPr/>
        </p:nvSpPr>
        <p:spPr>
          <a:xfrm>
            <a:off x="593993" y="1412010"/>
            <a:ext cx="7015671" cy="461665"/>
          </a:xfrm>
          <a:prstGeom prst="rect">
            <a:avLst/>
          </a:prstGeom>
        </p:spPr>
        <p:txBody>
          <a:bodyPr wrap="square">
            <a:spAutoFit/>
          </a:bodyPr>
          <a:lstStyle/>
          <a:p>
            <a:r>
              <a:rPr lang="en-US" sz="2400" dirty="0">
                <a:solidFill>
                  <a:srgbClr val="0070C0"/>
                </a:solidFill>
                <a:latin typeface="Roboto Condensed" pitchFamily="2" charset="0"/>
                <a:ea typeface="Roboto Condensed" pitchFamily="2" charset="0"/>
                <a:cs typeface="+mj-cs"/>
              </a:rPr>
              <a:t>AB rated, FDA approved </a:t>
            </a:r>
            <a:r>
              <a:rPr lang="en-US" sz="2400" dirty="0">
                <a:solidFill>
                  <a:schemeClr val="bg1">
                    <a:lumMod val="50000"/>
                  </a:schemeClr>
                </a:solidFill>
                <a:latin typeface="Roboto Condensed" pitchFamily="2" charset="0"/>
                <a:ea typeface="Roboto Condensed" pitchFamily="2" charset="0"/>
                <a:cs typeface="+mj-cs"/>
              </a:rPr>
              <a:t>generic Oral Solids </a:t>
            </a:r>
          </a:p>
        </p:txBody>
      </p:sp>
      <p:sp>
        <p:nvSpPr>
          <p:cNvPr id="26" name="Rectangle 25"/>
          <p:cNvSpPr/>
          <p:nvPr/>
        </p:nvSpPr>
        <p:spPr>
          <a:xfrm>
            <a:off x="586712" y="3000981"/>
            <a:ext cx="6731398" cy="461665"/>
          </a:xfrm>
          <a:prstGeom prst="rect">
            <a:avLst/>
          </a:prstGeom>
        </p:spPr>
        <p:txBody>
          <a:bodyPr wrap="square">
            <a:spAutoFit/>
          </a:bodyPr>
          <a:lstStyle/>
          <a:p>
            <a:r>
              <a:rPr lang="en-US" sz="2400" dirty="0">
                <a:solidFill>
                  <a:srgbClr val="0070C0"/>
                </a:solidFill>
                <a:latin typeface="Roboto Condensed" pitchFamily="2" charset="0"/>
                <a:ea typeface="Roboto Condensed" pitchFamily="2" charset="0"/>
                <a:cs typeface="+mj-cs"/>
              </a:rPr>
              <a:t>Low cost </a:t>
            </a:r>
            <a:r>
              <a:rPr lang="en-US" sz="2400" dirty="0">
                <a:solidFill>
                  <a:schemeClr val="bg1">
                    <a:lumMod val="50000"/>
                  </a:schemeClr>
                </a:solidFill>
                <a:latin typeface="Roboto Condensed" pitchFamily="2" charset="0"/>
                <a:ea typeface="Roboto Condensed" pitchFamily="2" charset="0"/>
                <a:cs typeface="+mj-cs"/>
              </a:rPr>
              <a:t>Acquisition &amp; Handling Fee</a:t>
            </a:r>
          </a:p>
        </p:txBody>
      </p:sp>
      <p:pic>
        <p:nvPicPr>
          <p:cNvPr id="4" name="Picture 3"/>
          <p:cNvPicPr>
            <a:picLocks noChangeAspect="1"/>
          </p:cNvPicPr>
          <p:nvPr/>
        </p:nvPicPr>
        <p:blipFill>
          <a:blip r:embed="rId2"/>
          <a:stretch>
            <a:fillRect/>
          </a:stretch>
        </p:blipFill>
        <p:spPr>
          <a:xfrm>
            <a:off x="5311681" y="2058719"/>
            <a:ext cx="1077514" cy="2051422"/>
          </a:xfrm>
          <a:prstGeom prst="rect">
            <a:avLst/>
          </a:prstGeom>
        </p:spPr>
      </p:pic>
      <p:pic>
        <p:nvPicPr>
          <p:cNvPr id="6" name="Picture 5"/>
          <p:cNvPicPr>
            <a:picLocks noChangeAspect="1"/>
          </p:cNvPicPr>
          <p:nvPr/>
        </p:nvPicPr>
        <p:blipFill>
          <a:blip r:embed="rId3"/>
          <a:stretch>
            <a:fillRect/>
          </a:stretch>
        </p:blipFill>
        <p:spPr>
          <a:xfrm>
            <a:off x="5311681" y="4123995"/>
            <a:ext cx="1328882" cy="1730416"/>
          </a:xfrm>
          <a:prstGeom prst="rect">
            <a:avLst/>
          </a:prstGeom>
        </p:spPr>
      </p:pic>
      <p:sp>
        <p:nvSpPr>
          <p:cNvPr id="7" name="Rectangle 6"/>
          <p:cNvSpPr/>
          <p:nvPr/>
        </p:nvSpPr>
        <p:spPr>
          <a:xfrm>
            <a:off x="367700" y="6397593"/>
            <a:ext cx="5734161" cy="292388"/>
          </a:xfrm>
          <a:prstGeom prst="rect">
            <a:avLst/>
          </a:prstGeom>
        </p:spPr>
        <p:txBody>
          <a:bodyPr wrap="square">
            <a:spAutoFit/>
          </a:bodyPr>
          <a:lstStyle/>
          <a:p>
            <a:r>
              <a:rPr lang="en-US" sz="300" dirty="0">
                <a:latin typeface="Calibri" panose="020F0502020204030204" pitchFamily="34" charset="0"/>
                <a:ea typeface="Calibri" panose="020F0502020204030204" pitchFamily="34" charset="0"/>
                <a:cs typeface="Times New Roman" panose="02020603050405020304" pitchFamily="18" charset="0"/>
              </a:rPr>
              <a:t> </a:t>
            </a:r>
          </a:p>
          <a:p>
            <a:r>
              <a:rPr lang="en-US" sz="1000" b="1" dirty="0">
                <a:latin typeface="Roboto Condensed" pitchFamily="2" charset="0"/>
                <a:ea typeface="Roboto Condensed" pitchFamily="2" charset="0"/>
                <a:cs typeface="Times New Roman" panose="02020603050405020304" pitchFamily="18" charset="0"/>
              </a:rPr>
              <a:t>Direct-Rx</a:t>
            </a:r>
            <a:r>
              <a:rPr lang="en-US" sz="1000" dirty="0">
                <a:latin typeface="Roboto Condensed" pitchFamily="2" charset="0"/>
                <a:ea typeface="Roboto Condensed" pitchFamily="2" charset="0"/>
                <a:cs typeface="Times New Roman" panose="02020603050405020304" pitchFamily="18" charset="0"/>
              </a:rPr>
              <a:t>    DirectRx.com   </a:t>
            </a:r>
            <a:r>
              <a:rPr lang="en-US" sz="1000" b="1" dirty="0" err="1">
                <a:latin typeface="Roboto Condensed" pitchFamily="2" charset="0"/>
                <a:ea typeface="Roboto Condensed" pitchFamily="2" charset="0"/>
                <a:cs typeface="Times New Roman" panose="02020603050405020304" pitchFamily="18" charset="0"/>
              </a:rPr>
              <a:t>GENERICRx</a:t>
            </a:r>
            <a:r>
              <a:rPr lang="en-US" sz="1000" b="1" dirty="0">
                <a:latin typeface="Roboto Condensed" pitchFamily="2" charset="0"/>
                <a:ea typeface="Roboto Condensed" pitchFamily="2" charset="0"/>
                <a:cs typeface="Times New Roman" panose="02020603050405020304" pitchFamily="18" charset="0"/>
              </a:rPr>
              <a:t>-Direct</a:t>
            </a:r>
            <a:r>
              <a:rPr lang="en-US" sz="1000" dirty="0">
                <a:latin typeface="Roboto Condensed" pitchFamily="2" charset="0"/>
                <a:ea typeface="Roboto Condensed" pitchFamily="2" charset="0"/>
                <a:cs typeface="Times New Roman" panose="02020603050405020304" pitchFamily="18" charset="0"/>
              </a:rPr>
              <a:t>  GenericRx-direct.com  </a:t>
            </a:r>
            <a:r>
              <a:rPr lang="en-US" sz="1000" b="1" dirty="0">
                <a:latin typeface="Roboto Condensed" pitchFamily="2" charset="0"/>
                <a:ea typeface="Roboto Condensed" pitchFamily="2" charset="0"/>
                <a:cs typeface="Times New Roman" panose="02020603050405020304" pitchFamily="18" charset="0"/>
              </a:rPr>
              <a:t>RX-DIRECT</a:t>
            </a:r>
            <a:r>
              <a:rPr lang="en-US" sz="1000" dirty="0">
                <a:latin typeface="Roboto Condensed" pitchFamily="2" charset="0"/>
                <a:ea typeface="Roboto Condensed" pitchFamily="2" charset="0"/>
                <a:cs typeface="Times New Roman" panose="02020603050405020304" pitchFamily="18" charset="0"/>
              </a:rPr>
              <a:t>  </a:t>
            </a:r>
            <a:r>
              <a:rPr lang="en-US" sz="1000" dirty="0">
                <a:latin typeface="Roboto Condensed" pitchFamily="2" charset="0"/>
                <a:ea typeface="Roboto Condensed" pitchFamily="2" charset="0"/>
                <a:cs typeface="Times New Roman" panose="02020603050405020304" pitchFamily="18" charset="0"/>
                <a:hlinkClick r:id="rId4"/>
              </a:rPr>
              <a:t> www.Rx-Direct.us</a:t>
            </a:r>
            <a:endParaRPr lang="en-US" sz="1000" dirty="0">
              <a:latin typeface="Roboto Condensed" pitchFamily="2" charset="0"/>
              <a:ea typeface="Roboto Condensed" pitchFamily="2" charset="0"/>
              <a:cs typeface="Times New Roman" panose="02020603050405020304" pitchFamily="18" charset="0"/>
            </a:endParaRPr>
          </a:p>
        </p:txBody>
      </p:sp>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1702" y="87562"/>
            <a:ext cx="5071376" cy="6562958"/>
          </a:xfrm>
          <a:prstGeom prst="rect">
            <a:avLst/>
          </a:prstGeom>
        </p:spPr>
      </p:pic>
    </p:spTree>
    <p:extLst>
      <p:ext uri="{BB962C8B-B14F-4D97-AF65-F5344CB8AC3E}">
        <p14:creationId xmlns:p14="http://schemas.microsoft.com/office/powerpoint/2010/main" val="3490234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75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Insurance </a:t>
            </a:r>
            <a:br>
              <a:rPr lang="en-US" dirty="0">
                <a:solidFill>
                  <a:srgbClr val="FF0000"/>
                </a:solidFill>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Claim Denied</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142" name="Group 141"/>
          <p:cNvGrpSpPr/>
          <p:nvPr/>
        </p:nvGrpSpPr>
        <p:grpSpPr>
          <a:xfrm>
            <a:off x="4106904"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3" name="Rectangle 202"/>
          <p:cNvSpPr/>
          <p:nvPr/>
        </p:nvSpPr>
        <p:spPr>
          <a:xfrm>
            <a:off x="6198116" y="1230030"/>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4325096" y="1231505"/>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325094" y="989424"/>
            <a:ext cx="2734079"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Rectangle 186"/>
          <p:cNvSpPr/>
          <p:nvPr/>
        </p:nvSpPr>
        <p:spPr>
          <a:xfrm>
            <a:off x="4328329" y="1443899"/>
            <a:ext cx="2730845" cy="4120323"/>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4259119" y="1445515"/>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4343090" y="1591546"/>
            <a:ext cx="2689210" cy="3262432"/>
          </a:xfrm>
          <a:prstGeom prst="rect">
            <a:avLst/>
          </a:prstGeom>
          <a:noFill/>
        </p:spPr>
        <p:txBody>
          <a:bodyPr wrap="square" rtlCol="0">
            <a:spAutoFit/>
          </a:bodyPr>
          <a:lstStyle/>
          <a:p>
            <a:r>
              <a:rPr lang="en-US" sz="1000" b="1" dirty="0">
                <a:latin typeface="Roboto Condensed" pitchFamily="2" charset="0"/>
                <a:ea typeface="Roboto Condensed" pitchFamily="2" charset="0"/>
              </a:rPr>
              <a:t>SUBJECT:</a:t>
            </a:r>
            <a:r>
              <a:rPr lang="en-US" sz="1000" b="1" dirty="0">
                <a:latin typeface="Roboto Condensed" pitchFamily="2" charset="0"/>
                <a:ea typeface="Roboto Condensed" pitchFamily="2" charset="0"/>
                <a:sym typeface="Wingdings" panose="05000000000000000000" pitchFamily="2" charset="2"/>
              </a:rPr>
              <a:t/>
            </a:r>
            <a:br>
              <a:rPr lang="en-US" sz="1000" b="1" dirty="0">
                <a:latin typeface="Roboto Condensed" pitchFamily="2" charset="0"/>
                <a:ea typeface="Roboto Condensed" pitchFamily="2" charset="0"/>
                <a:sym typeface="Wingdings" panose="05000000000000000000" pitchFamily="2" charset="2"/>
              </a:rPr>
            </a:br>
            <a:r>
              <a:rPr lang="en-US" sz="900" dirty="0">
                <a:solidFill>
                  <a:srgbClr val="FF0000"/>
                </a:solidFill>
                <a:latin typeface="Roboto Condensed" pitchFamily="2" charset="0"/>
                <a:ea typeface="Roboto Condensed" pitchFamily="2" charset="0"/>
                <a:sym typeface="Wingdings" panose="05000000000000000000" pitchFamily="2" charset="2"/>
              </a:rPr>
              <a:t>(CRITICAL)</a:t>
            </a:r>
            <a:r>
              <a:rPr lang="en-US" sz="900" dirty="0">
                <a:latin typeface="Roboto Condensed" pitchFamily="2" charset="0"/>
                <a:ea typeface="Roboto Condensed" pitchFamily="2" charset="0"/>
                <a:sym typeface="Wingdings" panose="05000000000000000000" pitchFamily="2" charset="2"/>
              </a:rPr>
              <a:t> </a:t>
            </a:r>
            <a:r>
              <a:rPr lang="en-US" sz="900" dirty="0">
                <a:latin typeface="Roboto Condensed" pitchFamily="2" charset="0"/>
                <a:ea typeface="Roboto Condensed" pitchFamily="2" charset="0"/>
              </a:rPr>
              <a:t>Insurance Did not Approve payment of Your Rx Order</a:t>
            </a:r>
          </a:p>
          <a:p>
            <a:r>
              <a:rPr lang="en-US" sz="900" b="1" dirty="0">
                <a:latin typeface="Roboto Condensed" pitchFamily="2" charset="0"/>
                <a:ea typeface="Roboto Condensed" pitchFamily="2" charset="0"/>
              </a:rPr>
              <a:t/>
            </a:r>
            <a:br>
              <a:rPr lang="en-US" sz="900" b="1" dirty="0">
                <a:latin typeface="Roboto Condensed" pitchFamily="2" charset="0"/>
                <a:ea typeface="Roboto Condensed" pitchFamily="2" charset="0"/>
              </a:rPr>
            </a:br>
            <a:r>
              <a:rPr lang="en-US" sz="1050" b="1" dirty="0">
                <a:latin typeface="Roboto Condensed" pitchFamily="2" charset="0"/>
                <a:ea typeface="Roboto Condensed" pitchFamily="2" charset="0"/>
              </a:rPr>
              <a:t>TRANSACTION DETAILS: </a:t>
            </a:r>
          </a:p>
          <a:p>
            <a:r>
              <a:rPr lang="en-US" sz="800" dirty="0">
                <a:latin typeface="Roboto Condensed" pitchFamily="2" charset="0"/>
                <a:ea typeface="Roboto Condensed" pitchFamily="2" charset="0"/>
              </a:rPr>
              <a:t>MEDICATION:	OMEPRAZOLE 40MG </a:t>
            </a:r>
            <a:br>
              <a:rPr lang="en-US" sz="800" dirty="0">
                <a:latin typeface="Roboto Condensed" pitchFamily="2" charset="0"/>
                <a:ea typeface="Roboto Condensed" pitchFamily="2" charset="0"/>
              </a:rPr>
            </a:br>
            <a:r>
              <a:rPr lang="en-US" sz="800" dirty="0">
                <a:latin typeface="Roboto Condensed" pitchFamily="2" charset="0"/>
                <a:ea typeface="Roboto Condensed" pitchFamily="2" charset="0"/>
              </a:rPr>
              <a:t>QUANTITY:	30 DAYS SUPPLY (30)</a:t>
            </a:r>
            <a:br>
              <a:rPr lang="en-US" sz="800" dirty="0">
                <a:latin typeface="Roboto Condensed" pitchFamily="2" charset="0"/>
                <a:ea typeface="Roboto Condensed" pitchFamily="2" charset="0"/>
              </a:rPr>
            </a:br>
            <a:r>
              <a:rPr lang="en-US" sz="800" dirty="0">
                <a:latin typeface="Roboto Condensed" pitchFamily="2" charset="0"/>
                <a:ea typeface="Roboto Condensed" pitchFamily="2" charset="0"/>
              </a:rPr>
              <a:t>RX NUMBER:	P013-18476293</a:t>
            </a:r>
            <a:endParaRPr lang="en-US" sz="900" dirty="0">
              <a:latin typeface="Roboto Condensed" pitchFamily="2" charset="0"/>
              <a:ea typeface="Roboto Condensed" pitchFamily="2" charset="0"/>
            </a:endParaRPr>
          </a:p>
          <a:p>
            <a:endParaRPr lang="en-US" sz="9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ACTION REQUIRED </a:t>
            </a:r>
            <a:r>
              <a:rPr lang="en-US" sz="900" b="1" i="1" dirty="0">
                <a:latin typeface="Roboto Condensed" pitchFamily="2" charset="0"/>
                <a:ea typeface="Roboto Condensed" pitchFamily="2" charset="0"/>
              </a:rPr>
              <a:t>(Two Options Available)</a:t>
            </a:r>
            <a:r>
              <a:rPr lang="en-US" sz="1000" b="1" dirty="0">
                <a:latin typeface="Roboto Condensed" pitchFamily="2" charset="0"/>
                <a:ea typeface="Roboto Condensed" pitchFamily="2" charset="0"/>
              </a:rPr>
              <a:t>:</a:t>
            </a:r>
          </a:p>
          <a:p>
            <a:r>
              <a:rPr lang="en-US" sz="900" b="1" dirty="0">
                <a:latin typeface="Roboto Condensed" pitchFamily="2" charset="0"/>
                <a:ea typeface="Roboto Condensed" pitchFamily="2" charset="0"/>
              </a:rPr>
              <a:t>1) Call your insurance provider. </a:t>
            </a:r>
            <a:r>
              <a:rPr lang="en-US" sz="900" dirty="0">
                <a:latin typeface="Roboto Condensed" pitchFamily="2" charset="0"/>
                <a:ea typeface="Roboto Condensed" pitchFamily="2" charset="0"/>
              </a:rPr>
              <a:t>This denial can frequently be resolved by you simply. Here is the customer service number below:</a:t>
            </a:r>
          </a:p>
          <a:p>
            <a:r>
              <a:rPr lang="en-US" sz="900" b="1" dirty="0">
                <a:solidFill>
                  <a:srgbClr val="256FBD"/>
                </a:solidFill>
                <a:latin typeface="Roboto Condensed" pitchFamily="2" charset="0"/>
                <a:ea typeface="Roboto Condensed" pitchFamily="2" charset="0"/>
              </a:rPr>
              <a:t>BCBSGA PPO – Phone # </a:t>
            </a:r>
            <a:r>
              <a:rPr lang="en-US" sz="900" b="1" u="sng" dirty="0">
                <a:solidFill>
                  <a:srgbClr val="256FBD"/>
                </a:solidFill>
                <a:latin typeface="Roboto Condensed" pitchFamily="2" charset="0"/>
                <a:ea typeface="Roboto Condensed" pitchFamily="2" charset="0"/>
              </a:rPr>
              <a:t>800-555-5555</a:t>
            </a:r>
            <a:endParaRPr lang="en-US" sz="300" b="1" u="sng" dirty="0">
              <a:solidFill>
                <a:srgbClr val="256FBD"/>
              </a:solidFill>
              <a:latin typeface="Roboto Condensed" pitchFamily="2" charset="0"/>
              <a:ea typeface="Roboto Condensed" pitchFamily="2" charset="0"/>
            </a:endParaRPr>
          </a:p>
          <a:p>
            <a:endParaRPr lang="en-US" sz="300" b="1" u="sng" dirty="0">
              <a:solidFill>
                <a:srgbClr val="256FBD"/>
              </a:solidFill>
              <a:latin typeface="Roboto Condensed" pitchFamily="2" charset="0"/>
              <a:ea typeface="Roboto Condensed" pitchFamily="2" charset="0"/>
            </a:endParaRPr>
          </a:p>
          <a:p>
            <a:r>
              <a:rPr lang="en-US" sz="900" dirty="0">
                <a:latin typeface="Roboto Condensed" pitchFamily="2" charset="0"/>
                <a:ea typeface="Roboto Condensed" pitchFamily="2" charset="0"/>
              </a:rPr>
              <a:t>Once your conversation with the insurer rep ends satisfactorily, press the RETRY INSURANCE button below, and we will retry your claim.</a:t>
            </a:r>
            <a:br>
              <a:rPr lang="en-US" sz="900" dirty="0">
                <a:latin typeface="Roboto Condensed" pitchFamily="2" charset="0"/>
                <a:ea typeface="Roboto Condensed" pitchFamily="2" charset="0"/>
              </a:rPr>
            </a:br>
            <a:endParaRPr lang="en-US" sz="900" b="1" dirty="0">
              <a:latin typeface="Roboto Condensed" pitchFamily="2" charset="0"/>
              <a:ea typeface="Roboto Condensed" pitchFamily="2" charset="0"/>
            </a:endParaRPr>
          </a:p>
          <a:p>
            <a:endParaRPr lang="en-US" sz="1200" b="1" dirty="0">
              <a:latin typeface="Roboto Condensed" pitchFamily="2" charset="0"/>
              <a:ea typeface="Roboto Condensed" pitchFamily="2" charset="0"/>
            </a:endParaRPr>
          </a:p>
          <a:p>
            <a:r>
              <a:rPr lang="en-US" sz="900" b="1" dirty="0">
                <a:latin typeface="Roboto Condensed" pitchFamily="2" charset="0"/>
                <a:ea typeface="Roboto Condensed" pitchFamily="2" charset="0"/>
              </a:rPr>
              <a:t>2) Agree to pay CASH PRICE now.  </a:t>
            </a:r>
            <a:r>
              <a:rPr lang="en-US" sz="900" dirty="0">
                <a:latin typeface="Roboto Condensed" pitchFamily="2" charset="0"/>
                <a:ea typeface="Roboto Condensed" pitchFamily="2" charset="0"/>
              </a:rPr>
              <a:t>You can then submit your receipt to your insurer manually.</a:t>
            </a:r>
            <a:endParaRPr lang="en-US" sz="900" dirty="0">
              <a:solidFill>
                <a:srgbClr val="256FBD"/>
              </a:solidFill>
              <a:latin typeface="Roboto Condensed" pitchFamily="2" charset="0"/>
              <a:ea typeface="Roboto Condensed" pitchFamily="2" charset="0"/>
            </a:endParaRPr>
          </a:p>
          <a:p>
            <a:r>
              <a:rPr lang="en-US" sz="900" b="1" dirty="0">
                <a:solidFill>
                  <a:srgbClr val="256FBD"/>
                </a:solidFill>
                <a:latin typeface="Roboto Condensed" pitchFamily="2" charset="0"/>
                <a:ea typeface="Roboto Condensed" pitchFamily="2" charset="0"/>
              </a:rPr>
              <a:t>PAY CASH PRICE:      $8.47 per  30 capsules</a:t>
            </a:r>
          </a:p>
        </p:txBody>
      </p:sp>
      <p:sp>
        <p:nvSpPr>
          <p:cNvPr id="190" name="Rectangle 189">
            <a:hlinkClick r:id="rId5" action="ppaction://hlinksldjump"/>
          </p:cNvPr>
          <p:cNvSpPr/>
          <p:nvPr/>
        </p:nvSpPr>
        <p:spPr>
          <a:xfrm>
            <a:off x="4317248"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5384729"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extBox 203"/>
          <p:cNvSpPr txBox="1"/>
          <p:nvPr/>
        </p:nvSpPr>
        <p:spPr>
          <a:xfrm>
            <a:off x="4335081" y="1222589"/>
            <a:ext cx="2724092"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181378" y="1246311"/>
            <a:ext cx="1016738" cy="200055"/>
          </a:xfrm>
          <a:prstGeom prst="rect">
            <a:avLst/>
          </a:prstGeom>
          <a:noFill/>
        </p:spPr>
        <p:txBody>
          <a:bodyPr wrap="square" rtlCol="0">
            <a:spAutoFit/>
          </a:bodyPr>
          <a:lstStyle/>
          <a:p>
            <a:pPr algn="ctr"/>
            <a:r>
              <a:rPr lang="en-US" sz="700" dirty="0">
                <a:solidFill>
                  <a:srgbClr val="666666"/>
                </a:solidFill>
                <a:latin typeface="Roboto Condensed" pitchFamily="2" charset="0"/>
                <a:ea typeface="Roboto Condensed" pitchFamily="2" charset="0"/>
              </a:rPr>
              <a:t>New Message 2 of 4</a:t>
            </a:r>
            <a:endParaRPr lang="en-US" sz="1000" dirty="0">
              <a:solidFill>
                <a:srgbClr val="666666"/>
              </a:solidFill>
              <a:latin typeface="Roboto Condensed" pitchFamily="2" charset="0"/>
              <a:ea typeface="Roboto Condensed" pitchFamily="2" charset="0"/>
            </a:endParaRPr>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5201657" y="975569"/>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9363" t="5089" r="1503" b="42791"/>
          <a:stretch/>
        </p:blipFill>
        <p:spPr>
          <a:xfrm>
            <a:off x="10733911" y="5828218"/>
            <a:ext cx="1249666" cy="735113"/>
          </a:xfrm>
          <a:prstGeom prst="rect">
            <a:avLst/>
          </a:prstGeom>
        </p:spPr>
      </p:pic>
      <p:sp>
        <p:nvSpPr>
          <p:cNvPr id="4" name="TextBox 3"/>
          <p:cNvSpPr txBox="1"/>
          <p:nvPr/>
        </p:nvSpPr>
        <p:spPr>
          <a:xfrm>
            <a:off x="10733911" y="5564222"/>
            <a:ext cx="1249666" cy="276999"/>
          </a:xfrm>
          <a:prstGeom prst="rect">
            <a:avLst/>
          </a:prstGeom>
          <a:noFill/>
        </p:spPr>
        <p:txBody>
          <a:bodyPr wrap="square" rtlCol="0">
            <a:spAutoFit/>
          </a:bodyPr>
          <a:lstStyle/>
          <a:p>
            <a:pPr algn="ctr"/>
            <a:r>
              <a:rPr lang="en-US" sz="1200" b="1" dirty="0"/>
              <a:t>Pharmacy Portal</a:t>
            </a:r>
          </a:p>
        </p:txBody>
      </p:sp>
      <p:sp>
        <p:nvSpPr>
          <p:cNvPr id="5" name="Rectangle 4">
            <a:hlinkClick r:id="rId7" action="ppaction://hlinksldjump"/>
          </p:cNvPr>
          <p:cNvSpPr/>
          <p:nvPr/>
        </p:nvSpPr>
        <p:spPr>
          <a:xfrm>
            <a:off x="10619361" y="547564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4426145" y="4058244"/>
            <a:ext cx="1000161" cy="170329"/>
          </a:xfrm>
          <a:prstGeom prst="roundRect">
            <a:avLst/>
          </a:prstGeom>
          <a:solidFill>
            <a:srgbClr val="256FB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Condensed" pitchFamily="2" charset="0"/>
                <a:ea typeface="Roboto Condensed" pitchFamily="2" charset="0"/>
              </a:rPr>
              <a:t>RETRY INSURANCE</a:t>
            </a:r>
          </a:p>
        </p:txBody>
      </p:sp>
      <p:sp>
        <p:nvSpPr>
          <p:cNvPr id="36" name="Rounded Rectangle 35"/>
          <p:cNvSpPr/>
          <p:nvPr/>
        </p:nvSpPr>
        <p:spPr>
          <a:xfrm>
            <a:off x="4426145" y="4803265"/>
            <a:ext cx="1000161" cy="170329"/>
          </a:xfrm>
          <a:prstGeom prst="roundRect">
            <a:avLst/>
          </a:prstGeom>
          <a:solidFill>
            <a:srgbClr val="256FB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Condensed" pitchFamily="2" charset="0"/>
                <a:ea typeface="Roboto Condensed" pitchFamily="2" charset="0"/>
              </a:rPr>
              <a:t>FILL RX AS CASH</a:t>
            </a:r>
          </a:p>
        </p:txBody>
      </p:sp>
      <p:sp>
        <p:nvSpPr>
          <p:cNvPr id="6" name="TextBox 5"/>
          <p:cNvSpPr txBox="1"/>
          <p:nvPr/>
        </p:nvSpPr>
        <p:spPr>
          <a:xfrm>
            <a:off x="7586874" y="729414"/>
            <a:ext cx="2975212" cy="4585871"/>
          </a:xfrm>
          <a:prstGeom prst="rect">
            <a:avLst/>
          </a:prstGeom>
          <a:noFill/>
        </p:spPr>
        <p:txBody>
          <a:bodyPr wrap="square" rtlCol="0">
            <a:spAutoFit/>
          </a:bodyPr>
          <a:lstStyle/>
          <a:p>
            <a:r>
              <a:rPr lang="en-US" b="1" dirty="0">
                <a:solidFill>
                  <a:srgbClr val="FF0000"/>
                </a:solidFill>
              </a:rPr>
              <a:t>DESIGN LANGUAGE UPDATE:</a:t>
            </a:r>
          </a:p>
          <a:p>
            <a:pPr marL="342900" indent="-342900">
              <a:buAutoNum type="arabicParenR"/>
            </a:pPr>
            <a:r>
              <a:rPr lang="en-US" sz="1400" dirty="0">
                <a:solidFill>
                  <a:srgbClr val="FF0000"/>
                </a:solidFill>
              </a:rPr>
              <a:t>Three key sections of message are only text using large (10pt) font.</a:t>
            </a:r>
          </a:p>
          <a:p>
            <a:pPr marL="342900" indent="-342900">
              <a:buAutoNum type="arabicParenR"/>
            </a:pPr>
            <a:r>
              <a:rPr lang="en-US" sz="1400" dirty="0">
                <a:solidFill>
                  <a:srgbClr val="FF0000"/>
                </a:solidFill>
              </a:rPr>
              <a:t>Buttons need to match.  The design of them can change, but there should be this consistency across all message.</a:t>
            </a:r>
          </a:p>
          <a:p>
            <a:pPr marL="342900" indent="-342900">
              <a:buAutoNum type="arabicParenR"/>
            </a:pPr>
            <a:r>
              <a:rPr lang="en-US" sz="1400" dirty="0">
                <a:solidFill>
                  <a:srgbClr val="FF0000"/>
                </a:solidFill>
              </a:rPr>
              <a:t>Bold formatting used in a consistent nature.</a:t>
            </a:r>
          </a:p>
          <a:p>
            <a:pPr marL="342900" indent="-342900">
              <a:buAutoNum type="arabicParenR"/>
            </a:pPr>
            <a:r>
              <a:rPr lang="en-US" sz="1400" dirty="0">
                <a:solidFill>
                  <a:srgbClr val="FF0000"/>
                </a:solidFill>
              </a:rPr>
              <a:t>Critical “header bar” removed / critical indication added to subject.</a:t>
            </a:r>
          </a:p>
          <a:p>
            <a:pPr marL="342900" indent="-342900">
              <a:buAutoNum type="arabicParenR"/>
            </a:pPr>
            <a:r>
              <a:rPr lang="en-US" sz="1400" dirty="0">
                <a:solidFill>
                  <a:srgbClr val="FF0000"/>
                </a:solidFill>
              </a:rPr>
              <a:t>Next / Previous buttons made blue to be consistent with app </a:t>
            </a:r>
            <a:r>
              <a:rPr lang="en-US" sz="1400" dirty="0" err="1">
                <a:solidFill>
                  <a:srgbClr val="FF0000"/>
                </a:solidFill>
              </a:rPr>
              <a:t>interactability</a:t>
            </a:r>
            <a:r>
              <a:rPr lang="en-US" sz="1400" dirty="0">
                <a:solidFill>
                  <a:srgbClr val="FF0000"/>
                </a:solidFill>
              </a:rPr>
              <a:t>.</a:t>
            </a:r>
          </a:p>
          <a:p>
            <a:pPr marL="342900" indent="-342900">
              <a:buAutoNum type="arabicParenR"/>
            </a:pPr>
            <a:r>
              <a:rPr lang="en-US" sz="1400" dirty="0">
                <a:solidFill>
                  <a:srgbClr val="FF0000"/>
                </a:solidFill>
              </a:rPr>
              <a:t>Entire message page background made gray.</a:t>
            </a:r>
          </a:p>
          <a:p>
            <a:pPr marL="342900" indent="-342900">
              <a:buAutoNum type="arabicParenR"/>
            </a:pPr>
            <a:endParaRPr lang="en-US" b="1" dirty="0">
              <a:solidFill>
                <a:srgbClr val="FF0000"/>
              </a:solidFill>
            </a:endParaRPr>
          </a:p>
          <a:p>
            <a:pPr marL="342900" indent="-342900">
              <a:buAutoNum type="arabicParenR"/>
            </a:pPr>
            <a:endParaRPr lang="en-US" b="1" dirty="0">
              <a:solidFill>
                <a:srgbClr val="FF0000"/>
              </a:solidFill>
            </a:endParaRPr>
          </a:p>
        </p:txBody>
      </p:sp>
      <p:cxnSp>
        <p:nvCxnSpPr>
          <p:cNvPr id="9" name="Straight Connector 8"/>
          <p:cNvCxnSpPr/>
          <p:nvPr/>
        </p:nvCxnSpPr>
        <p:spPr>
          <a:xfrm>
            <a:off x="4325094" y="1239506"/>
            <a:ext cx="27436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1740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C-II Medication</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06904"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597507" y="1702967"/>
              <a:ext cx="2730845" cy="3326551"/>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649725" y="1872188"/>
              <a:ext cx="2619598" cy="2908489"/>
            </a:xfrm>
            <a:prstGeom prst="rect">
              <a:avLst/>
            </a:prstGeom>
            <a:noFill/>
          </p:spPr>
          <p:txBody>
            <a:bodyPr wrap="square" rtlCol="0">
              <a:spAutoFit/>
            </a:bodyPr>
            <a:lstStyle/>
            <a:p>
              <a:r>
                <a:rPr lang="en-US" sz="1000" b="1" dirty="0">
                  <a:latin typeface="Roboto Condensed" pitchFamily="2" charset="0"/>
                  <a:ea typeface="Roboto Condensed" pitchFamily="2" charset="0"/>
                </a:rPr>
                <a:t>SUBJECT:</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ALERT: Unable to Fill Schedule II  Medication via Home Delivery  (State PHARMACY LAW) </a:t>
              </a:r>
            </a:p>
            <a:p>
              <a:endParaRPr lang="en-US" sz="3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TRANSACTION DETAILS: </a:t>
              </a:r>
            </a:p>
            <a:p>
              <a:r>
                <a:rPr lang="en-US" sz="800" b="1" dirty="0">
                  <a:latin typeface="Roboto Condensed" pitchFamily="2" charset="0"/>
                  <a:ea typeface="Roboto Condensed" pitchFamily="2" charset="0"/>
                </a:rPr>
                <a:t>MEDICATION:	OXYCODONE 40MG TABS</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DEA SCHEDULE:  C-II</a:t>
              </a:r>
            </a:p>
            <a:p>
              <a:r>
                <a:rPr lang="en-US" sz="800" b="1" dirty="0">
                  <a:latin typeface="Roboto Condensed" pitchFamily="2" charset="0"/>
                  <a:ea typeface="Roboto Condensed" pitchFamily="2" charset="0"/>
                </a:rPr>
                <a:t>QUANTITY:	30      DAYS SUPPLY:	30</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RX NUMBER:	18476293</a:t>
              </a:r>
            </a:p>
            <a:p>
              <a:endParaRPr lang="en-US" sz="800" b="1" dirty="0"/>
            </a:p>
            <a:p>
              <a:r>
                <a:rPr lang="en-US" sz="1000" b="1" dirty="0">
                  <a:latin typeface="Roboto Condensed" pitchFamily="2" charset="0"/>
                  <a:ea typeface="Roboto Condensed" pitchFamily="2" charset="0"/>
                </a:rPr>
                <a:t>ACTION :</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Unfortunately, we are not able to fill your prescription, shown above. Please consult a local pharmacy in person for them to fill.</a:t>
              </a:r>
            </a:p>
            <a:p>
              <a:endParaRPr lang="en-US" sz="1000" dirty="0">
                <a:latin typeface="Roboto Condensed" pitchFamily="2" charset="0"/>
                <a:ea typeface="Roboto Condensed" pitchFamily="2" charset="0"/>
              </a:endParaRPr>
            </a:p>
            <a:p>
              <a:r>
                <a:rPr lang="en-US" sz="1000" dirty="0">
                  <a:latin typeface="Roboto Condensed" pitchFamily="2" charset="0"/>
                  <a:ea typeface="Roboto Condensed" pitchFamily="2" charset="0"/>
                </a:rPr>
                <a:t>If law changes where we are able to fill this medication at a later date, we will notify you.</a:t>
              </a:r>
            </a:p>
            <a:p>
              <a:endParaRPr lang="en-US" sz="1000" b="1" dirty="0">
                <a:solidFill>
                  <a:srgbClr val="256FBD"/>
                </a:solidFill>
                <a:latin typeface="Roboto Condensed" pitchFamily="2" charset="0"/>
                <a:ea typeface="Roboto Condensed" pitchFamily="2" charset="0"/>
              </a:endParaRPr>
            </a:p>
            <a:p>
              <a:r>
                <a:rPr lang="en-US" sz="1000" dirty="0">
                  <a:latin typeface="Roboto Condensed" pitchFamily="2" charset="0"/>
                  <a:ea typeface="Roboto Condensed" pitchFamily="2" charset="0"/>
                </a:rPr>
                <a:t>Please use our </a:t>
              </a:r>
              <a:r>
                <a:rPr lang="en-US" sz="1000" b="1" u="sng" dirty="0">
                  <a:solidFill>
                    <a:srgbClr val="256FBD"/>
                  </a:solidFill>
                  <a:latin typeface="Roboto Condensed" pitchFamily="2" charset="0"/>
                  <a:ea typeface="Roboto Condensed" pitchFamily="2" charset="0"/>
                </a:rPr>
                <a:t>Drug Lookup Tool</a:t>
              </a:r>
              <a:r>
                <a:rPr lang="en-US" sz="1000" b="1" dirty="0">
                  <a:solidFill>
                    <a:srgbClr val="256FBD"/>
                  </a:solidFill>
                  <a:latin typeface="Roboto Condensed" pitchFamily="2" charset="0"/>
                  <a:ea typeface="Roboto Condensed" pitchFamily="2" charset="0"/>
                </a:rPr>
                <a:t> </a:t>
              </a:r>
              <a:r>
                <a:rPr lang="en-US" sz="1000" dirty="0">
                  <a:latin typeface="Roboto Condensed" pitchFamily="2" charset="0"/>
                  <a:ea typeface="Roboto Condensed" pitchFamily="2" charset="0"/>
                </a:rPr>
                <a:t>to search for other medications available through Rx-Direct.</a:t>
              </a:r>
              <a:endParaRPr lang="en-US" sz="1000" b="1" dirty="0">
                <a:solidFill>
                  <a:srgbClr val="256FBD"/>
                </a:solidFill>
                <a:latin typeface="Roboto Condensed" pitchFamily="2" charset="0"/>
                <a:ea typeface="Roboto Condensed" pitchFamily="2" charset="0"/>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CANNOT FILL CONTROLLED MEDICATION</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33" name="Rectangle 32"/>
          <p:cNvSpPr/>
          <p:nvPr/>
        </p:nvSpPr>
        <p:spPr>
          <a:xfrm>
            <a:off x="4331758" y="967754"/>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5210046" y="942013"/>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sp>
        <p:nvSpPr>
          <p:cNvPr id="28" name="Rectangle 27">
            <a:hlinkClick r:id="rId6" action="ppaction://hlinksldjump"/>
          </p:cNvPr>
          <p:cNvSpPr/>
          <p:nvPr/>
        </p:nvSpPr>
        <p:spPr>
          <a:xfrm>
            <a:off x="5024724" y="4773387"/>
            <a:ext cx="1233652" cy="275137"/>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Condensed" pitchFamily="2" charset="0"/>
                <a:ea typeface="Roboto Condensed" pitchFamily="2" charset="0"/>
              </a:rPr>
              <a:t>DRUG LOOKUP TOOL</a:t>
            </a:r>
          </a:p>
        </p:txBody>
      </p:sp>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19363" t="5089" r="1503" b="42791"/>
          <a:stretch/>
        </p:blipFill>
        <p:spPr>
          <a:xfrm>
            <a:off x="10733911" y="5828218"/>
            <a:ext cx="1249666" cy="735113"/>
          </a:xfrm>
          <a:prstGeom prst="rect">
            <a:avLst/>
          </a:prstGeom>
        </p:spPr>
      </p:pic>
      <p:sp>
        <p:nvSpPr>
          <p:cNvPr id="30" name="TextBox 29"/>
          <p:cNvSpPr txBox="1"/>
          <p:nvPr/>
        </p:nvSpPr>
        <p:spPr>
          <a:xfrm>
            <a:off x="10733911" y="5564222"/>
            <a:ext cx="1249666" cy="276999"/>
          </a:xfrm>
          <a:prstGeom prst="rect">
            <a:avLst/>
          </a:prstGeom>
          <a:noFill/>
        </p:spPr>
        <p:txBody>
          <a:bodyPr wrap="square" rtlCol="0">
            <a:spAutoFit/>
          </a:bodyPr>
          <a:lstStyle/>
          <a:p>
            <a:pPr algn="ctr"/>
            <a:r>
              <a:rPr lang="en-US" sz="1200" b="1" dirty="0"/>
              <a:t>Pharmacy Portal</a:t>
            </a:r>
          </a:p>
        </p:txBody>
      </p:sp>
      <p:sp>
        <p:nvSpPr>
          <p:cNvPr id="31" name="Rectangle 30">
            <a:hlinkClick r:id="rId8" action="ppaction://hlinksldjump"/>
          </p:cNvPr>
          <p:cNvSpPr/>
          <p:nvPr/>
        </p:nvSpPr>
        <p:spPr>
          <a:xfrm>
            <a:off x="10619361" y="547564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8518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3939609"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BRAND / DOSAGE FORM NOT STOCKED </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06904"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597507" y="1702967"/>
              <a:ext cx="2730845" cy="3326551"/>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649725" y="1872188"/>
              <a:ext cx="2619598" cy="2970044"/>
            </a:xfrm>
            <a:prstGeom prst="rect">
              <a:avLst/>
            </a:prstGeom>
            <a:noFill/>
          </p:spPr>
          <p:txBody>
            <a:bodyPr wrap="square" rtlCol="0">
              <a:spAutoFit/>
            </a:bodyPr>
            <a:lstStyle/>
            <a:p>
              <a:r>
                <a:rPr lang="en-US" sz="1000" b="1" dirty="0">
                  <a:latin typeface="Roboto Condensed" pitchFamily="2" charset="0"/>
                  <a:ea typeface="Roboto Condensed" pitchFamily="2" charset="0"/>
                </a:rPr>
                <a:t>SUBJECT:</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ALERT: Unable to supply this currently at RX-DIRECT  HOME DELIVERY </a:t>
              </a:r>
            </a:p>
            <a:p>
              <a:endParaRPr lang="en-US" sz="3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TRANSACTION DETAILS: </a:t>
              </a:r>
            </a:p>
            <a:p>
              <a:r>
                <a:rPr lang="en-US" sz="800" b="1" dirty="0">
                  <a:latin typeface="Roboto Condensed" pitchFamily="2" charset="0"/>
                  <a:ea typeface="Roboto Condensed" pitchFamily="2" charset="0"/>
                </a:rPr>
                <a:t>MEDICATION:	REVLIMID 40MG TABS</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QUANTITY:	30      DAYS SUPPLY:	30</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RX NUMBER:	18476293</a:t>
              </a:r>
            </a:p>
            <a:p>
              <a:endParaRPr lang="en-US" sz="800" b="1" dirty="0"/>
            </a:p>
            <a:p>
              <a:r>
                <a:rPr lang="en-US" sz="1000" b="1" dirty="0">
                  <a:latin typeface="Roboto Condensed" pitchFamily="2" charset="0"/>
                  <a:ea typeface="Roboto Condensed" pitchFamily="2" charset="0"/>
                </a:rPr>
                <a:t>ACTION :</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Unfortunately, we are not able to fill your prescription, shown above. We apologize , but we do not currently stock some medications. Please consult a local pharmacy in person for them to fill.</a:t>
              </a:r>
            </a:p>
            <a:p>
              <a:endParaRPr lang="en-US" sz="500" dirty="0">
                <a:latin typeface="Roboto Condensed" pitchFamily="2" charset="0"/>
                <a:ea typeface="Roboto Condensed" pitchFamily="2" charset="0"/>
              </a:endParaRPr>
            </a:p>
            <a:p>
              <a:r>
                <a:rPr lang="en-US" sz="1000" dirty="0">
                  <a:latin typeface="Roboto Condensed" pitchFamily="2" charset="0"/>
                  <a:ea typeface="Roboto Condensed" pitchFamily="2" charset="0"/>
                </a:rPr>
                <a:t>At some point when we do stock this  medication at a later date, we will notify you.</a:t>
              </a:r>
            </a:p>
            <a:p>
              <a:endParaRPr lang="en-US" sz="500" b="1" dirty="0">
                <a:solidFill>
                  <a:srgbClr val="256FBD"/>
                </a:solidFill>
                <a:latin typeface="Roboto Condensed" pitchFamily="2" charset="0"/>
                <a:ea typeface="Roboto Condensed" pitchFamily="2" charset="0"/>
              </a:endParaRPr>
            </a:p>
            <a:p>
              <a:r>
                <a:rPr lang="en-US" sz="1000" dirty="0">
                  <a:latin typeface="Roboto Condensed" pitchFamily="2" charset="0"/>
                  <a:ea typeface="Roboto Condensed" pitchFamily="2" charset="0"/>
                </a:rPr>
                <a:t>Please use our </a:t>
              </a:r>
              <a:r>
                <a:rPr lang="en-US" sz="1000" b="1" u="sng" dirty="0">
                  <a:solidFill>
                    <a:srgbClr val="256FBD"/>
                  </a:solidFill>
                  <a:latin typeface="Roboto Condensed" pitchFamily="2" charset="0"/>
                  <a:ea typeface="Roboto Condensed" pitchFamily="2" charset="0"/>
                </a:rPr>
                <a:t>Drug Lookup Tool</a:t>
              </a:r>
              <a:r>
                <a:rPr lang="en-US" sz="1000" b="1" dirty="0">
                  <a:solidFill>
                    <a:srgbClr val="256FBD"/>
                  </a:solidFill>
                  <a:latin typeface="Roboto Condensed" pitchFamily="2" charset="0"/>
                  <a:ea typeface="Roboto Condensed" pitchFamily="2" charset="0"/>
                </a:rPr>
                <a:t> </a:t>
              </a:r>
              <a:r>
                <a:rPr lang="en-US" sz="1000" dirty="0">
                  <a:latin typeface="Roboto Condensed" pitchFamily="2" charset="0"/>
                  <a:ea typeface="Roboto Condensed" pitchFamily="2" charset="0"/>
                </a:rPr>
                <a:t>to search for other medications available through Rx-Direct.</a:t>
              </a:r>
              <a:endParaRPr lang="en-US" sz="1000" b="1" dirty="0">
                <a:solidFill>
                  <a:srgbClr val="256FBD"/>
                </a:solidFill>
                <a:latin typeface="Roboto Condensed" pitchFamily="2" charset="0"/>
                <a:ea typeface="Roboto Condensed" pitchFamily="2" charset="0"/>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MEDICATION NOT STOCKED</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33" name="Rectangle 32"/>
          <p:cNvSpPr/>
          <p:nvPr/>
        </p:nvSpPr>
        <p:spPr>
          <a:xfrm>
            <a:off x="4331758" y="967754"/>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5210046" y="942013"/>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sp>
        <p:nvSpPr>
          <p:cNvPr id="28" name="Rectangle 27">
            <a:hlinkClick r:id="rId6" action="ppaction://hlinksldjump"/>
          </p:cNvPr>
          <p:cNvSpPr/>
          <p:nvPr/>
        </p:nvSpPr>
        <p:spPr>
          <a:xfrm>
            <a:off x="5024724" y="4773387"/>
            <a:ext cx="1233652" cy="275137"/>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Condensed" pitchFamily="2" charset="0"/>
                <a:ea typeface="Roboto Condensed" pitchFamily="2" charset="0"/>
              </a:rPr>
              <a:t>DRUG LOOKUP TOOL</a:t>
            </a:r>
          </a:p>
        </p:txBody>
      </p:sp>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19363" t="5089" r="1503" b="42791"/>
          <a:stretch/>
        </p:blipFill>
        <p:spPr>
          <a:xfrm>
            <a:off x="10733911" y="5828218"/>
            <a:ext cx="1249666" cy="735113"/>
          </a:xfrm>
          <a:prstGeom prst="rect">
            <a:avLst/>
          </a:prstGeom>
        </p:spPr>
      </p:pic>
      <p:sp>
        <p:nvSpPr>
          <p:cNvPr id="30" name="TextBox 29"/>
          <p:cNvSpPr txBox="1"/>
          <p:nvPr/>
        </p:nvSpPr>
        <p:spPr>
          <a:xfrm>
            <a:off x="10733911" y="5564222"/>
            <a:ext cx="1249666" cy="276999"/>
          </a:xfrm>
          <a:prstGeom prst="rect">
            <a:avLst/>
          </a:prstGeom>
          <a:noFill/>
        </p:spPr>
        <p:txBody>
          <a:bodyPr wrap="square" rtlCol="0">
            <a:spAutoFit/>
          </a:bodyPr>
          <a:lstStyle/>
          <a:p>
            <a:pPr algn="ctr"/>
            <a:r>
              <a:rPr lang="en-US" sz="1200" b="1" dirty="0"/>
              <a:t>Pharmacy Portal</a:t>
            </a:r>
          </a:p>
        </p:txBody>
      </p:sp>
      <p:sp>
        <p:nvSpPr>
          <p:cNvPr id="31" name="Rectangle 30">
            <a:hlinkClick r:id="rId8" action="ppaction://hlinksldjump"/>
          </p:cNvPr>
          <p:cNvSpPr/>
          <p:nvPr/>
        </p:nvSpPr>
        <p:spPr>
          <a:xfrm>
            <a:off x="10619361" y="547564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678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No Refills</a:t>
            </a:r>
            <a:br>
              <a:rPr lang="en-US" dirty="0">
                <a:solidFill>
                  <a:srgbClr val="FF0000"/>
                </a:solidFill>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Remaining</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06904"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611912" y="1718472"/>
              <a:ext cx="2730845" cy="2859342"/>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594481" y="1872188"/>
              <a:ext cx="2721402" cy="2477601"/>
            </a:xfrm>
            <a:prstGeom prst="rect">
              <a:avLst/>
            </a:prstGeom>
            <a:noFill/>
          </p:spPr>
          <p:txBody>
            <a:bodyPr wrap="square" rtlCol="0">
              <a:spAutoFit/>
            </a:bodyPr>
            <a:lstStyle/>
            <a:p>
              <a:r>
                <a:rPr lang="en-US" sz="1000" b="1" dirty="0"/>
                <a:t>SUBJECT:</a:t>
              </a:r>
              <a:br>
                <a:rPr lang="en-US" sz="1000" b="1" dirty="0"/>
              </a:br>
              <a:r>
                <a:rPr lang="en-US" sz="1000" dirty="0">
                  <a:latin typeface="Roboto Condensed" pitchFamily="2" charset="0"/>
                  <a:ea typeface="Roboto Condensed" pitchFamily="2" charset="0"/>
                </a:rPr>
                <a:t>ALERT: No Refills Remaining. State Pharmacy law requires contacting prescriber to authorize additional refills </a:t>
              </a:r>
            </a:p>
            <a:p>
              <a:endParaRPr lang="en-US" sz="300" b="1" dirty="0"/>
            </a:p>
            <a:p>
              <a:r>
                <a:rPr lang="en-US" sz="1000" b="1" dirty="0"/>
                <a:t>TRANSACTION DETAILS:</a:t>
              </a:r>
            </a:p>
            <a:p>
              <a:r>
                <a:rPr lang="en-US" sz="800" b="1" dirty="0">
                  <a:latin typeface="Roboto Condensed" pitchFamily="2" charset="0"/>
                  <a:ea typeface="Roboto Condensed" pitchFamily="2" charset="0"/>
                </a:rPr>
                <a:t>MEDICATION:	CITALOPRAM 40MG TABS</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QUANTITY:	90</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DAYS SUPPLY:	90</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RX NUMBER:	18492738</a:t>
              </a:r>
              <a:endParaRPr lang="en-US" sz="1000" b="1" dirty="0">
                <a:solidFill>
                  <a:srgbClr val="256FBD"/>
                </a:solidFill>
                <a:latin typeface="Roboto Condensed" pitchFamily="2" charset="0"/>
                <a:ea typeface="Roboto Condensed" pitchFamily="2" charset="0"/>
              </a:endParaRPr>
            </a:p>
            <a:p>
              <a:r>
                <a:rPr lang="en-US" sz="1000" b="1" dirty="0"/>
                <a:t/>
              </a:r>
              <a:br>
                <a:rPr lang="en-US" sz="1000" b="1" dirty="0"/>
              </a:br>
              <a:r>
                <a:rPr lang="en-US" sz="1000" b="1" dirty="0"/>
                <a:t>ACTION:</a:t>
              </a:r>
            </a:p>
            <a:p>
              <a:r>
                <a:rPr lang="en-US" sz="1000" dirty="0">
                  <a:latin typeface="Roboto Condensed" pitchFamily="2" charset="0"/>
                  <a:ea typeface="Roboto Condensed" pitchFamily="2" charset="0"/>
                </a:rPr>
                <a:t>We are currently contacting your prescriber (J. EDWARDS, 770-123-5555) to request additional refills for this prescription and will notify you once they respond.</a:t>
              </a:r>
            </a:p>
            <a:p>
              <a:endParaRPr lang="en-US" sz="1000" b="1" dirty="0">
                <a:solidFill>
                  <a:srgbClr val="256FBD"/>
                </a:solidFill>
                <a:latin typeface="Roboto Condensed" pitchFamily="2" charset="0"/>
                <a:ea typeface="Roboto Condensed" pitchFamily="2" charset="0"/>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NO REFILLS REMAINING</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33" name="Rectangle 32"/>
          <p:cNvSpPr/>
          <p:nvPr/>
        </p:nvSpPr>
        <p:spPr>
          <a:xfrm>
            <a:off x="4331758" y="967754"/>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5210046" y="942013"/>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9363" t="5089" r="1503" b="42791"/>
          <a:stretch/>
        </p:blipFill>
        <p:spPr>
          <a:xfrm>
            <a:off x="10733911" y="5828218"/>
            <a:ext cx="1249666" cy="735113"/>
          </a:xfrm>
          <a:prstGeom prst="rect">
            <a:avLst/>
          </a:prstGeom>
        </p:spPr>
      </p:pic>
      <p:sp>
        <p:nvSpPr>
          <p:cNvPr id="28" name="TextBox 27"/>
          <p:cNvSpPr txBox="1"/>
          <p:nvPr/>
        </p:nvSpPr>
        <p:spPr>
          <a:xfrm>
            <a:off x="10733911" y="5564222"/>
            <a:ext cx="1249666" cy="276999"/>
          </a:xfrm>
          <a:prstGeom prst="rect">
            <a:avLst/>
          </a:prstGeom>
          <a:noFill/>
        </p:spPr>
        <p:txBody>
          <a:bodyPr wrap="square" rtlCol="0">
            <a:spAutoFit/>
          </a:bodyPr>
          <a:lstStyle/>
          <a:p>
            <a:pPr algn="ctr"/>
            <a:r>
              <a:rPr lang="en-US" sz="1200" b="1" dirty="0"/>
              <a:t>Pharmacy Portal</a:t>
            </a:r>
          </a:p>
        </p:txBody>
      </p:sp>
      <p:sp>
        <p:nvSpPr>
          <p:cNvPr id="29" name="Rectangle 28">
            <a:hlinkClick r:id="rId7" action="ppaction://hlinksldjump"/>
          </p:cNvPr>
          <p:cNvSpPr/>
          <p:nvPr/>
        </p:nvSpPr>
        <p:spPr>
          <a:xfrm>
            <a:off x="10619361" y="547564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4656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Rx Expired</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06904"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611912" y="1718471"/>
              <a:ext cx="2730845" cy="3021163"/>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649725" y="1872188"/>
              <a:ext cx="2666158" cy="2877711"/>
            </a:xfrm>
            <a:prstGeom prst="rect">
              <a:avLst/>
            </a:prstGeom>
            <a:noFill/>
          </p:spPr>
          <p:txBody>
            <a:bodyPr wrap="square" rtlCol="0">
              <a:spAutoFit/>
            </a:bodyPr>
            <a:lstStyle/>
            <a:p>
              <a:r>
                <a:rPr lang="en-US" sz="1000" b="1" dirty="0"/>
                <a:t>SUBJECT:</a:t>
              </a:r>
              <a:br>
                <a:rPr lang="en-US" sz="1000" b="1" dirty="0"/>
              </a:br>
              <a:r>
                <a:rPr lang="en-US" sz="1000" dirty="0">
                  <a:latin typeface="Roboto Condensed" pitchFamily="2" charset="0"/>
                  <a:ea typeface="Roboto Condensed" pitchFamily="2" charset="0"/>
                </a:rPr>
                <a:t>ALERT: Rx Expired. State Pharmacy law permits 12 month prescription for most drugs and 6 months for Controlled Drugs from the original date of issue</a:t>
              </a:r>
              <a:r>
                <a:rPr lang="en-US" sz="1000" dirty="0"/>
                <a:t>. </a:t>
              </a:r>
            </a:p>
            <a:p>
              <a:endParaRPr lang="en-US" sz="300" b="1" dirty="0"/>
            </a:p>
            <a:p>
              <a:r>
                <a:rPr lang="en-US" sz="1000" b="1" dirty="0"/>
                <a:t>TRANSACTION DETAILS: </a:t>
              </a:r>
            </a:p>
            <a:p>
              <a:r>
                <a:rPr lang="en-US" sz="800" b="1" dirty="0">
                  <a:latin typeface="Roboto Condensed" pitchFamily="2" charset="0"/>
                  <a:ea typeface="Roboto Condensed" pitchFamily="2" charset="0"/>
                </a:rPr>
                <a:t>MEDICATION:	OMEPRAZOLE 40MG TABS</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QUANTITY:	90   DAYS SUPPLY:	90</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RX NUMBER:	5491654</a:t>
              </a:r>
            </a:p>
            <a:p>
              <a:r>
                <a:rPr lang="en-US" sz="800" b="1" dirty="0">
                  <a:latin typeface="Roboto Condensed" pitchFamily="2" charset="0"/>
                  <a:ea typeface="Roboto Condensed" pitchFamily="2" charset="0"/>
                </a:rPr>
                <a:t>ORIG DATE WRITTEN:  05-15-2014</a:t>
              </a:r>
            </a:p>
            <a:p>
              <a:endParaRPr lang="en-US" sz="600" b="1" dirty="0"/>
            </a:p>
            <a:p>
              <a:r>
                <a:rPr lang="en-US" sz="1000" b="1" dirty="0"/>
                <a:t>ACTION:</a:t>
              </a:r>
              <a:br>
                <a:rPr lang="en-US" sz="1000" b="1" dirty="0"/>
              </a:br>
              <a:r>
                <a:rPr lang="en-US" sz="1000" dirty="0">
                  <a:latin typeface="Roboto Condensed" pitchFamily="2" charset="0"/>
                  <a:ea typeface="Roboto Condensed" pitchFamily="2" charset="0"/>
                </a:rPr>
                <a:t>We  recognize this is a maintenance Rx for most patients and are currently contacting your prescriber (J. EDWARDS, </a:t>
              </a:r>
              <a:r>
                <a:rPr lang="en-US" sz="1000" u="sng" dirty="0">
                  <a:solidFill>
                    <a:srgbClr val="256FBD"/>
                  </a:solidFill>
                  <a:latin typeface="Roboto Condensed" pitchFamily="2" charset="0"/>
                  <a:ea typeface="Roboto Condensed" pitchFamily="2" charset="0"/>
                </a:rPr>
                <a:t>770-123-5555</a:t>
              </a:r>
              <a:r>
                <a:rPr lang="en-US" sz="1000" dirty="0">
                  <a:latin typeface="Roboto Condensed" pitchFamily="2" charset="0"/>
                  <a:ea typeface="Roboto Condensed" pitchFamily="2" charset="0"/>
                </a:rPr>
                <a:t>) to request a new prescription and will notify you once the prescriber issues the New Rx or if anything changes.</a:t>
              </a:r>
            </a:p>
            <a:p>
              <a:endParaRPr lang="en-US" sz="1000" b="1" dirty="0">
                <a:solidFill>
                  <a:srgbClr val="256FBD"/>
                </a:solidFill>
                <a:latin typeface="Roboto Condensed" pitchFamily="2" charset="0"/>
                <a:ea typeface="Roboto Condensed" pitchFamily="2" charset="0"/>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RX EXPIRED</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33" name="Rectangle 32"/>
          <p:cNvSpPr/>
          <p:nvPr/>
        </p:nvSpPr>
        <p:spPr>
          <a:xfrm>
            <a:off x="4331758" y="967754"/>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5210046" y="942013"/>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9363" t="5089" r="1503" b="42791"/>
          <a:stretch/>
        </p:blipFill>
        <p:spPr>
          <a:xfrm>
            <a:off x="10733911" y="5828218"/>
            <a:ext cx="1249666" cy="735113"/>
          </a:xfrm>
          <a:prstGeom prst="rect">
            <a:avLst/>
          </a:prstGeom>
        </p:spPr>
      </p:pic>
      <p:sp>
        <p:nvSpPr>
          <p:cNvPr id="28" name="TextBox 27"/>
          <p:cNvSpPr txBox="1"/>
          <p:nvPr/>
        </p:nvSpPr>
        <p:spPr>
          <a:xfrm>
            <a:off x="10733911" y="5564222"/>
            <a:ext cx="1249666" cy="276999"/>
          </a:xfrm>
          <a:prstGeom prst="rect">
            <a:avLst/>
          </a:prstGeom>
          <a:noFill/>
        </p:spPr>
        <p:txBody>
          <a:bodyPr wrap="square" rtlCol="0">
            <a:spAutoFit/>
          </a:bodyPr>
          <a:lstStyle/>
          <a:p>
            <a:pPr algn="ctr"/>
            <a:r>
              <a:rPr lang="en-US" sz="1200" b="1" dirty="0"/>
              <a:t>Pharmacy Portal</a:t>
            </a:r>
          </a:p>
        </p:txBody>
      </p:sp>
      <p:sp>
        <p:nvSpPr>
          <p:cNvPr id="29" name="Rectangle 28">
            <a:hlinkClick r:id="rId7" action="ppaction://hlinksldjump"/>
          </p:cNvPr>
          <p:cNvSpPr/>
          <p:nvPr/>
        </p:nvSpPr>
        <p:spPr>
          <a:xfrm>
            <a:off x="10619361" y="547564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573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Medication Not</a:t>
            </a:r>
            <a:br>
              <a:rPr lang="en-US" dirty="0">
                <a:solidFill>
                  <a:srgbClr val="FF0000"/>
                </a:solidFill>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Profitable</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06904"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611912" y="1718471"/>
              <a:ext cx="2730845" cy="2542163"/>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542702" y="1872188"/>
              <a:ext cx="2773181" cy="2739211"/>
            </a:xfrm>
            <a:prstGeom prst="rect">
              <a:avLst/>
            </a:prstGeom>
            <a:noFill/>
          </p:spPr>
          <p:txBody>
            <a:bodyPr wrap="square" rtlCol="0">
              <a:spAutoFit/>
            </a:bodyPr>
            <a:lstStyle/>
            <a:p>
              <a:r>
                <a:rPr lang="en-US" sz="1000" b="1" dirty="0"/>
                <a:t>SUBJECT:</a:t>
              </a:r>
              <a:br>
                <a:rPr lang="en-US" sz="1000" b="1" dirty="0"/>
              </a:br>
              <a:r>
                <a:rPr lang="en-US" sz="1000" dirty="0">
                  <a:latin typeface="Roboto Condensed" pitchFamily="2" charset="0"/>
                  <a:ea typeface="Roboto Condensed" pitchFamily="2" charset="0"/>
                </a:rPr>
                <a:t>ALERT: Medication Not Currently Available </a:t>
              </a:r>
            </a:p>
            <a:p>
              <a:endParaRPr lang="en-US" sz="300" b="1" dirty="0"/>
            </a:p>
            <a:p>
              <a:r>
                <a:rPr lang="en-US" sz="1000" b="1" dirty="0"/>
                <a:t>TRANSACTION DETAILS: </a:t>
              </a:r>
            </a:p>
            <a:p>
              <a:r>
                <a:rPr lang="en-US" sz="800" b="1" dirty="0">
                  <a:latin typeface="Roboto Condensed" pitchFamily="2" charset="0"/>
                  <a:ea typeface="Roboto Condensed" pitchFamily="2" charset="0"/>
                </a:rPr>
                <a:t>MEDICATION:	SULFASALAZINE 500MG TABS</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QUANTITY:	120        DAYS SUPPLY: 60</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RX NUMBER:	5698165</a:t>
              </a:r>
            </a:p>
            <a:p>
              <a:endParaRPr lang="en-US" sz="700" b="1" dirty="0"/>
            </a:p>
            <a:p>
              <a:r>
                <a:rPr lang="en-US" sz="1000" b="1" dirty="0"/>
                <a:t>ACTION:</a:t>
              </a:r>
              <a:br>
                <a:rPr lang="en-US" sz="1000" b="1" dirty="0"/>
              </a:br>
              <a:r>
                <a:rPr lang="en-US" sz="1000" dirty="0">
                  <a:latin typeface="Roboto Condensed" pitchFamily="2" charset="0"/>
                  <a:ea typeface="Roboto Condensed" pitchFamily="2" charset="0"/>
                </a:rPr>
                <a:t>The medication is out of stock / currently unavailable through this program. We recommend making arrangements with a another pharmacy for this product. </a:t>
              </a:r>
            </a:p>
            <a:p>
              <a:r>
                <a:rPr lang="en-US" sz="1000" dirty="0">
                  <a:latin typeface="Roboto Condensed" pitchFamily="2" charset="0"/>
                  <a:ea typeface="Roboto Condensed" pitchFamily="2" charset="0"/>
                </a:rPr>
                <a:t>We are sorry for this inconvenience but will notify you once our ability to supply this drug changes at a later date.</a:t>
              </a:r>
            </a:p>
            <a:p>
              <a:endParaRPr lang="en-US" sz="800" b="1" dirty="0">
                <a:solidFill>
                  <a:srgbClr val="256FBD"/>
                </a:solidFill>
                <a:latin typeface="Roboto Condensed" pitchFamily="2" charset="0"/>
                <a:ea typeface="Roboto Condensed" pitchFamily="2" charset="0"/>
              </a:endParaRPr>
            </a:p>
            <a:p>
              <a:endParaRPr lang="en-US" sz="1000" b="1" dirty="0">
                <a:solidFill>
                  <a:srgbClr val="256FBD"/>
                </a:solidFill>
                <a:latin typeface="Roboto Condensed" pitchFamily="2" charset="0"/>
                <a:ea typeface="Roboto Condensed" pitchFamily="2" charset="0"/>
              </a:endParaRPr>
            </a:p>
            <a:p>
              <a:endParaRPr lang="en-US" sz="1000" b="1" dirty="0">
                <a:solidFill>
                  <a:srgbClr val="256FBD"/>
                </a:solidFill>
                <a:latin typeface="Roboto Condensed" pitchFamily="2" charset="0"/>
                <a:ea typeface="Roboto Condensed" pitchFamily="2" charset="0"/>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MEDICATION NOT CURRENTLY AVAILABLE</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33" name="Rectangle 32"/>
          <p:cNvSpPr/>
          <p:nvPr/>
        </p:nvSpPr>
        <p:spPr>
          <a:xfrm>
            <a:off x="4331758" y="967754"/>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5210046" y="942013"/>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19363" t="5089" r="1503" b="42791"/>
          <a:stretch/>
        </p:blipFill>
        <p:spPr>
          <a:xfrm>
            <a:off x="10733911" y="5828218"/>
            <a:ext cx="1249666" cy="735113"/>
          </a:xfrm>
          <a:prstGeom prst="rect">
            <a:avLst/>
          </a:prstGeom>
        </p:spPr>
      </p:pic>
      <p:sp>
        <p:nvSpPr>
          <p:cNvPr id="29" name="TextBox 28"/>
          <p:cNvSpPr txBox="1"/>
          <p:nvPr/>
        </p:nvSpPr>
        <p:spPr>
          <a:xfrm>
            <a:off x="10733911" y="5564222"/>
            <a:ext cx="1249666" cy="276999"/>
          </a:xfrm>
          <a:prstGeom prst="rect">
            <a:avLst/>
          </a:prstGeom>
          <a:noFill/>
        </p:spPr>
        <p:txBody>
          <a:bodyPr wrap="square" rtlCol="0">
            <a:spAutoFit/>
          </a:bodyPr>
          <a:lstStyle/>
          <a:p>
            <a:pPr algn="ctr"/>
            <a:r>
              <a:rPr lang="en-US" sz="1200" b="1" dirty="0"/>
              <a:t>Pharmacy Portal</a:t>
            </a:r>
          </a:p>
        </p:txBody>
      </p:sp>
      <p:sp>
        <p:nvSpPr>
          <p:cNvPr id="30" name="Rectangle 29">
            <a:hlinkClick r:id="rId7" action="ppaction://hlinksldjump"/>
          </p:cNvPr>
          <p:cNvSpPr/>
          <p:nvPr/>
        </p:nvSpPr>
        <p:spPr>
          <a:xfrm>
            <a:off x="10619361" y="547564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7803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Too Soon </a:t>
            </a:r>
            <a:br>
              <a:rPr lang="en-US" dirty="0">
                <a:solidFill>
                  <a:srgbClr val="FF0000"/>
                </a:solidFill>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to Refill</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06904"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611913" y="1718471"/>
              <a:ext cx="2677416" cy="3585426"/>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649725" y="1872188"/>
              <a:ext cx="2619598" cy="3323987"/>
            </a:xfrm>
            <a:prstGeom prst="rect">
              <a:avLst/>
            </a:prstGeom>
            <a:noFill/>
          </p:spPr>
          <p:txBody>
            <a:bodyPr wrap="square" rtlCol="0">
              <a:spAutoFit/>
            </a:bodyPr>
            <a:lstStyle/>
            <a:p>
              <a:r>
                <a:rPr lang="en-US" sz="1000" b="1" dirty="0"/>
                <a:t>SUBJECT:</a:t>
              </a:r>
              <a:br>
                <a:rPr lang="en-US" sz="1000" b="1" dirty="0"/>
              </a:br>
              <a:r>
                <a:rPr lang="en-US" sz="1000" dirty="0"/>
                <a:t>ALERT: Insurer deems it “</a:t>
              </a:r>
              <a:r>
                <a:rPr lang="en-US" sz="1000" b="1" dirty="0"/>
                <a:t>too soon to refill</a:t>
              </a:r>
              <a:r>
                <a:rPr lang="en-US" sz="1000" dirty="0"/>
                <a:t>” your medication</a:t>
              </a:r>
            </a:p>
            <a:p>
              <a:endParaRPr lang="en-US" sz="300" b="1" dirty="0"/>
            </a:p>
            <a:p>
              <a:r>
                <a:rPr lang="en-US" sz="1000" b="1" dirty="0">
                  <a:latin typeface="Roboto Condensed" pitchFamily="2" charset="0"/>
                  <a:ea typeface="Roboto Condensed" pitchFamily="2" charset="0"/>
                </a:rPr>
                <a:t>TRANSACTION DETAILS: </a:t>
              </a:r>
            </a:p>
            <a:p>
              <a:r>
                <a:rPr lang="en-US" sz="800" b="1" dirty="0">
                  <a:latin typeface="Roboto Condensed" pitchFamily="2" charset="0"/>
                  <a:ea typeface="Roboto Condensed" pitchFamily="2" charset="0"/>
                </a:rPr>
                <a:t>MEDICATION:	OMEPRAZOLE 40MG TABS</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QUANTITY:	60    DAYS SUPPLY:	60</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INSURER:</a:t>
              </a:r>
            </a:p>
            <a:p>
              <a:endParaRPr lang="en-US" sz="700" b="1" dirty="0"/>
            </a:p>
            <a:p>
              <a:r>
                <a:rPr lang="en-US" sz="1000" b="1" dirty="0">
                  <a:latin typeface="Roboto Condensed" pitchFamily="2" charset="0"/>
                  <a:ea typeface="Roboto Condensed" pitchFamily="2" charset="0"/>
                </a:rPr>
                <a:t>ACTION:</a:t>
              </a:r>
              <a:br>
                <a:rPr lang="en-US" sz="1000" b="1" dirty="0">
                  <a:latin typeface="Roboto Condensed" pitchFamily="2" charset="0"/>
                  <a:ea typeface="Roboto Condensed" pitchFamily="2" charset="0"/>
                </a:rPr>
              </a:br>
              <a:r>
                <a:rPr lang="en-US" sz="1000" b="1" dirty="0">
                  <a:latin typeface="Roboto Condensed" pitchFamily="2" charset="0"/>
                  <a:ea typeface="Roboto Condensed" pitchFamily="2" charset="0"/>
                </a:rPr>
                <a:t>Two Options Available</a:t>
              </a:r>
            </a:p>
            <a:p>
              <a:r>
                <a:rPr lang="en-US" sz="1000" b="1" dirty="0">
                  <a:solidFill>
                    <a:srgbClr val="FF0000"/>
                  </a:solidFill>
                  <a:latin typeface="Roboto Condensed" pitchFamily="2" charset="0"/>
                  <a:ea typeface="Roboto Condensed" pitchFamily="2" charset="0"/>
                </a:rPr>
                <a:t>1</a:t>
              </a:r>
              <a:r>
                <a:rPr lang="en-US" sz="1000" b="1" dirty="0">
                  <a:latin typeface="Roboto Condensed" pitchFamily="2" charset="0"/>
                  <a:ea typeface="Roboto Condensed" pitchFamily="2" charset="0"/>
                </a:rPr>
                <a:t>) Call your insurance provider. </a:t>
              </a:r>
              <a:r>
                <a:rPr lang="en-US" sz="1000" dirty="0">
                  <a:latin typeface="Roboto Condensed" pitchFamily="2" charset="0"/>
                  <a:ea typeface="Roboto Condensed" pitchFamily="2" charset="0"/>
                </a:rPr>
                <a:t>This can be  frequently be resolved by you requesting a vacation supply. Here is the customer service number below:</a:t>
              </a:r>
            </a:p>
            <a:p>
              <a:endParaRPr lang="en-US" sz="400" u="sng" dirty="0">
                <a:solidFill>
                  <a:srgbClr val="256FBD"/>
                </a:solidFill>
                <a:latin typeface="Roboto Condensed" pitchFamily="2" charset="0"/>
                <a:ea typeface="Roboto Condensed" pitchFamily="2" charset="0"/>
              </a:endParaRPr>
            </a:p>
            <a:p>
              <a:r>
                <a:rPr lang="en-US" sz="1000" b="1" dirty="0">
                  <a:solidFill>
                    <a:srgbClr val="256FBD"/>
                  </a:solidFill>
                  <a:latin typeface="Roboto Condensed" pitchFamily="2" charset="0"/>
                  <a:ea typeface="Roboto Condensed" pitchFamily="2" charset="0"/>
                </a:rPr>
                <a:t>BCBSGA PPO        </a:t>
              </a:r>
              <a:r>
                <a:rPr lang="en-US" sz="1000" b="1" u="sng" dirty="0">
                  <a:solidFill>
                    <a:srgbClr val="256FBD"/>
                  </a:solidFill>
                  <a:latin typeface="Roboto Condensed" pitchFamily="2" charset="0"/>
                  <a:ea typeface="Roboto Condensed" pitchFamily="2" charset="0"/>
                </a:rPr>
                <a:t>800-555-5555</a:t>
              </a:r>
            </a:p>
            <a:p>
              <a:endParaRPr lang="en-US" sz="400" b="1" u="sng" dirty="0">
                <a:solidFill>
                  <a:srgbClr val="256FBD"/>
                </a:solidFill>
                <a:latin typeface="Roboto Condensed" pitchFamily="2" charset="0"/>
                <a:ea typeface="Roboto Condensed" pitchFamily="2" charset="0"/>
              </a:endParaRPr>
            </a:p>
            <a:p>
              <a:r>
                <a:rPr lang="en-US" sz="1000" dirty="0">
                  <a:latin typeface="Roboto Condensed" pitchFamily="2" charset="0"/>
                  <a:ea typeface="Roboto Condensed" pitchFamily="2" charset="0"/>
                </a:rPr>
                <a:t>Once your conversation with the insurer rep ends satisfactorily  press                             we will retry.</a:t>
              </a:r>
              <a:endParaRPr lang="en-US" sz="1000" b="1" dirty="0">
                <a:latin typeface="Roboto Condensed" pitchFamily="2" charset="0"/>
                <a:ea typeface="Roboto Condensed" pitchFamily="2" charset="0"/>
              </a:endParaRPr>
            </a:p>
            <a:p>
              <a:endParaRPr lang="en-US" sz="600" b="1" dirty="0">
                <a:latin typeface="Roboto Condensed" pitchFamily="2" charset="0"/>
                <a:ea typeface="Roboto Condensed" pitchFamily="2" charset="0"/>
              </a:endParaRPr>
            </a:p>
            <a:p>
              <a:r>
                <a:rPr lang="en-US" sz="1000" b="1" dirty="0">
                  <a:solidFill>
                    <a:srgbClr val="FF0000"/>
                  </a:solidFill>
                  <a:latin typeface="Roboto Condensed" pitchFamily="2" charset="0"/>
                  <a:ea typeface="Roboto Condensed" pitchFamily="2" charset="0"/>
                </a:rPr>
                <a:t>2</a:t>
              </a:r>
              <a:r>
                <a:rPr lang="en-US" sz="1000" b="1" dirty="0">
                  <a:latin typeface="Roboto Condensed" pitchFamily="2" charset="0"/>
                  <a:ea typeface="Roboto Condensed" pitchFamily="2" charset="0"/>
                </a:rPr>
                <a:t>) Agree to pay CASH PRICE now; submit receipt to Insurer manually </a:t>
              </a:r>
              <a:endParaRPr lang="en-US" sz="1000" b="1" dirty="0">
                <a:solidFill>
                  <a:srgbClr val="256FBD"/>
                </a:solidFill>
                <a:latin typeface="Roboto Condensed" pitchFamily="2" charset="0"/>
                <a:ea typeface="Roboto Condensed" pitchFamily="2" charset="0"/>
              </a:endParaRPr>
            </a:p>
            <a:p>
              <a:r>
                <a:rPr lang="en-US" sz="1000" b="1" dirty="0">
                  <a:solidFill>
                    <a:srgbClr val="256FBD"/>
                  </a:solidFill>
                  <a:latin typeface="Roboto Condensed" pitchFamily="2" charset="0"/>
                  <a:ea typeface="Roboto Condensed" pitchFamily="2" charset="0"/>
                </a:rPr>
                <a:t>PAY CASH PRICE:      $8.47 per  30 capsules</a:t>
              </a: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TOO SOON - NOT YET REFILLABLE</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33" name="Rectangle 32"/>
          <p:cNvSpPr/>
          <p:nvPr/>
        </p:nvSpPr>
        <p:spPr>
          <a:xfrm>
            <a:off x="4331758" y="967754"/>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5210046" y="942013"/>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19363" t="5089" r="1503" b="42791"/>
          <a:stretch/>
        </p:blipFill>
        <p:spPr>
          <a:xfrm>
            <a:off x="10733911" y="5828218"/>
            <a:ext cx="1249666" cy="735113"/>
          </a:xfrm>
          <a:prstGeom prst="rect">
            <a:avLst/>
          </a:prstGeom>
        </p:spPr>
      </p:pic>
      <p:sp>
        <p:nvSpPr>
          <p:cNvPr id="29" name="TextBox 28"/>
          <p:cNvSpPr txBox="1"/>
          <p:nvPr/>
        </p:nvSpPr>
        <p:spPr>
          <a:xfrm>
            <a:off x="10733911" y="5564222"/>
            <a:ext cx="1249666" cy="276999"/>
          </a:xfrm>
          <a:prstGeom prst="rect">
            <a:avLst/>
          </a:prstGeom>
          <a:noFill/>
        </p:spPr>
        <p:txBody>
          <a:bodyPr wrap="square" rtlCol="0">
            <a:spAutoFit/>
          </a:bodyPr>
          <a:lstStyle/>
          <a:p>
            <a:pPr algn="ctr"/>
            <a:r>
              <a:rPr lang="en-US" sz="1200" b="1" dirty="0"/>
              <a:t>Pharmacy Portal</a:t>
            </a:r>
          </a:p>
        </p:txBody>
      </p:sp>
      <p:sp>
        <p:nvSpPr>
          <p:cNvPr id="30" name="Rectangle 29">
            <a:hlinkClick r:id="rId7" action="ppaction://hlinksldjump"/>
          </p:cNvPr>
          <p:cNvSpPr/>
          <p:nvPr/>
        </p:nvSpPr>
        <p:spPr>
          <a:xfrm>
            <a:off x="10619361" y="547564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217173" y="5117762"/>
            <a:ext cx="788895" cy="170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Condensed" pitchFamily="2" charset="0"/>
                <a:ea typeface="Roboto Condensed" pitchFamily="2" charset="0"/>
              </a:rPr>
              <a:t>FILL AS CASH</a:t>
            </a:r>
          </a:p>
        </p:txBody>
      </p:sp>
      <p:sp>
        <p:nvSpPr>
          <p:cNvPr id="32" name="Rounded Rectangle 31"/>
          <p:cNvSpPr/>
          <p:nvPr/>
        </p:nvSpPr>
        <p:spPr>
          <a:xfrm>
            <a:off x="5458622" y="4414453"/>
            <a:ext cx="788895" cy="1703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Condensed" pitchFamily="2" charset="0"/>
                <a:ea typeface="Roboto Condensed" pitchFamily="2" charset="0"/>
              </a:rPr>
              <a:t>RE-TRY INS</a:t>
            </a:r>
          </a:p>
        </p:txBody>
      </p:sp>
    </p:spTree>
    <p:extLst>
      <p:ext uri="{BB962C8B-B14F-4D97-AF65-F5344CB8AC3E}">
        <p14:creationId xmlns:p14="http://schemas.microsoft.com/office/powerpoint/2010/main" val="39762248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3580546" y="173590"/>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itle 15"/>
          <p:cNvSpPr>
            <a:spLocks noGrp="1"/>
          </p:cNvSpPr>
          <p:nvPr>
            <p:ph type="title"/>
          </p:nvPr>
        </p:nvSpPr>
        <p:spPr>
          <a:xfrm>
            <a:off x="156093" y="810472"/>
            <a:ext cx="3522757" cy="992070"/>
          </a:xfrm>
        </p:spPr>
        <p:txBody>
          <a:bodyPr>
            <a:normAutofit fontScale="90000"/>
          </a:bodyPr>
          <a:lstStyle/>
          <a:p>
            <a:r>
              <a:rPr lang="en-US" dirty="0">
                <a:latin typeface="Roboto Condensed" pitchFamily="2" charset="0"/>
                <a:ea typeface="Roboto Condensed" pitchFamily="2" charset="0"/>
              </a:rPr>
              <a:t>COMPLIANCE REWARDS™</a:t>
            </a:r>
            <a:br>
              <a:rPr lang="en-US" dirty="0">
                <a:latin typeface="Roboto Condensed" pitchFamily="2" charset="0"/>
                <a:ea typeface="Roboto Condensed" pitchFamily="2" charset="0"/>
              </a:rPr>
            </a:br>
            <a:r>
              <a:rPr lang="en-US" sz="2700" dirty="0">
                <a:solidFill>
                  <a:srgbClr val="9AC642"/>
                </a:solidFill>
                <a:latin typeface="Roboto Condensed" pitchFamily="2" charset="0"/>
                <a:ea typeface="Roboto Condensed" pitchFamily="2" charset="0"/>
              </a:rPr>
              <a:t>BALANCE</a:t>
            </a:r>
          </a:p>
        </p:txBody>
      </p:sp>
      <p:pic>
        <p:nvPicPr>
          <p:cNvPr id="18" name="Picture 17"/>
          <p:cNvPicPr>
            <a:picLocks noChangeAspect="1"/>
          </p:cNvPicPr>
          <p:nvPr/>
        </p:nvPicPr>
        <p:blipFill>
          <a:blip r:embed="rId4"/>
          <a:stretch>
            <a:fillRect/>
          </a:stretch>
        </p:blipFill>
        <p:spPr>
          <a:xfrm>
            <a:off x="9404353" y="-378108"/>
            <a:ext cx="1041393" cy="376363"/>
          </a:xfrm>
          <a:prstGeom prst="rect">
            <a:avLst/>
          </a:prstGeom>
        </p:spPr>
      </p:pic>
      <p:grpSp>
        <p:nvGrpSpPr>
          <p:cNvPr id="65" name="Group 64"/>
          <p:cNvGrpSpPr/>
          <p:nvPr/>
        </p:nvGrpSpPr>
        <p:grpSpPr>
          <a:xfrm>
            <a:off x="10000673" y="559334"/>
            <a:ext cx="1750800" cy="669660"/>
            <a:chOff x="13206479" y="-386822"/>
            <a:chExt cx="1750800" cy="669660"/>
          </a:xfrm>
        </p:grpSpPr>
        <p:sp>
          <p:nvSpPr>
            <p:cNvPr id="66" name="TextBox 65"/>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7" name="TextBox 66"/>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75" name="Action Button: Home 74">
            <a:hlinkClick r:id="rId5" action="ppaction://hlinksldjump" highlightClick="1"/>
          </p:cNvPr>
          <p:cNvSpPr/>
          <p:nvPr/>
        </p:nvSpPr>
        <p:spPr>
          <a:xfrm>
            <a:off x="4854465" y="6079610"/>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p:cNvSpPr txBox="1"/>
          <p:nvPr/>
        </p:nvSpPr>
        <p:spPr>
          <a:xfrm>
            <a:off x="3706839" y="3559189"/>
            <a:ext cx="2832385" cy="307777"/>
          </a:xfrm>
          <a:prstGeom prst="rect">
            <a:avLst/>
          </a:prstGeom>
          <a:noFill/>
        </p:spPr>
        <p:txBody>
          <a:bodyPr wrap="square" rtlCol="0">
            <a:spAutoFit/>
          </a:bodyPr>
          <a:lstStyle/>
          <a:p>
            <a:pPr algn="ctr"/>
            <a:r>
              <a:rPr lang="en-US" sz="1400" b="1" dirty="0">
                <a:solidFill>
                  <a:srgbClr val="9AC642"/>
                </a:solidFill>
                <a:latin typeface="Roboto Condensed" pitchFamily="2" charset="0"/>
                <a:ea typeface="Roboto Condensed" pitchFamily="2" charset="0"/>
              </a:rPr>
              <a:t>BONUS POINT </a:t>
            </a:r>
            <a:r>
              <a:rPr lang="en-US" sz="1400" dirty="0">
                <a:solidFill>
                  <a:srgbClr val="666666"/>
                </a:solidFill>
                <a:latin typeface="Roboto Condensed" pitchFamily="2" charset="0"/>
                <a:ea typeface="Roboto Condensed" pitchFamily="2" charset="0"/>
              </a:rPr>
              <a:t>OPPORTUNITIES</a:t>
            </a:r>
          </a:p>
        </p:txBody>
      </p:sp>
      <p:sp>
        <p:nvSpPr>
          <p:cNvPr id="77" name="Rectangle 76"/>
          <p:cNvSpPr/>
          <p:nvPr/>
        </p:nvSpPr>
        <p:spPr>
          <a:xfrm>
            <a:off x="3802518" y="1945800"/>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3978560" y="2000377"/>
            <a:ext cx="2834254" cy="261610"/>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ALENDRONATE 70MG:                     </a:t>
            </a:r>
            <a:r>
              <a:rPr lang="en-US" sz="1050" b="1" dirty="0">
                <a:solidFill>
                  <a:srgbClr val="256FBD"/>
                </a:solidFill>
                <a:latin typeface="Roboto Condensed" pitchFamily="2" charset="0"/>
                <a:ea typeface="Roboto Condensed" pitchFamily="2" charset="0"/>
              </a:rPr>
              <a:t>175 pts                  </a:t>
            </a:r>
          </a:p>
        </p:txBody>
      </p:sp>
      <p:sp>
        <p:nvSpPr>
          <p:cNvPr id="79" name="L-Shape 78"/>
          <p:cNvSpPr/>
          <p:nvPr/>
        </p:nvSpPr>
        <p:spPr>
          <a:xfrm rot="13610145">
            <a:off x="6299821" y="2072229"/>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lowchart: Connector 80"/>
          <p:cNvSpPr/>
          <p:nvPr/>
        </p:nvSpPr>
        <p:spPr>
          <a:xfrm>
            <a:off x="3881757" y="2059790"/>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82" name="Rectangle 81"/>
          <p:cNvSpPr/>
          <p:nvPr/>
        </p:nvSpPr>
        <p:spPr>
          <a:xfrm>
            <a:off x="3815218" y="2326800"/>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p:nvSpPr>
        <p:spPr>
          <a:xfrm>
            <a:off x="3991260" y="2381377"/>
            <a:ext cx="2834254" cy="261610"/>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WARFARIN                                         </a:t>
            </a:r>
            <a:r>
              <a:rPr lang="en-US" sz="1050" b="1" dirty="0">
                <a:solidFill>
                  <a:srgbClr val="256FBD"/>
                </a:solidFill>
                <a:latin typeface="Roboto Condensed" pitchFamily="2" charset="0"/>
                <a:ea typeface="Roboto Condensed" pitchFamily="2" charset="0"/>
              </a:rPr>
              <a:t>450 pts </a:t>
            </a:r>
          </a:p>
        </p:txBody>
      </p:sp>
      <p:sp>
        <p:nvSpPr>
          <p:cNvPr id="85" name="L-Shape 84"/>
          <p:cNvSpPr/>
          <p:nvPr/>
        </p:nvSpPr>
        <p:spPr>
          <a:xfrm rot="13610145">
            <a:off x="6312521" y="2453229"/>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lowchart: Connector 85"/>
          <p:cNvSpPr/>
          <p:nvPr/>
        </p:nvSpPr>
        <p:spPr>
          <a:xfrm>
            <a:off x="3894457" y="2440790"/>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88" name="Rectangle 87"/>
          <p:cNvSpPr/>
          <p:nvPr/>
        </p:nvSpPr>
        <p:spPr>
          <a:xfrm>
            <a:off x="3808868" y="2714150"/>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3984910" y="2768727"/>
            <a:ext cx="2834254" cy="261610"/>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ALLOPURINOL                                   </a:t>
            </a:r>
            <a:r>
              <a:rPr lang="en-US" sz="1050" b="1" dirty="0">
                <a:solidFill>
                  <a:srgbClr val="256FBD"/>
                </a:solidFill>
                <a:latin typeface="Roboto Condensed" pitchFamily="2" charset="0"/>
                <a:ea typeface="Roboto Condensed" pitchFamily="2" charset="0"/>
              </a:rPr>
              <a:t>250 pts </a:t>
            </a:r>
          </a:p>
        </p:txBody>
      </p:sp>
      <p:sp>
        <p:nvSpPr>
          <p:cNvPr id="90" name="L-Shape 89"/>
          <p:cNvSpPr/>
          <p:nvPr/>
        </p:nvSpPr>
        <p:spPr>
          <a:xfrm rot="13610145">
            <a:off x="6306171" y="2840579"/>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lowchart: Connector 91"/>
          <p:cNvSpPr/>
          <p:nvPr/>
        </p:nvSpPr>
        <p:spPr>
          <a:xfrm>
            <a:off x="3888107" y="2828140"/>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93" name="Rectangle 92"/>
          <p:cNvSpPr/>
          <p:nvPr/>
        </p:nvSpPr>
        <p:spPr>
          <a:xfrm>
            <a:off x="3802518" y="3101500"/>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3978560" y="3156077"/>
            <a:ext cx="2834254" cy="261610"/>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METFORMIN                                     </a:t>
            </a:r>
            <a:r>
              <a:rPr lang="en-US" sz="1050" b="1" dirty="0">
                <a:solidFill>
                  <a:srgbClr val="256FBD"/>
                </a:solidFill>
                <a:latin typeface="Roboto Condensed" pitchFamily="2" charset="0"/>
                <a:ea typeface="Roboto Condensed" pitchFamily="2" charset="0"/>
              </a:rPr>
              <a:t> 200 pts</a:t>
            </a:r>
            <a:r>
              <a:rPr lang="en-US" sz="1050" dirty="0">
                <a:solidFill>
                  <a:srgbClr val="666666"/>
                </a:solidFill>
                <a:latin typeface="Roboto Condensed" pitchFamily="2" charset="0"/>
                <a:ea typeface="Roboto Condensed" pitchFamily="2" charset="0"/>
              </a:rPr>
              <a:t> </a:t>
            </a:r>
          </a:p>
        </p:txBody>
      </p:sp>
      <p:sp>
        <p:nvSpPr>
          <p:cNvPr id="95" name="L-Shape 94"/>
          <p:cNvSpPr/>
          <p:nvPr/>
        </p:nvSpPr>
        <p:spPr>
          <a:xfrm rot="13610145">
            <a:off x="6299821" y="3227929"/>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lowchart: Connector 95"/>
          <p:cNvSpPr/>
          <p:nvPr/>
        </p:nvSpPr>
        <p:spPr>
          <a:xfrm>
            <a:off x="3881757" y="3215490"/>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97" name="Rectangle 96"/>
          <p:cNvSpPr/>
          <p:nvPr/>
        </p:nvSpPr>
        <p:spPr>
          <a:xfrm>
            <a:off x="3806817" y="3811913"/>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p:cNvSpPr txBox="1"/>
          <p:nvPr/>
        </p:nvSpPr>
        <p:spPr>
          <a:xfrm>
            <a:off x="3770377" y="3866199"/>
            <a:ext cx="2834254"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SHARE </a:t>
            </a:r>
            <a:r>
              <a:rPr lang="en-US" sz="1050" dirty="0">
                <a:solidFill>
                  <a:srgbClr val="9AC642"/>
                </a:solidFill>
                <a:latin typeface="Roboto Condensed" pitchFamily="2" charset="0"/>
                <a:ea typeface="Roboto Condensed" pitchFamily="2" charset="0"/>
              </a:rPr>
              <a:t>RX-</a:t>
            </a:r>
            <a:r>
              <a:rPr lang="en-US" sz="1050" dirty="0">
                <a:solidFill>
                  <a:srgbClr val="256FBD"/>
                </a:solidFill>
                <a:latin typeface="Roboto Condensed" pitchFamily="2" charset="0"/>
                <a:ea typeface="Roboto Condensed" pitchFamily="2" charset="0"/>
              </a:rPr>
              <a:t>DIRECT</a:t>
            </a:r>
            <a:r>
              <a:rPr lang="en-US" sz="1050" dirty="0">
                <a:solidFill>
                  <a:srgbClr val="9AC642"/>
                </a:solidFill>
                <a:latin typeface="Roboto Condensed" pitchFamily="2" charset="0"/>
                <a:ea typeface="Roboto Condensed" pitchFamily="2" charset="0"/>
              </a:rPr>
              <a:t> </a:t>
            </a:r>
            <a:r>
              <a:rPr lang="en-US" sz="1050" dirty="0">
                <a:solidFill>
                  <a:srgbClr val="666666"/>
                </a:solidFill>
                <a:latin typeface="Roboto Condensed" pitchFamily="2" charset="0"/>
                <a:ea typeface="Roboto Condensed" pitchFamily="2" charset="0"/>
              </a:rPr>
              <a:t>WITH A FRIEND   </a:t>
            </a:r>
            <a:r>
              <a:rPr lang="en-US" sz="1050" b="1" dirty="0">
                <a:solidFill>
                  <a:srgbClr val="9AC642"/>
                </a:solidFill>
                <a:latin typeface="Roboto Condensed" pitchFamily="2" charset="0"/>
                <a:ea typeface="Roboto Condensed" pitchFamily="2" charset="0"/>
              </a:rPr>
              <a:t>+ 300 pts                                      </a:t>
            </a:r>
          </a:p>
        </p:txBody>
      </p:sp>
      <p:sp>
        <p:nvSpPr>
          <p:cNvPr id="99" name="L-Shape 98"/>
          <p:cNvSpPr/>
          <p:nvPr/>
        </p:nvSpPr>
        <p:spPr>
          <a:xfrm rot="13610145">
            <a:off x="6304120" y="3938342"/>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p:cNvSpPr/>
          <p:nvPr/>
        </p:nvSpPr>
        <p:spPr>
          <a:xfrm>
            <a:off x="3811116" y="4215448"/>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p:cNvSpPr txBox="1"/>
          <p:nvPr/>
        </p:nvSpPr>
        <p:spPr>
          <a:xfrm>
            <a:off x="3774676" y="4269734"/>
            <a:ext cx="2834254"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TRANSFER RX TO </a:t>
            </a:r>
            <a:r>
              <a:rPr lang="en-US" sz="1050" dirty="0">
                <a:solidFill>
                  <a:srgbClr val="9AC642"/>
                </a:solidFill>
                <a:latin typeface="Roboto Condensed" pitchFamily="2" charset="0"/>
                <a:ea typeface="Roboto Condensed" pitchFamily="2" charset="0"/>
              </a:rPr>
              <a:t>RX-</a:t>
            </a:r>
            <a:r>
              <a:rPr lang="en-US" sz="1050" dirty="0">
                <a:solidFill>
                  <a:srgbClr val="256FBD"/>
                </a:solidFill>
                <a:latin typeface="Roboto Condensed" pitchFamily="2" charset="0"/>
                <a:ea typeface="Roboto Condensed" pitchFamily="2" charset="0"/>
              </a:rPr>
              <a:t>DIRECT</a:t>
            </a:r>
            <a:r>
              <a:rPr lang="en-US" sz="1050" dirty="0">
                <a:solidFill>
                  <a:srgbClr val="9AC642"/>
                </a:solidFill>
                <a:latin typeface="Roboto Condensed" pitchFamily="2" charset="0"/>
                <a:ea typeface="Roboto Condensed" pitchFamily="2" charset="0"/>
              </a:rPr>
              <a:t>            </a:t>
            </a:r>
            <a:r>
              <a:rPr lang="en-US" sz="1050" b="1" dirty="0">
                <a:solidFill>
                  <a:srgbClr val="9AC642"/>
                </a:solidFill>
                <a:latin typeface="Roboto Condensed" pitchFamily="2" charset="0"/>
                <a:ea typeface="Roboto Condensed" pitchFamily="2" charset="0"/>
              </a:rPr>
              <a:t>+ 300 pts                                      </a:t>
            </a:r>
          </a:p>
        </p:txBody>
      </p:sp>
      <p:sp>
        <p:nvSpPr>
          <p:cNvPr id="102" name="L-Shape 101"/>
          <p:cNvSpPr/>
          <p:nvPr/>
        </p:nvSpPr>
        <p:spPr>
          <a:xfrm rot="13610145">
            <a:off x="6308419" y="4341877"/>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p:cNvSpPr/>
          <p:nvPr/>
        </p:nvSpPr>
        <p:spPr>
          <a:xfrm>
            <a:off x="3821858" y="4612538"/>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p:cNvSpPr txBox="1"/>
          <p:nvPr/>
        </p:nvSpPr>
        <p:spPr>
          <a:xfrm>
            <a:off x="3785418" y="4666824"/>
            <a:ext cx="2834254"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HEALTH EDUCATION              </a:t>
            </a:r>
            <a:r>
              <a:rPr lang="en-US" sz="1050" dirty="0">
                <a:solidFill>
                  <a:srgbClr val="9AC642"/>
                </a:solidFill>
                <a:latin typeface="Roboto Condensed" pitchFamily="2" charset="0"/>
                <a:ea typeface="Roboto Condensed" pitchFamily="2" charset="0"/>
              </a:rPr>
              <a:t>            </a:t>
            </a:r>
            <a:r>
              <a:rPr lang="en-US" sz="1050" b="1" dirty="0">
                <a:solidFill>
                  <a:srgbClr val="9AC642"/>
                </a:solidFill>
                <a:latin typeface="Roboto Condensed" pitchFamily="2" charset="0"/>
                <a:ea typeface="Roboto Condensed" pitchFamily="2" charset="0"/>
              </a:rPr>
              <a:t>+ 400 pts                                      </a:t>
            </a:r>
          </a:p>
        </p:txBody>
      </p:sp>
      <p:sp>
        <p:nvSpPr>
          <p:cNvPr id="105" name="L-Shape 104"/>
          <p:cNvSpPr/>
          <p:nvPr/>
        </p:nvSpPr>
        <p:spPr>
          <a:xfrm rot="13610145">
            <a:off x="6319161" y="4738967"/>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826153" y="5016071"/>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p:cNvSpPr txBox="1"/>
          <p:nvPr/>
        </p:nvSpPr>
        <p:spPr>
          <a:xfrm>
            <a:off x="3789713" y="5070357"/>
            <a:ext cx="2834254"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SUBMIT BLOOD GLUCOSE RESULT  </a:t>
            </a:r>
            <a:r>
              <a:rPr lang="en-US" sz="1050" b="1" dirty="0">
                <a:solidFill>
                  <a:srgbClr val="9AC642"/>
                </a:solidFill>
                <a:latin typeface="Roboto Condensed" pitchFamily="2" charset="0"/>
                <a:ea typeface="Roboto Condensed" pitchFamily="2" charset="0"/>
              </a:rPr>
              <a:t>+   50 pts                                      </a:t>
            </a:r>
          </a:p>
        </p:txBody>
      </p:sp>
      <p:sp>
        <p:nvSpPr>
          <p:cNvPr id="108" name="L-Shape 107"/>
          <p:cNvSpPr/>
          <p:nvPr/>
        </p:nvSpPr>
        <p:spPr>
          <a:xfrm rot="13610145">
            <a:off x="6323456" y="5142500"/>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p:cNvSpPr/>
          <p:nvPr/>
        </p:nvSpPr>
        <p:spPr>
          <a:xfrm>
            <a:off x="3791180" y="1087811"/>
            <a:ext cx="2745159" cy="2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Condensed" pitchFamily="2" charset="0"/>
                <a:ea typeface="Roboto Condensed" pitchFamily="2" charset="0"/>
              </a:rPr>
              <a:t>MY REWARDS</a:t>
            </a:r>
          </a:p>
        </p:txBody>
      </p:sp>
      <p:cxnSp>
        <p:nvCxnSpPr>
          <p:cNvPr id="116" name="Straight Connector 115"/>
          <p:cNvCxnSpPr/>
          <p:nvPr/>
        </p:nvCxnSpPr>
        <p:spPr>
          <a:xfrm>
            <a:off x="3839185" y="1151383"/>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839185" y="1211708"/>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839185" y="1269897"/>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3772939" y="1366083"/>
            <a:ext cx="2702930" cy="538609"/>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YOUR REWARD POINTS</a:t>
            </a:r>
          </a:p>
          <a:p>
            <a:pPr algn="ctr"/>
            <a:r>
              <a:rPr lang="en-US" sz="1000" dirty="0">
                <a:solidFill>
                  <a:srgbClr val="256FBD"/>
                </a:solidFill>
                <a:latin typeface="Roboto Condensed" pitchFamily="2" charset="0"/>
                <a:ea typeface="Roboto Condensed" pitchFamily="2" charset="0"/>
              </a:rPr>
              <a:t>350 AVAILABLE  /  1075 LIFETIME</a:t>
            </a:r>
            <a:r>
              <a:rPr lang="en-US" sz="1000" b="1" dirty="0">
                <a:solidFill>
                  <a:srgbClr val="666666"/>
                </a:solidFill>
                <a:latin typeface="Roboto Condensed" pitchFamily="2" charset="0"/>
                <a:ea typeface="Roboto Condensed" pitchFamily="2" charset="0"/>
              </a:rPr>
              <a:t/>
            </a:r>
            <a:br>
              <a:rPr lang="en-US" sz="1000" b="1" dirty="0">
                <a:solidFill>
                  <a:srgbClr val="666666"/>
                </a:solidFill>
                <a:latin typeface="Roboto Condensed" pitchFamily="2" charset="0"/>
                <a:ea typeface="Roboto Condensed" pitchFamily="2" charset="0"/>
              </a:rPr>
            </a:br>
            <a:r>
              <a:rPr lang="en-US" sz="900" dirty="0">
                <a:solidFill>
                  <a:srgbClr val="256FBD"/>
                </a:solidFill>
                <a:latin typeface="Roboto Condensed" pitchFamily="2" charset="0"/>
                <a:ea typeface="Roboto Condensed" pitchFamily="2" charset="0"/>
              </a:rPr>
              <a:t>Current as of 01/13/2016</a:t>
            </a:r>
            <a:r>
              <a:rPr lang="en-US" sz="900" dirty="0">
                <a:solidFill>
                  <a:srgbClr val="666666"/>
                </a:solidFill>
                <a:latin typeface="Roboto Condensed" pitchFamily="2" charset="0"/>
                <a:ea typeface="Roboto Condensed" pitchFamily="2" charset="0"/>
              </a:rPr>
              <a:t>*</a:t>
            </a:r>
            <a:endParaRPr lang="en-US" sz="600" dirty="0">
              <a:solidFill>
                <a:srgbClr val="666666"/>
              </a:solidFill>
              <a:latin typeface="Roboto Condensed" pitchFamily="2" charset="0"/>
              <a:ea typeface="Roboto Condensed" pitchFamily="2" charset="0"/>
            </a:endParaRPr>
          </a:p>
        </p:txBody>
      </p:sp>
      <p:sp>
        <p:nvSpPr>
          <p:cNvPr id="128" name="Rectangle 127"/>
          <p:cNvSpPr/>
          <p:nvPr/>
        </p:nvSpPr>
        <p:spPr>
          <a:xfrm>
            <a:off x="3821858" y="5408477"/>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p:cNvSpPr txBox="1"/>
          <p:nvPr/>
        </p:nvSpPr>
        <p:spPr>
          <a:xfrm>
            <a:off x="3785418" y="5462763"/>
            <a:ext cx="2834254"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SUBMIT BMI READING	  </a:t>
            </a:r>
            <a:r>
              <a:rPr lang="en-US" sz="1050" b="1" dirty="0">
                <a:solidFill>
                  <a:srgbClr val="9AC642"/>
                </a:solidFill>
                <a:latin typeface="Roboto Condensed" pitchFamily="2" charset="0"/>
                <a:ea typeface="Roboto Condensed" pitchFamily="2" charset="0"/>
              </a:rPr>
              <a:t>+   50 pts                                      </a:t>
            </a:r>
          </a:p>
        </p:txBody>
      </p:sp>
      <p:sp>
        <p:nvSpPr>
          <p:cNvPr id="130" name="L-Shape 129"/>
          <p:cNvSpPr/>
          <p:nvPr/>
        </p:nvSpPr>
        <p:spPr>
          <a:xfrm rot="13610145">
            <a:off x="6319161" y="5534906"/>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hlinkClick r:id="rId6" action="ppaction://hlinksldjump"/>
          </p:cNvPr>
          <p:cNvSpPr/>
          <p:nvPr/>
        </p:nvSpPr>
        <p:spPr>
          <a:xfrm>
            <a:off x="3797240" y="5580374"/>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GO TO STORE!</a:t>
            </a:r>
          </a:p>
        </p:txBody>
      </p:sp>
      <p:grpSp>
        <p:nvGrpSpPr>
          <p:cNvPr id="7" name="Group 6"/>
          <p:cNvGrpSpPr/>
          <p:nvPr/>
        </p:nvGrpSpPr>
        <p:grpSpPr>
          <a:xfrm>
            <a:off x="6823135" y="81674"/>
            <a:ext cx="3158002" cy="6511092"/>
            <a:chOff x="6823135" y="81674"/>
            <a:chExt cx="3158002" cy="6511092"/>
          </a:xfrm>
        </p:grpSpPr>
        <p:grpSp>
          <p:nvGrpSpPr>
            <p:cNvPr id="54" name="Group 53"/>
            <p:cNvGrpSpPr/>
            <p:nvPr/>
          </p:nvGrpSpPr>
          <p:grpSpPr>
            <a:xfrm>
              <a:off x="6823135" y="81674"/>
              <a:ext cx="3158002" cy="6511092"/>
              <a:chOff x="5235997" y="81674"/>
              <a:chExt cx="3158002" cy="6511092"/>
            </a:xfrm>
          </p:grpSpPr>
          <p:pic>
            <p:nvPicPr>
              <p:cNvPr id="61" name="Picture 60"/>
              <p:cNvPicPr>
                <a:picLocks noChangeAspect="1"/>
              </p:cNvPicPr>
              <p:nvPr/>
            </p:nvPicPr>
            <p:blipFill>
              <a:blip r:embed="rId3"/>
              <a:stretch>
                <a:fillRect/>
              </a:stretch>
            </p:blipFill>
            <p:spPr>
              <a:xfrm>
                <a:off x="5235997" y="81674"/>
                <a:ext cx="3158002" cy="6511092"/>
              </a:xfrm>
              <a:prstGeom prst="rect">
                <a:avLst/>
              </a:prstGeom>
            </p:spPr>
          </p:pic>
          <p:sp>
            <p:nvSpPr>
              <p:cNvPr id="62" name="Rectangle 61"/>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Action Button: Home 73">
              <a:hlinkClick r:id="rId5" action="ppaction://hlinksldjump" highlightClick="1"/>
            </p:cNvPr>
            <p:cNvSpPr/>
            <p:nvPr/>
          </p:nvSpPr>
          <p:spPr>
            <a:xfrm>
              <a:off x="8058542" y="594434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7070322" y="1652211"/>
              <a:ext cx="2668561" cy="1903305"/>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extBox 110"/>
            <p:cNvSpPr txBox="1"/>
            <p:nvPr/>
          </p:nvSpPr>
          <p:spPr>
            <a:xfrm>
              <a:off x="9122434" y="1641198"/>
              <a:ext cx="616450" cy="253916"/>
            </a:xfrm>
            <a:prstGeom prst="rect">
              <a:avLst/>
            </a:prstGeom>
            <a:noFill/>
          </p:spPr>
          <p:txBody>
            <a:bodyPr wrap="square" rtlCol="0">
              <a:spAutoFit/>
            </a:bodyPr>
            <a:lstStyle/>
            <a:p>
              <a:r>
                <a:rPr lang="en-US" sz="1050" b="1" dirty="0">
                  <a:solidFill>
                    <a:srgbClr val="256FBD"/>
                  </a:solidFill>
                  <a:latin typeface="Roboto Condensed" pitchFamily="2" charset="0"/>
                  <a:ea typeface="Roboto Condensed" pitchFamily="2" charset="0"/>
                </a:rPr>
                <a:t>175 Pts</a:t>
              </a:r>
              <a:endParaRPr lang="en-US" sz="1050" dirty="0">
                <a:solidFill>
                  <a:srgbClr val="666666"/>
                </a:solidFill>
                <a:latin typeface="Roboto Condensed" pitchFamily="2" charset="0"/>
                <a:ea typeface="Roboto Condensed" pitchFamily="2" charset="0"/>
              </a:endParaRPr>
            </a:p>
          </p:txBody>
        </p:sp>
        <p:sp>
          <p:nvSpPr>
            <p:cNvPr id="114" name="TextBox 113"/>
            <p:cNvSpPr txBox="1"/>
            <p:nvPr/>
          </p:nvSpPr>
          <p:spPr>
            <a:xfrm>
              <a:off x="7013183" y="1638102"/>
              <a:ext cx="2687217" cy="1692771"/>
            </a:xfrm>
            <a:prstGeom prst="rect">
              <a:avLst/>
            </a:prstGeom>
            <a:noFill/>
          </p:spPr>
          <p:txBody>
            <a:bodyPr wrap="square" rtlCol="0">
              <a:spAutoFit/>
            </a:bodyPr>
            <a:lstStyle/>
            <a:p>
              <a:r>
                <a:rPr lang="en-US" sz="1100" b="1" dirty="0">
                  <a:solidFill>
                    <a:srgbClr val="666666"/>
                  </a:solidFill>
                  <a:latin typeface="Roboto Condensed" pitchFamily="2" charset="0"/>
                  <a:ea typeface="Roboto Condensed" pitchFamily="2" charset="0"/>
                </a:rPr>
                <a:t>ALENDRONATE 70MG TAB</a:t>
              </a:r>
              <a:r>
                <a:rPr lang="en-US" sz="1100" dirty="0">
                  <a:solidFill>
                    <a:srgbClr val="666666"/>
                  </a:solidFill>
                  <a:latin typeface="Roboto Condensed" pitchFamily="2" charset="0"/>
                  <a:ea typeface="Roboto Condensed" pitchFamily="2" charset="0"/>
                </a:rPr>
                <a:t> </a:t>
              </a:r>
            </a:p>
            <a:p>
              <a:r>
                <a:rPr lang="en-US" sz="1400" dirty="0">
                  <a:solidFill>
                    <a:srgbClr val="666666"/>
                  </a:solidFill>
                  <a:latin typeface="Roboto Condensed" pitchFamily="2" charset="0"/>
                  <a:ea typeface="Roboto Condensed" pitchFamily="2" charset="0"/>
                </a:rPr>
                <a:t>RX: </a:t>
              </a:r>
              <a:r>
                <a:rPr lang="en-US" sz="1100" dirty="0">
                  <a:solidFill>
                    <a:srgbClr val="256FBD"/>
                  </a:solidFill>
                  <a:latin typeface="Roboto Condensed" pitchFamily="2" charset="0"/>
                  <a:ea typeface="Roboto Condensed" pitchFamily="2" charset="0"/>
                </a:rPr>
                <a:t>HQ2568999</a:t>
              </a:r>
              <a:r>
                <a:rPr lang="en-US" sz="1400" dirty="0">
                  <a:solidFill>
                    <a:srgbClr val="666666"/>
                  </a:solidFill>
                  <a:latin typeface="Roboto Condensed" pitchFamily="2" charset="0"/>
                  <a:ea typeface="Roboto Condensed" pitchFamily="2" charset="0"/>
                </a:rPr>
                <a:t>    </a:t>
              </a:r>
              <a:r>
                <a:rPr lang="en-US" sz="1200" dirty="0">
                  <a:solidFill>
                    <a:srgbClr val="666666"/>
                  </a:solidFill>
                  <a:latin typeface="Roboto Condensed" pitchFamily="2" charset="0"/>
                  <a:ea typeface="Roboto Condensed" pitchFamily="2" charset="0"/>
                </a:rPr>
                <a:t>DAYS SUPPLY</a:t>
              </a:r>
              <a:r>
                <a:rPr lang="en-US" sz="1400" dirty="0">
                  <a:solidFill>
                    <a:srgbClr val="666666"/>
                  </a:solidFill>
                  <a:latin typeface="Roboto Condensed" pitchFamily="2" charset="0"/>
                  <a:ea typeface="Roboto Condensed" pitchFamily="2" charset="0"/>
                </a:rPr>
                <a:t>: </a:t>
              </a:r>
              <a:r>
                <a:rPr lang="en-US" sz="1100" dirty="0">
                  <a:solidFill>
                    <a:srgbClr val="256FBD"/>
                  </a:solidFill>
                  <a:latin typeface="Roboto Condensed" pitchFamily="2" charset="0"/>
                  <a:ea typeface="Roboto Condensed" pitchFamily="2" charset="0"/>
                </a:rPr>
                <a:t>30</a:t>
              </a:r>
            </a:p>
            <a:p>
              <a:r>
                <a:rPr lang="en-US" sz="1100" dirty="0">
                  <a:solidFill>
                    <a:srgbClr val="256FBD"/>
                  </a:solidFill>
                  <a:latin typeface="Roboto Condensed" pitchFamily="2" charset="0"/>
                  <a:ea typeface="Roboto Condensed" pitchFamily="2" charset="0"/>
                </a:rPr>
                <a:t>In Program Since:  12-19-2015</a:t>
              </a:r>
            </a:p>
            <a:p>
              <a:r>
                <a:rPr lang="en-US" sz="1400" dirty="0">
                  <a:solidFill>
                    <a:srgbClr val="666666"/>
                  </a:solidFill>
                  <a:latin typeface="Roboto Condensed" pitchFamily="2" charset="0"/>
                  <a:ea typeface="Roboto Condensed" pitchFamily="2" charset="0"/>
                </a:rPr>
                <a:t>  </a:t>
              </a:r>
              <a:endParaRPr lang="en-US" sz="1100" dirty="0">
                <a:solidFill>
                  <a:srgbClr val="666666"/>
                </a:solidFill>
                <a:latin typeface="Roboto Condensed" pitchFamily="2" charset="0"/>
                <a:ea typeface="Roboto Condensed" pitchFamily="2" charset="0"/>
              </a:endParaRPr>
            </a:p>
            <a:p>
              <a:r>
                <a:rPr lang="en-US" sz="1100" dirty="0">
                  <a:solidFill>
                    <a:srgbClr val="666666"/>
                  </a:solidFill>
                  <a:latin typeface="Roboto Condensed" pitchFamily="2" charset="0"/>
                  <a:ea typeface="Roboto Condensed" pitchFamily="2" charset="0"/>
                </a:rPr>
                <a:t>ACTIVE IN PROGRAM 	 </a:t>
              </a:r>
              <a:r>
                <a:rPr lang="en-US" sz="1050" b="1" dirty="0">
                  <a:solidFill>
                    <a:srgbClr val="256FBD"/>
                  </a:solidFill>
                  <a:latin typeface="Roboto Condensed" pitchFamily="2" charset="0"/>
                  <a:ea typeface="Roboto Condensed" pitchFamily="2" charset="0"/>
                </a:rPr>
                <a:t>100</a:t>
              </a:r>
              <a:r>
                <a:rPr lang="en-US" sz="1100" dirty="0">
                  <a:solidFill>
                    <a:srgbClr val="666666"/>
                  </a:solidFill>
                  <a:latin typeface="Roboto Condensed" pitchFamily="2" charset="0"/>
                  <a:ea typeface="Roboto Condensed" pitchFamily="2" charset="0"/>
                </a:rPr>
                <a:t> </a:t>
              </a:r>
              <a:r>
                <a:rPr lang="en-US" sz="1050" b="1" dirty="0">
                  <a:solidFill>
                    <a:srgbClr val="256FBD"/>
                  </a:solidFill>
                  <a:latin typeface="Roboto Condensed" pitchFamily="2" charset="0"/>
                  <a:ea typeface="Roboto Condensed" pitchFamily="2" charset="0"/>
                </a:rPr>
                <a:t>pts</a:t>
              </a:r>
            </a:p>
            <a:p>
              <a:r>
                <a:rPr lang="en-US" sz="1100" dirty="0">
                  <a:solidFill>
                    <a:srgbClr val="666666"/>
                  </a:solidFill>
                  <a:latin typeface="Roboto Condensed" pitchFamily="2" charset="0"/>
                  <a:ea typeface="Roboto Condensed" pitchFamily="2" charset="0"/>
                </a:rPr>
                <a:t>REFILL 		   </a:t>
              </a:r>
              <a:r>
                <a:rPr lang="en-US" sz="1050" b="1" dirty="0">
                  <a:solidFill>
                    <a:srgbClr val="256FBD"/>
                  </a:solidFill>
                  <a:latin typeface="Roboto Condensed" pitchFamily="2" charset="0"/>
                  <a:ea typeface="Roboto Condensed" pitchFamily="2" charset="0"/>
                </a:rPr>
                <a:t>50</a:t>
              </a:r>
              <a:r>
                <a:rPr lang="en-US" sz="1100" dirty="0">
                  <a:solidFill>
                    <a:srgbClr val="666666"/>
                  </a:solidFill>
                  <a:latin typeface="Roboto Condensed" pitchFamily="2" charset="0"/>
                  <a:ea typeface="Roboto Condensed" pitchFamily="2" charset="0"/>
                </a:rPr>
                <a:t> </a:t>
              </a:r>
              <a:r>
                <a:rPr lang="en-US" sz="1050" b="1" dirty="0">
                  <a:solidFill>
                    <a:srgbClr val="256FBD"/>
                  </a:solidFill>
                  <a:latin typeface="Roboto Condensed" pitchFamily="2" charset="0"/>
                  <a:ea typeface="Roboto Condensed" pitchFamily="2" charset="0"/>
                </a:rPr>
                <a:t>pts</a:t>
              </a:r>
            </a:p>
            <a:p>
              <a:r>
                <a:rPr lang="en-US" sz="1100" dirty="0">
                  <a:solidFill>
                    <a:srgbClr val="666666"/>
                  </a:solidFill>
                  <a:latin typeface="Roboto Condensed" pitchFamily="2" charset="0"/>
                  <a:ea typeface="Roboto Condensed" pitchFamily="2" charset="0"/>
                </a:rPr>
                <a:t>COMPLIANCE CLUB BONUS	   </a:t>
              </a:r>
              <a:r>
                <a:rPr lang="en-US" sz="1050" b="1" dirty="0">
                  <a:solidFill>
                    <a:srgbClr val="256FBD"/>
                  </a:solidFill>
                  <a:latin typeface="Roboto Condensed" pitchFamily="2" charset="0"/>
                  <a:ea typeface="Roboto Condensed" pitchFamily="2" charset="0"/>
                </a:rPr>
                <a:t>25</a:t>
              </a:r>
              <a:r>
                <a:rPr lang="en-US" sz="1100" dirty="0">
                  <a:solidFill>
                    <a:srgbClr val="666666"/>
                  </a:solidFill>
                  <a:latin typeface="Roboto Condensed" pitchFamily="2" charset="0"/>
                  <a:ea typeface="Roboto Condensed" pitchFamily="2" charset="0"/>
                </a:rPr>
                <a:t> </a:t>
              </a:r>
              <a:r>
                <a:rPr lang="en-US" sz="1050" b="1" dirty="0">
                  <a:solidFill>
                    <a:srgbClr val="256FBD"/>
                  </a:solidFill>
                  <a:latin typeface="Roboto Condensed" pitchFamily="2" charset="0"/>
                  <a:ea typeface="Roboto Condensed" pitchFamily="2" charset="0"/>
                </a:rPr>
                <a:t>pts</a:t>
              </a:r>
            </a:p>
            <a:p>
              <a:endParaRPr lang="en-US" sz="1100" dirty="0">
                <a:solidFill>
                  <a:srgbClr val="666666"/>
                </a:solidFill>
                <a:latin typeface="Roboto Condensed" pitchFamily="2" charset="0"/>
                <a:ea typeface="Roboto Condensed" pitchFamily="2" charset="0"/>
              </a:endParaRPr>
            </a:p>
            <a:p>
              <a:endParaRPr lang="en-US" sz="1000" dirty="0">
                <a:solidFill>
                  <a:srgbClr val="256FBD"/>
                </a:solidFill>
                <a:latin typeface="Roboto Condensed" pitchFamily="2" charset="0"/>
                <a:ea typeface="Roboto Condensed" pitchFamily="2" charset="0"/>
              </a:endParaRPr>
            </a:p>
          </p:txBody>
        </p:sp>
        <p:grpSp>
          <p:nvGrpSpPr>
            <p:cNvPr id="2" name="Group 1"/>
            <p:cNvGrpSpPr/>
            <p:nvPr/>
          </p:nvGrpSpPr>
          <p:grpSpPr>
            <a:xfrm>
              <a:off x="7029529" y="1087246"/>
              <a:ext cx="2745159" cy="261610"/>
              <a:chOff x="7029529" y="1087246"/>
              <a:chExt cx="2745159" cy="261610"/>
            </a:xfrm>
          </p:grpSpPr>
          <p:sp>
            <p:nvSpPr>
              <p:cNvPr id="110" name="TextBox 109"/>
              <p:cNvSpPr txBox="1"/>
              <p:nvPr/>
            </p:nvSpPr>
            <p:spPr>
              <a:xfrm>
                <a:off x="7818221" y="1087246"/>
                <a:ext cx="1194558" cy="261610"/>
              </a:xfrm>
              <a:prstGeom prst="rect">
                <a:avLst/>
              </a:prstGeom>
              <a:noFill/>
            </p:spPr>
            <p:txBody>
              <a:bodyPr wrap="none" rtlCol="0">
                <a:spAutoFit/>
              </a:bodyPr>
              <a:lstStyle/>
              <a:p>
                <a:r>
                  <a:rPr lang="en-US" sz="1100" dirty="0">
                    <a:solidFill>
                      <a:srgbClr val="666666"/>
                    </a:solidFill>
                    <a:latin typeface="Roboto Condensed" pitchFamily="2" charset="0"/>
                    <a:ea typeface="Roboto Condensed" pitchFamily="2" charset="0"/>
                  </a:rPr>
                  <a:t>POINTS BALANCE</a:t>
                </a:r>
              </a:p>
            </p:txBody>
          </p:sp>
          <p:sp>
            <p:nvSpPr>
              <p:cNvPr id="112" name="L-Shape 111"/>
              <p:cNvSpPr/>
              <p:nvPr/>
            </p:nvSpPr>
            <p:spPr>
              <a:xfrm rot="2803097">
                <a:off x="7098410" y="1169030"/>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p:cNvSpPr/>
              <p:nvPr/>
            </p:nvSpPr>
            <p:spPr>
              <a:xfrm>
                <a:off x="7029529" y="1087246"/>
                <a:ext cx="2745159" cy="2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Condensed" pitchFamily="2" charset="0"/>
                    <a:ea typeface="Roboto Condensed" pitchFamily="2" charset="0"/>
                  </a:rPr>
                  <a:t>ALENDRONATE</a:t>
                </a:r>
              </a:p>
            </p:txBody>
          </p:sp>
          <p:cxnSp>
            <p:nvCxnSpPr>
              <p:cNvPr id="121" name="Straight Connector 120"/>
              <p:cNvCxnSpPr/>
              <p:nvPr/>
            </p:nvCxnSpPr>
            <p:spPr>
              <a:xfrm>
                <a:off x="7077534" y="1150818"/>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077534" y="1211143"/>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077534" y="1269332"/>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6" name="TextBox 125"/>
            <p:cNvSpPr txBox="1"/>
            <p:nvPr/>
          </p:nvSpPr>
          <p:spPr>
            <a:xfrm>
              <a:off x="7045601" y="1354367"/>
              <a:ext cx="2702930" cy="2462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&lt;&lt; PREVIOUS                                                 NEXT &gt;&gt;</a:t>
              </a:r>
              <a:endParaRPr lang="en-US" sz="1000" dirty="0">
                <a:solidFill>
                  <a:srgbClr val="666666"/>
                </a:solidFill>
                <a:latin typeface="Roboto Condensed" pitchFamily="2" charset="0"/>
                <a:ea typeface="Roboto Condensed" pitchFamily="2" charset="0"/>
              </a:endParaRPr>
            </a:p>
          </p:txBody>
        </p:sp>
        <p:sp>
          <p:nvSpPr>
            <p:cNvPr id="127" name="Rectangle 126">
              <a:hlinkClick r:id="rId7" action="ppaction://hlinksldjump"/>
            </p:cNvPr>
            <p:cNvSpPr/>
            <p:nvPr/>
          </p:nvSpPr>
          <p:spPr>
            <a:xfrm>
              <a:off x="7033479" y="5577245"/>
              <a:ext cx="2734749" cy="353598"/>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RETURN TO LIST</a:t>
              </a:r>
            </a:p>
          </p:txBody>
        </p:sp>
        <p:sp>
          <p:nvSpPr>
            <p:cNvPr id="132" name="Rectangle 131">
              <a:hlinkClick r:id="rId6" action="ppaction://hlinksldjump"/>
            </p:cNvPr>
            <p:cNvSpPr/>
            <p:nvPr/>
          </p:nvSpPr>
          <p:spPr>
            <a:xfrm>
              <a:off x="7038927" y="5205151"/>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GO TO STORE!</a:t>
              </a:r>
            </a:p>
          </p:txBody>
        </p:sp>
      </p:grpSp>
      <p:sp>
        <p:nvSpPr>
          <p:cNvPr id="133" name="Action Button: Custom 132">
            <a:hlinkClick r:id="rId8" action="ppaction://hlinksldjump" highlightClick="1"/>
          </p:cNvPr>
          <p:cNvSpPr/>
          <p:nvPr/>
        </p:nvSpPr>
        <p:spPr>
          <a:xfrm>
            <a:off x="3258484" y="5026421"/>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63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3580671" y="173590"/>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itle 15"/>
          <p:cNvSpPr>
            <a:spLocks noGrp="1"/>
          </p:cNvSpPr>
          <p:nvPr>
            <p:ph type="title"/>
          </p:nvPr>
        </p:nvSpPr>
        <p:spPr>
          <a:xfrm>
            <a:off x="419089" y="1139352"/>
            <a:ext cx="3100602" cy="992070"/>
          </a:xfrm>
        </p:spPr>
        <p:txBody>
          <a:bodyPr>
            <a:normAutofit fontScale="90000"/>
          </a:bodyPr>
          <a:lstStyle/>
          <a:p>
            <a:r>
              <a:rPr lang="en-US" dirty="0">
                <a:latin typeface="Roboto Condensed" pitchFamily="2" charset="0"/>
                <a:ea typeface="Roboto Condensed" pitchFamily="2" charset="0"/>
              </a:rPr>
              <a:t>Rewards</a:t>
            </a:r>
            <a:br>
              <a:rPr lang="en-US" dirty="0">
                <a:latin typeface="Roboto Condensed" pitchFamily="2" charset="0"/>
                <a:ea typeface="Roboto Condensed" pitchFamily="2" charset="0"/>
              </a:rPr>
            </a:br>
            <a:r>
              <a:rPr lang="en-US" dirty="0">
                <a:latin typeface="Roboto Condensed" pitchFamily="2" charset="0"/>
                <a:ea typeface="Roboto Condensed" pitchFamily="2" charset="0"/>
              </a:rPr>
              <a:t>Store</a:t>
            </a:r>
          </a:p>
        </p:txBody>
      </p:sp>
      <p:sp>
        <p:nvSpPr>
          <p:cNvPr id="69" name="Rectangle 68"/>
          <p:cNvSpPr/>
          <p:nvPr/>
        </p:nvSpPr>
        <p:spPr>
          <a:xfrm>
            <a:off x="3791180" y="1087811"/>
            <a:ext cx="2745159" cy="2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Condensed" pitchFamily="2" charset="0"/>
                <a:ea typeface="Roboto Condensed" pitchFamily="2" charset="0"/>
              </a:rPr>
              <a:t>REWARDS STORE</a:t>
            </a:r>
          </a:p>
        </p:txBody>
      </p:sp>
      <p:sp>
        <p:nvSpPr>
          <p:cNvPr id="78" name="TextBox 77"/>
          <p:cNvSpPr txBox="1"/>
          <p:nvPr/>
        </p:nvSpPr>
        <p:spPr>
          <a:xfrm>
            <a:off x="3772939" y="1366083"/>
            <a:ext cx="2702930" cy="538609"/>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YOUR REWARD POINTS</a:t>
            </a:r>
          </a:p>
          <a:p>
            <a:pPr algn="ctr"/>
            <a:r>
              <a:rPr lang="en-US" sz="1000" dirty="0">
                <a:solidFill>
                  <a:srgbClr val="256FBD"/>
                </a:solidFill>
                <a:latin typeface="Roboto Condensed" pitchFamily="2" charset="0"/>
                <a:ea typeface="Roboto Condensed" pitchFamily="2" charset="0"/>
              </a:rPr>
              <a:t>350 AVAILABLE  /  1075 LIFETIME</a:t>
            </a:r>
            <a:r>
              <a:rPr lang="en-US" sz="1000" b="1" dirty="0">
                <a:solidFill>
                  <a:srgbClr val="666666"/>
                </a:solidFill>
                <a:latin typeface="Roboto Condensed" pitchFamily="2" charset="0"/>
                <a:ea typeface="Roboto Condensed" pitchFamily="2" charset="0"/>
              </a:rPr>
              <a:t/>
            </a:r>
            <a:br>
              <a:rPr lang="en-US" sz="1000" b="1" dirty="0">
                <a:solidFill>
                  <a:srgbClr val="666666"/>
                </a:solidFill>
                <a:latin typeface="Roboto Condensed" pitchFamily="2" charset="0"/>
                <a:ea typeface="Roboto Condensed" pitchFamily="2" charset="0"/>
              </a:rPr>
            </a:br>
            <a:r>
              <a:rPr lang="en-US" sz="900" dirty="0">
                <a:solidFill>
                  <a:srgbClr val="256FBD"/>
                </a:solidFill>
                <a:latin typeface="Roboto Condensed" pitchFamily="2" charset="0"/>
                <a:ea typeface="Roboto Condensed" pitchFamily="2" charset="0"/>
              </a:rPr>
              <a:t>Current as of 12/13/2015</a:t>
            </a:r>
            <a:r>
              <a:rPr lang="en-US" sz="900" dirty="0">
                <a:solidFill>
                  <a:srgbClr val="666666"/>
                </a:solidFill>
                <a:latin typeface="Roboto Condensed" pitchFamily="2" charset="0"/>
                <a:ea typeface="Roboto Condensed" pitchFamily="2" charset="0"/>
              </a:rPr>
              <a:t>*</a:t>
            </a:r>
            <a:endParaRPr lang="en-US" sz="600" dirty="0">
              <a:solidFill>
                <a:srgbClr val="666666"/>
              </a:solidFill>
              <a:latin typeface="Roboto Condensed" pitchFamily="2" charset="0"/>
              <a:ea typeface="Roboto Condensed" pitchFamily="2" charset="0"/>
            </a:endParaRPr>
          </a:p>
        </p:txBody>
      </p:sp>
      <p:sp>
        <p:nvSpPr>
          <p:cNvPr id="65" name="Rectangle 64"/>
          <p:cNvSpPr/>
          <p:nvPr/>
        </p:nvSpPr>
        <p:spPr>
          <a:xfrm>
            <a:off x="3946612" y="1935127"/>
            <a:ext cx="2438138" cy="289560"/>
          </a:xfrm>
          <a:prstGeom prst="rect">
            <a:avLst/>
          </a:prstGeom>
          <a:solidFill>
            <a:schemeClr val="bg1"/>
          </a:solidFill>
          <a:ln w="63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Search Reward Catalog</a:t>
            </a:r>
          </a:p>
        </p:txBody>
      </p:sp>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4504" y="1970102"/>
            <a:ext cx="227075" cy="227075"/>
          </a:xfrm>
          <a:prstGeom prst="rect">
            <a:avLst/>
          </a:prstGeom>
        </p:spPr>
      </p:pic>
      <p:sp>
        <p:nvSpPr>
          <p:cNvPr id="71" name="Rectangle 70"/>
          <p:cNvSpPr/>
          <p:nvPr/>
        </p:nvSpPr>
        <p:spPr>
          <a:xfrm>
            <a:off x="3797581" y="2390331"/>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3770377" y="2426145"/>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CASH REWARDS</a:t>
            </a:r>
          </a:p>
        </p:txBody>
      </p:sp>
      <p:sp>
        <p:nvSpPr>
          <p:cNvPr id="83" name="L-Shape 82"/>
          <p:cNvSpPr/>
          <p:nvPr/>
        </p:nvSpPr>
        <p:spPr>
          <a:xfrm rot="18900000">
            <a:off x="6304120" y="2516760"/>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3793272" y="4063646"/>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p:nvSpPr>
        <p:spPr>
          <a:xfrm>
            <a:off x="3766068" y="4099460"/>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Over-the-Counter Medications</a:t>
            </a:r>
          </a:p>
        </p:txBody>
      </p:sp>
      <p:sp>
        <p:nvSpPr>
          <p:cNvPr id="93" name="L-Shape 92"/>
          <p:cNvSpPr/>
          <p:nvPr/>
        </p:nvSpPr>
        <p:spPr>
          <a:xfrm rot="13500000">
            <a:off x="6299811" y="4190075"/>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3806817" y="2749583"/>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p:cNvSpPr txBox="1"/>
          <p:nvPr/>
        </p:nvSpPr>
        <p:spPr>
          <a:xfrm>
            <a:off x="3770377" y="2803869"/>
            <a:ext cx="2834254"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CASH CARD - $20</a:t>
            </a:r>
            <a:endParaRPr lang="en-US" sz="1050" b="1" dirty="0">
              <a:solidFill>
                <a:srgbClr val="9AC642"/>
              </a:solidFill>
              <a:latin typeface="Roboto Condensed" pitchFamily="2" charset="0"/>
              <a:ea typeface="Roboto Condensed" pitchFamily="2" charset="0"/>
            </a:endParaRPr>
          </a:p>
        </p:txBody>
      </p:sp>
      <p:sp>
        <p:nvSpPr>
          <p:cNvPr id="96" name="L-Shape 95"/>
          <p:cNvSpPr/>
          <p:nvPr/>
        </p:nvSpPr>
        <p:spPr>
          <a:xfrm rot="13610145">
            <a:off x="6304120" y="2876012"/>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3811116" y="3153118"/>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p:cNvSpPr txBox="1"/>
          <p:nvPr/>
        </p:nvSpPr>
        <p:spPr>
          <a:xfrm>
            <a:off x="3774676" y="3207404"/>
            <a:ext cx="2834254"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CASH CARD - $50</a:t>
            </a:r>
            <a:endParaRPr lang="en-US" sz="1050" b="1" dirty="0">
              <a:solidFill>
                <a:srgbClr val="9AC642"/>
              </a:solidFill>
              <a:latin typeface="Roboto Condensed" pitchFamily="2" charset="0"/>
              <a:ea typeface="Roboto Condensed" pitchFamily="2" charset="0"/>
            </a:endParaRPr>
          </a:p>
        </p:txBody>
      </p:sp>
      <p:sp>
        <p:nvSpPr>
          <p:cNvPr id="99" name="L-Shape 98"/>
          <p:cNvSpPr/>
          <p:nvPr/>
        </p:nvSpPr>
        <p:spPr>
          <a:xfrm rot="13610145">
            <a:off x="6308419" y="3279547"/>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p:cNvSpPr/>
          <p:nvPr/>
        </p:nvSpPr>
        <p:spPr>
          <a:xfrm>
            <a:off x="3821858" y="3550208"/>
            <a:ext cx="2701390" cy="3605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p:cNvSpPr txBox="1"/>
          <p:nvPr/>
        </p:nvSpPr>
        <p:spPr>
          <a:xfrm>
            <a:off x="3785418" y="3604494"/>
            <a:ext cx="2834254"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CASH CARD - $100</a:t>
            </a:r>
            <a:endParaRPr lang="en-US" sz="1050" b="1" dirty="0">
              <a:solidFill>
                <a:srgbClr val="9AC642"/>
              </a:solidFill>
              <a:latin typeface="Roboto Condensed" pitchFamily="2" charset="0"/>
              <a:ea typeface="Roboto Condensed" pitchFamily="2" charset="0"/>
            </a:endParaRPr>
          </a:p>
        </p:txBody>
      </p:sp>
      <p:sp>
        <p:nvSpPr>
          <p:cNvPr id="102" name="L-Shape 101"/>
          <p:cNvSpPr/>
          <p:nvPr/>
        </p:nvSpPr>
        <p:spPr>
          <a:xfrm rot="13610145">
            <a:off x="6319161" y="3676637"/>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p:cNvSpPr/>
          <p:nvPr/>
        </p:nvSpPr>
        <p:spPr>
          <a:xfrm>
            <a:off x="3793272" y="4493213"/>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p:cNvSpPr txBox="1"/>
          <p:nvPr/>
        </p:nvSpPr>
        <p:spPr>
          <a:xfrm>
            <a:off x="3766068" y="4529027"/>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Bandages / Wound Care</a:t>
            </a:r>
          </a:p>
        </p:txBody>
      </p:sp>
      <p:sp>
        <p:nvSpPr>
          <p:cNvPr id="105" name="L-Shape 104"/>
          <p:cNvSpPr/>
          <p:nvPr/>
        </p:nvSpPr>
        <p:spPr>
          <a:xfrm rot="13500000">
            <a:off x="6299811" y="4619642"/>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792644" y="4923469"/>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p:cNvSpPr txBox="1"/>
          <p:nvPr/>
        </p:nvSpPr>
        <p:spPr>
          <a:xfrm>
            <a:off x="3765440" y="4959283"/>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Beauty Products</a:t>
            </a:r>
          </a:p>
        </p:txBody>
      </p:sp>
      <p:sp>
        <p:nvSpPr>
          <p:cNvPr id="108" name="L-Shape 107"/>
          <p:cNvSpPr/>
          <p:nvPr/>
        </p:nvSpPr>
        <p:spPr>
          <a:xfrm rot="13500000">
            <a:off x="6299183" y="5049898"/>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676228" y="2800815"/>
            <a:ext cx="670376" cy="253916"/>
          </a:xfrm>
          <a:prstGeom prst="rect">
            <a:avLst/>
          </a:prstGeom>
        </p:spPr>
        <p:txBody>
          <a:bodyPr wrap="none">
            <a:spAutoFit/>
          </a:bodyPr>
          <a:lstStyle/>
          <a:p>
            <a:pPr algn="r"/>
            <a:r>
              <a:rPr lang="en-US" sz="1050" dirty="0">
                <a:solidFill>
                  <a:srgbClr val="256FBD"/>
                </a:solidFill>
                <a:latin typeface="Roboto Condensed" pitchFamily="2" charset="0"/>
                <a:ea typeface="Roboto Condensed" pitchFamily="2" charset="0"/>
              </a:rPr>
              <a:t>2,500 pts</a:t>
            </a:r>
            <a:endParaRPr lang="en-US" sz="1050" dirty="0"/>
          </a:p>
        </p:txBody>
      </p:sp>
      <p:sp>
        <p:nvSpPr>
          <p:cNvPr id="110" name="Rectangle 109"/>
          <p:cNvSpPr/>
          <p:nvPr/>
        </p:nvSpPr>
        <p:spPr>
          <a:xfrm>
            <a:off x="5661203" y="3192330"/>
            <a:ext cx="670376" cy="253916"/>
          </a:xfrm>
          <a:prstGeom prst="rect">
            <a:avLst/>
          </a:prstGeom>
        </p:spPr>
        <p:txBody>
          <a:bodyPr wrap="none">
            <a:spAutoFit/>
          </a:bodyPr>
          <a:lstStyle/>
          <a:p>
            <a:pPr algn="r"/>
            <a:r>
              <a:rPr lang="en-US" sz="1050" dirty="0">
                <a:solidFill>
                  <a:srgbClr val="256FBD"/>
                </a:solidFill>
                <a:latin typeface="Roboto Condensed" pitchFamily="2" charset="0"/>
                <a:ea typeface="Roboto Condensed" pitchFamily="2" charset="0"/>
              </a:rPr>
              <a:t>5,500 pts</a:t>
            </a:r>
            <a:endParaRPr lang="en-US" sz="1050" dirty="0"/>
          </a:p>
        </p:txBody>
      </p:sp>
      <p:sp>
        <p:nvSpPr>
          <p:cNvPr id="111" name="Rectangle 110"/>
          <p:cNvSpPr/>
          <p:nvPr/>
        </p:nvSpPr>
        <p:spPr>
          <a:xfrm>
            <a:off x="5605787" y="3603707"/>
            <a:ext cx="736099" cy="253916"/>
          </a:xfrm>
          <a:prstGeom prst="rect">
            <a:avLst/>
          </a:prstGeom>
        </p:spPr>
        <p:txBody>
          <a:bodyPr wrap="none">
            <a:spAutoFit/>
          </a:bodyPr>
          <a:lstStyle/>
          <a:p>
            <a:pPr algn="r"/>
            <a:r>
              <a:rPr lang="en-US" sz="1050" dirty="0">
                <a:solidFill>
                  <a:srgbClr val="256FBD"/>
                </a:solidFill>
                <a:latin typeface="Roboto Condensed" pitchFamily="2" charset="0"/>
                <a:ea typeface="Roboto Condensed" pitchFamily="2" charset="0"/>
              </a:rPr>
              <a:t>10,500 pts</a:t>
            </a:r>
            <a:endParaRPr lang="en-US" sz="1050" dirty="0"/>
          </a:p>
        </p:txBody>
      </p:sp>
      <p:sp>
        <p:nvSpPr>
          <p:cNvPr id="112" name="Rectangle 111"/>
          <p:cNvSpPr/>
          <p:nvPr/>
        </p:nvSpPr>
        <p:spPr>
          <a:xfrm>
            <a:off x="3792644" y="5343299"/>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extBox 113"/>
          <p:cNvSpPr txBox="1"/>
          <p:nvPr/>
        </p:nvSpPr>
        <p:spPr>
          <a:xfrm>
            <a:off x="3765440" y="5379113"/>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Vitamins / Supplements</a:t>
            </a:r>
          </a:p>
        </p:txBody>
      </p:sp>
      <p:sp>
        <p:nvSpPr>
          <p:cNvPr id="115" name="L-Shape 114"/>
          <p:cNvSpPr/>
          <p:nvPr/>
        </p:nvSpPr>
        <p:spPr>
          <a:xfrm rot="13500000">
            <a:off x="6299183" y="5469728"/>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6823135" y="183270"/>
            <a:ext cx="3158002" cy="6511092"/>
            <a:chOff x="6823135" y="183270"/>
            <a:chExt cx="3158002" cy="6511092"/>
          </a:xfrm>
        </p:grpSpPr>
        <p:grpSp>
          <p:nvGrpSpPr>
            <p:cNvPr id="54" name="Group 53"/>
            <p:cNvGrpSpPr/>
            <p:nvPr/>
          </p:nvGrpSpPr>
          <p:grpSpPr>
            <a:xfrm>
              <a:off x="6823135" y="183270"/>
              <a:ext cx="3158002" cy="6511092"/>
              <a:chOff x="5235997" y="81674"/>
              <a:chExt cx="3158002" cy="6511092"/>
            </a:xfrm>
          </p:grpSpPr>
          <p:pic>
            <p:nvPicPr>
              <p:cNvPr id="61" name="Picture 60"/>
              <p:cNvPicPr>
                <a:picLocks noChangeAspect="1"/>
              </p:cNvPicPr>
              <p:nvPr/>
            </p:nvPicPr>
            <p:blipFill>
              <a:blip r:embed="rId3"/>
              <a:stretch>
                <a:fillRect/>
              </a:stretch>
            </p:blipFill>
            <p:spPr>
              <a:xfrm>
                <a:off x="5235997" y="81674"/>
                <a:ext cx="3158002" cy="6511092"/>
              </a:xfrm>
              <a:prstGeom prst="rect">
                <a:avLst/>
              </a:prstGeom>
            </p:spPr>
          </p:pic>
          <p:sp>
            <p:nvSpPr>
              <p:cNvPr id="62" name="Rectangle 61"/>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7042614" y="1588655"/>
              <a:ext cx="2724912" cy="1322724"/>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7818221" y="1087246"/>
              <a:ext cx="1194558" cy="261610"/>
            </a:xfrm>
            <a:prstGeom prst="rect">
              <a:avLst/>
            </a:prstGeom>
            <a:noFill/>
          </p:spPr>
          <p:txBody>
            <a:bodyPr wrap="none" rtlCol="0">
              <a:spAutoFit/>
            </a:bodyPr>
            <a:lstStyle/>
            <a:p>
              <a:r>
                <a:rPr lang="en-US" sz="1100" dirty="0">
                  <a:solidFill>
                    <a:srgbClr val="666666"/>
                  </a:solidFill>
                  <a:latin typeface="Roboto Condensed" pitchFamily="2" charset="0"/>
                  <a:ea typeface="Roboto Condensed" pitchFamily="2" charset="0"/>
                </a:rPr>
                <a:t>POINTS BALANCE</a:t>
              </a:r>
            </a:p>
          </p:txBody>
        </p:sp>
        <p:sp>
          <p:nvSpPr>
            <p:cNvPr id="59" name="L-Shape 58"/>
            <p:cNvSpPr/>
            <p:nvPr/>
          </p:nvSpPr>
          <p:spPr>
            <a:xfrm rot="2803097">
              <a:off x="7098410" y="1169030"/>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7013183" y="1638102"/>
              <a:ext cx="2687217" cy="923330"/>
            </a:xfrm>
            <a:prstGeom prst="rect">
              <a:avLst/>
            </a:prstGeom>
            <a:noFill/>
          </p:spPr>
          <p:txBody>
            <a:bodyPr wrap="square" rtlCol="0">
              <a:spAutoFit/>
            </a:bodyPr>
            <a:lstStyle/>
            <a:p>
              <a:r>
                <a:rPr lang="en-US" sz="1100" b="1" dirty="0">
                  <a:solidFill>
                    <a:srgbClr val="666666"/>
                  </a:solidFill>
                  <a:latin typeface="Roboto Condensed" pitchFamily="2" charset="0"/>
                  <a:ea typeface="Roboto Condensed" pitchFamily="2" charset="0"/>
                </a:rPr>
                <a:t>CASH CARD - $20</a:t>
              </a:r>
              <a:endParaRPr lang="en-US" sz="1100" dirty="0">
                <a:solidFill>
                  <a:srgbClr val="666666"/>
                </a:solidFill>
                <a:latin typeface="Roboto Condensed" pitchFamily="2" charset="0"/>
                <a:ea typeface="Roboto Condensed" pitchFamily="2" charset="0"/>
              </a:endParaRPr>
            </a:p>
            <a:p>
              <a:r>
                <a:rPr lang="en-US" sz="1100" dirty="0">
                  <a:solidFill>
                    <a:srgbClr val="666666"/>
                  </a:solidFill>
                  <a:latin typeface="Roboto Condensed" pitchFamily="2" charset="0"/>
                  <a:ea typeface="Roboto Condensed" pitchFamily="2" charset="0"/>
                </a:rPr>
                <a:t>Cash card will be a prepaid VISA, sent to the shipping address currently on file (8 TRENT DR).  </a:t>
              </a:r>
            </a:p>
            <a:p>
              <a:endParaRPr lang="en-US" sz="1000" dirty="0">
                <a:solidFill>
                  <a:srgbClr val="256FBD"/>
                </a:solidFill>
                <a:latin typeface="Roboto Condensed" pitchFamily="2" charset="0"/>
                <a:ea typeface="Roboto Condensed" pitchFamily="2" charset="0"/>
              </a:endParaRPr>
            </a:p>
          </p:txBody>
        </p:sp>
        <p:sp>
          <p:nvSpPr>
            <p:cNvPr id="74" name="Rectangle 73"/>
            <p:cNvSpPr/>
            <p:nvPr/>
          </p:nvSpPr>
          <p:spPr>
            <a:xfrm>
              <a:off x="7029529" y="1087246"/>
              <a:ext cx="2745159" cy="2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Condensed" pitchFamily="2" charset="0"/>
                  <a:ea typeface="Roboto Condensed" pitchFamily="2" charset="0"/>
                </a:rPr>
                <a:t>CASH REWARDS </a:t>
              </a:r>
            </a:p>
          </p:txBody>
        </p:sp>
        <p:sp>
          <p:nvSpPr>
            <p:cNvPr id="90" name="Rectangle 89">
              <a:hlinkClick r:id="rId5" action="ppaction://hlinksldjump"/>
            </p:cNvPr>
            <p:cNvSpPr/>
            <p:nvPr/>
          </p:nvSpPr>
          <p:spPr>
            <a:xfrm>
              <a:off x="7038927" y="5574604"/>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RETURN TO STORE</a:t>
              </a:r>
            </a:p>
          </p:txBody>
        </p:sp>
        <p:sp>
          <p:nvSpPr>
            <p:cNvPr id="57" name="TextBox 56"/>
            <p:cNvSpPr txBox="1"/>
            <p:nvPr/>
          </p:nvSpPr>
          <p:spPr>
            <a:xfrm>
              <a:off x="9086667" y="1641198"/>
              <a:ext cx="726105" cy="253916"/>
            </a:xfrm>
            <a:prstGeom prst="rect">
              <a:avLst/>
            </a:prstGeom>
            <a:noFill/>
          </p:spPr>
          <p:txBody>
            <a:bodyPr wrap="square" rtlCol="0">
              <a:spAutoFit/>
            </a:bodyPr>
            <a:lstStyle/>
            <a:p>
              <a:r>
                <a:rPr lang="en-US" sz="1050" b="1" dirty="0">
                  <a:solidFill>
                    <a:srgbClr val="256FBD"/>
                  </a:solidFill>
                  <a:latin typeface="Roboto Condensed" pitchFamily="2" charset="0"/>
                  <a:ea typeface="Roboto Condensed" pitchFamily="2" charset="0"/>
                </a:rPr>
                <a:t>2,500 pts</a:t>
              </a:r>
              <a:endParaRPr lang="en-US" sz="1050" dirty="0">
                <a:solidFill>
                  <a:srgbClr val="666666"/>
                </a:solidFill>
                <a:latin typeface="Roboto Condensed" pitchFamily="2" charset="0"/>
                <a:ea typeface="Roboto Condensed" pitchFamily="2" charset="0"/>
              </a:endParaRPr>
            </a:p>
          </p:txBody>
        </p:sp>
        <p:sp>
          <p:nvSpPr>
            <p:cNvPr id="116" name="Rectangle 115">
              <a:hlinkClick r:id="rId5" action="ppaction://hlinksldjump"/>
            </p:cNvPr>
            <p:cNvSpPr/>
            <p:nvPr/>
          </p:nvSpPr>
          <p:spPr>
            <a:xfrm>
              <a:off x="7107712" y="2504317"/>
              <a:ext cx="769145" cy="275137"/>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Condensed" pitchFamily="2" charset="0"/>
                  <a:ea typeface="Roboto Condensed" pitchFamily="2" charset="0"/>
                </a:rPr>
                <a:t>PURCHASE</a:t>
              </a:r>
            </a:p>
          </p:txBody>
        </p:sp>
        <p:sp>
          <p:nvSpPr>
            <p:cNvPr id="8" name="Rectangle 7"/>
            <p:cNvSpPr/>
            <p:nvPr/>
          </p:nvSpPr>
          <p:spPr>
            <a:xfrm>
              <a:off x="7626723" y="1350677"/>
              <a:ext cx="1513556" cy="246221"/>
            </a:xfrm>
            <a:prstGeom prst="rect">
              <a:avLst/>
            </a:prstGeom>
          </p:spPr>
          <p:txBody>
            <a:bodyPr wrap="none">
              <a:spAutoFit/>
            </a:bodyPr>
            <a:lstStyle/>
            <a:p>
              <a:pPr algn="ctr"/>
              <a:r>
                <a:rPr lang="en-US" sz="1000" b="1" dirty="0">
                  <a:solidFill>
                    <a:srgbClr val="666666"/>
                  </a:solidFill>
                  <a:latin typeface="Roboto Condensed" pitchFamily="2" charset="0"/>
                  <a:ea typeface="Roboto Condensed" pitchFamily="2" charset="0"/>
                </a:rPr>
                <a:t>YOUR SELECTED REWARD</a:t>
              </a:r>
            </a:p>
          </p:txBody>
        </p:sp>
        <p:sp>
          <p:nvSpPr>
            <p:cNvPr id="117" name="Rectangle 116"/>
            <p:cNvSpPr/>
            <p:nvPr/>
          </p:nvSpPr>
          <p:spPr>
            <a:xfrm>
              <a:off x="7859930" y="2269073"/>
              <a:ext cx="1471878" cy="577081"/>
            </a:xfrm>
            <a:prstGeom prst="rect">
              <a:avLst/>
            </a:prstGeom>
          </p:spPr>
          <p:txBody>
            <a:bodyPr wrap="none">
              <a:spAutoFit/>
            </a:bodyPr>
            <a:lstStyle/>
            <a:p>
              <a:pPr algn="r"/>
              <a:r>
                <a:rPr lang="en-US" sz="1050" dirty="0">
                  <a:solidFill>
                    <a:srgbClr val="256FBD"/>
                  </a:solidFill>
                  <a:latin typeface="Roboto Condensed" pitchFamily="2" charset="0"/>
                  <a:ea typeface="Roboto Condensed" pitchFamily="2" charset="0"/>
                </a:rPr>
                <a:t>Available Rewards</a:t>
              </a:r>
            </a:p>
            <a:p>
              <a:pPr algn="r"/>
              <a:r>
                <a:rPr lang="en-US" sz="1050" dirty="0">
                  <a:solidFill>
                    <a:srgbClr val="256FBD"/>
                  </a:solidFill>
                  <a:latin typeface="Roboto Condensed" pitchFamily="2" charset="0"/>
                  <a:ea typeface="Roboto Condensed" pitchFamily="2" charset="0"/>
                </a:rPr>
                <a:t>Required for Purchase</a:t>
              </a:r>
            </a:p>
            <a:p>
              <a:pPr algn="r"/>
              <a:r>
                <a:rPr lang="en-US" sz="1050" b="1" dirty="0">
                  <a:solidFill>
                    <a:srgbClr val="256FBD"/>
                  </a:solidFill>
                  <a:latin typeface="Roboto Condensed" pitchFamily="2" charset="0"/>
                  <a:ea typeface="Roboto Condensed" pitchFamily="2" charset="0"/>
                </a:rPr>
                <a:t>Rewards after Purchase</a:t>
              </a:r>
              <a:endParaRPr lang="en-US" sz="1050" b="1" dirty="0"/>
            </a:p>
          </p:txBody>
        </p:sp>
        <p:sp>
          <p:nvSpPr>
            <p:cNvPr id="118" name="Rectangle 117"/>
            <p:cNvSpPr/>
            <p:nvPr/>
          </p:nvSpPr>
          <p:spPr>
            <a:xfrm>
              <a:off x="9277200" y="2269649"/>
              <a:ext cx="473206" cy="577081"/>
            </a:xfrm>
            <a:prstGeom prst="rect">
              <a:avLst/>
            </a:prstGeom>
          </p:spPr>
          <p:txBody>
            <a:bodyPr wrap="none">
              <a:spAutoFit/>
            </a:bodyPr>
            <a:lstStyle/>
            <a:p>
              <a:pPr algn="r"/>
              <a:r>
                <a:rPr lang="en-US" sz="1050" dirty="0">
                  <a:solidFill>
                    <a:srgbClr val="256FBD"/>
                  </a:solidFill>
                  <a:latin typeface="Roboto Condensed" pitchFamily="2" charset="0"/>
                  <a:ea typeface="Roboto Condensed" pitchFamily="2" charset="0"/>
                </a:rPr>
                <a:t>3,200</a:t>
              </a:r>
            </a:p>
            <a:p>
              <a:pPr algn="r"/>
              <a:r>
                <a:rPr lang="en-US" sz="1050" dirty="0">
                  <a:solidFill>
                    <a:srgbClr val="256FBD"/>
                  </a:solidFill>
                  <a:latin typeface="Roboto Condensed" pitchFamily="2" charset="0"/>
                  <a:ea typeface="Roboto Condensed" pitchFamily="2" charset="0"/>
                </a:rPr>
                <a:t>2,500</a:t>
              </a:r>
            </a:p>
            <a:p>
              <a:pPr algn="r"/>
              <a:r>
                <a:rPr lang="en-US" sz="1050" b="1" dirty="0">
                  <a:solidFill>
                    <a:srgbClr val="256FBD"/>
                  </a:solidFill>
                  <a:latin typeface="Roboto Condensed" pitchFamily="2" charset="0"/>
                  <a:ea typeface="Roboto Condensed" pitchFamily="2" charset="0"/>
                </a:rPr>
                <a:t>700</a:t>
              </a:r>
              <a:endParaRPr lang="en-US" sz="1050" b="1" dirty="0"/>
            </a:p>
          </p:txBody>
        </p:sp>
        <p:sp>
          <p:nvSpPr>
            <p:cNvPr id="119" name="Rectangle 118"/>
            <p:cNvSpPr/>
            <p:nvPr/>
          </p:nvSpPr>
          <p:spPr>
            <a:xfrm>
              <a:off x="7937981" y="3115938"/>
              <a:ext cx="992580" cy="246221"/>
            </a:xfrm>
            <a:prstGeom prst="rect">
              <a:avLst/>
            </a:prstGeom>
          </p:spPr>
          <p:txBody>
            <a:bodyPr wrap="none">
              <a:spAutoFit/>
            </a:bodyPr>
            <a:lstStyle/>
            <a:p>
              <a:pPr algn="ctr"/>
              <a:r>
                <a:rPr lang="en-US" sz="1000" b="1" dirty="0">
                  <a:solidFill>
                    <a:srgbClr val="666666"/>
                  </a:solidFill>
                  <a:latin typeface="Roboto Condensed" pitchFamily="2" charset="0"/>
                  <a:ea typeface="Roboto Condensed" pitchFamily="2" charset="0"/>
                </a:rPr>
                <a:t>SIMILAR ITEMS</a:t>
              </a:r>
            </a:p>
          </p:txBody>
        </p:sp>
        <p:sp>
          <p:nvSpPr>
            <p:cNvPr id="120" name="TextBox 119"/>
            <p:cNvSpPr txBox="1"/>
            <p:nvPr/>
          </p:nvSpPr>
          <p:spPr>
            <a:xfrm>
              <a:off x="7398298" y="3346024"/>
              <a:ext cx="2086803" cy="253916"/>
            </a:xfrm>
            <a:prstGeom prst="rect">
              <a:avLst/>
            </a:prstGeom>
            <a:noFill/>
          </p:spPr>
          <p:txBody>
            <a:bodyPr wrap="square" rtlCol="0">
              <a:spAutoFit/>
            </a:bodyPr>
            <a:lstStyle/>
            <a:p>
              <a:pPr algn="ctr"/>
              <a:r>
                <a:rPr lang="en-US" sz="1050" u="sng" dirty="0">
                  <a:solidFill>
                    <a:schemeClr val="accent2"/>
                  </a:solidFill>
                  <a:latin typeface="Roboto Condensed" pitchFamily="2" charset="0"/>
                  <a:ea typeface="Roboto Condensed" pitchFamily="2" charset="0"/>
                </a:rPr>
                <a:t>CASH CARD - $10</a:t>
              </a:r>
              <a:endParaRPr lang="en-US" sz="1050" b="1" u="sng" dirty="0">
                <a:solidFill>
                  <a:schemeClr val="accent2"/>
                </a:solidFill>
                <a:latin typeface="Roboto Condensed" pitchFamily="2" charset="0"/>
                <a:ea typeface="Roboto Condensed" pitchFamily="2" charset="0"/>
              </a:endParaRPr>
            </a:p>
          </p:txBody>
        </p:sp>
        <p:sp>
          <p:nvSpPr>
            <p:cNvPr id="121" name="TextBox 120"/>
            <p:cNvSpPr txBox="1"/>
            <p:nvPr/>
          </p:nvSpPr>
          <p:spPr>
            <a:xfrm>
              <a:off x="7390570" y="3609386"/>
              <a:ext cx="2086803" cy="253916"/>
            </a:xfrm>
            <a:prstGeom prst="rect">
              <a:avLst/>
            </a:prstGeom>
            <a:noFill/>
          </p:spPr>
          <p:txBody>
            <a:bodyPr wrap="square" rtlCol="0">
              <a:spAutoFit/>
            </a:bodyPr>
            <a:lstStyle/>
            <a:p>
              <a:pPr algn="ctr"/>
              <a:r>
                <a:rPr lang="en-US" sz="1050" u="sng" dirty="0">
                  <a:solidFill>
                    <a:schemeClr val="accent2"/>
                  </a:solidFill>
                  <a:latin typeface="Roboto Condensed" pitchFamily="2" charset="0"/>
                  <a:ea typeface="Roboto Condensed" pitchFamily="2" charset="0"/>
                </a:rPr>
                <a:t>CASH CARD - $20</a:t>
              </a:r>
              <a:endParaRPr lang="en-US" sz="1050" b="1" u="sng" dirty="0">
                <a:solidFill>
                  <a:schemeClr val="accent2"/>
                </a:solidFill>
                <a:latin typeface="Roboto Condensed" pitchFamily="2" charset="0"/>
                <a:ea typeface="Roboto Condensed" pitchFamily="2" charset="0"/>
              </a:endParaRPr>
            </a:p>
          </p:txBody>
        </p:sp>
        <p:sp>
          <p:nvSpPr>
            <p:cNvPr id="80" name="Action Button: Home 79">
              <a:hlinkClick r:id="rId6" action="ppaction://hlinksldjump" highlightClick="1"/>
            </p:cNvPr>
            <p:cNvSpPr/>
            <p:nvPr/>
          </p:nvSpPr>
          <p:spPr>
            <a:xfrm>
              <a:off x="8058792" y="602538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2" name="Action Button: Home 81">
            <a:hlinkClick r:id="rId6" action="ppaction://hlinksldjump" highlightClick="1"/>
          </p:cNvPr>
          <p:cNvSpPr/>
          <p:nvPr/>
        </p:nvSpPr>
        <p:spPr>
          <a:xfrm>
            <a:off x="4852414" y="605275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L-Shape 67"/>
          <p:cNvSpPr/>
          <p:nvPr/>
        </p:nvSpPr>
        <p:spPr>
          <a:xfrm rot="2803097">
            <a:off x="3874935" y="1173557"/>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L-Shape 80"/>
          <p:cNvSpPr/>
          <p:nvPr/>
        </p:nvSpPr>
        <p:spPr>
          <a:xfrm rot="2803097">
            <a:off x="7129584" y="1165808"/>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042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486041" y="346346"/>
            <a:ext cx="3918670" cy="992070"/>
          </a:xfrm>
        </p:spPr>
        <p:txBody>
          <a:bodyPr>
            <a:normAutofit/>
          </a:bodyPr>
          <a:lstStyle/>
          <a:p>
            <a:r>
              <a:rPr lang="en-US" dirty="0"/>
              <a:t>MY RX ORDERS</a:t>
            </a:r>
          </a:p>
        </p:txBody>
      </p:sp>
      <p:grpSp>
        <p:nvGrpSpPr>
          <p:cNvPr id="46" name="Group 45"/>
          <p:cNvGrpSpPr/>
          <p:nvPr/>
        </p:nvGrpSpPr>
        <p:grpSpPr>
          <a:xfrm>
            <a:off x="694576" y="1107914"/>
            <a:ext cx="1750800" cy="669660"/>
            <a:chOff x="13206479" y="-386822"/>
            <a:chExt cx="1750800" cy="669660"/>
          </a:xfrm>
        </p:grpSpPr>
        <p:sp>
          <p:nvSpPr>
            <p:cNvPr id="47" name="TextBox 4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48" name="TextBox 4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49" name="Group 48"/>
          <p:cNvGrpSpPr/>
          <p:nvPr/>
        </p:nvGrpSpPr>
        <p:grpSpPr>
          <a:xfrm>
            <a:off x="3959235" y="173590"/>
            <a:ext cx="3158002" cy="6511092"/>
            <a:chOff x="5235997" y="81674"/>
            <a:chExt cx="3158002" cy="6511092"/>
          </a:xfrm>
        </p:grpSpPr>
        <p:pic>
          <p:nvPicPr>
            <p:cNvPr id="51" name="Picture 50"/>
            <p:cNvPicPr>
              <a:picLocks noChangeAspect="1"/>
            </p:cNvPicPr>
            <p:nvPr/>
          </p:nvPicPr>
          <p:blipFill>
            <a:blip r:embed="rId3"/>
            <a:stretch>
              <a:fillRect/>
            </a:stretch>
          </p:blipFill>
          <p:spPr>
            <a:xfrm>
              <a:off x="5235997" y="81674"/>
              <a:ext cx="3158002" cy="6511092"/>
            </a:xfrm>
            <a:prstGeom prst="rect">
              <a:avLst/>
            </a:prstGeom>
          </p:spPr>
        </p:pic>
        <p:sp>
          <p:nvSpPr>
            <p:cNvPr id="52" name="Rectangle 51"/>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Rectangle 53"/>
          <p:cNvSpPr/>
          <p:nvPr/>
        </p:nvSpPr>
        <p:spPr>
          <a:xfrm>
            <a:off x="4169869" y="1087811"/>
            <a:ext cx="2745159" cy="2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MY ORDERS</a:t>
            </a:r>
          </a:p>
        </p:txBody>
      </p:sp>
      <p:sp>
        <p:nvSpPr>
          <p:cNvPr id="58" name="TextBox 57"/>
          <p:cNvSpPr txBox="1"/>
          <p:nvPr/>
        </p:nvSpPr>
        <p:spPr>
          <a:xfrm>
            <a:off x="4151628" y="1366083"/>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FILLED RX HISTORY</a:t>
            </a:r>
          </a:p>
          <a:p>
            <a:pPr algn="ctr"/>
            <a:r>
              <a:rPr lang="en-US" sz="900" dirty="0">
                <a:solidFill>
                  <a:srgbClr val="256FBD"/>
                </a:solidFill>
                <a:latin typeface="Roboto Condensed" pitchFamily="2" charset="0"/>
                <a:ea typeface="Roboto Condensed" pitchFamily="2" charset="0"/>
              </a:rPr>
              <a:t>Current as of 01/13/2016</a:t>
            </a:r>
            <a:r>
              <a:rPr lang="en-US" sz="900" dirty="0">
                <a:solidFill>
                  <a:srgbClr val="666666"/>
                </a:solidFill>
                <a:latin typeface="Roboto Condensed" pitchFamily="2" charset="0"/>
                <a:ea typeface="Roboto Condensed" pitchFamily="2" charset="0"/>
              </a:rPr>
              <a:t>*</a:t>
            </a:r>
            <a:endParaRPr lang="en-US" sz="600" dirty="0">
              <a:solidFill>
                <a:srgbClr val="666666"/>
              </a:solidFill>
              <a:latin typeface="Roboto Condensed" pitchFamily="2" charset="0"/>
              <a:ea typeface="Roboto Condensed" pitchFamily="2" charset="0"/>
            </a:endParaRPr>
          </a:p>
        </p:txBody>
      </p:sp>
      <p:sp>
        <p:nvSpPr>
          <p:cNvPr id="62" name="Rectangle 61"/>
          <p:cNvSpPr/>
          <p:nvPr/>
        </p:nvSpPr>
        <p:spPr>
          <a:xfrm>
            <a:off x="4185506" y="2089400"/>
            <a:ext cx="2701390" cy="230049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4176270" y="1798385"/>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4144784" y="2215219"/>
            <a:ext cx="2834882" cy="1220373"/>
            <a:chOff x="4144129" y="4667964"/>
            <a:chExt cx="2834882" cy="1220373"/>
          </a:xfrm>
        </p:grpSpPr>
        <p:sp>
          <p:nvSpPr>
            <p:cNvPr id="59" name="Rectangle 58"/>
            <p:cNvSpPr/>
            <p:nvPr/>
          </p:nvSpPr>
          <p:spPr>
            <a:xfrm>
              <a:off x="4171961" y="4667964"/>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4144757" y="4703778"/>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WARFARIN 5MG TAB</a:t>
              </a:r>
            </a:p>
          </p:txBody>
        </p:sp>
        <p:sp>
          <p:nvSpPr>
            <p:cNvPr id="61" name="L-Shape 60"/>
            <p:cNvSpPr/>
            <p:nvPr/>
          </p:nvSpPr>
          <p:spPr>
            <a:xfrm rot="13500000">
              <a:off x="6678500" y="4794393"/>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4171961" y="5097531"/>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4144757" y="5133345"/>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ALLOPURINOL 300MG TAB</a:t>
              </a:r>
            </a:p>
          </p:txBody>
        </p:sp>
        <p:sp>
          <p:nvSpPr>
            <p:cNvPr id="66" name="L-Shape 65"/>
            <p:cNvSpPr/>
            <p:nvPr/>
          </p:nvSpPr>
          <p:spPr>
            <a:xfrm rot="13500000">
              <a:off x="6678500" y="5223960"/>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4171333" y="5527787"/>
              <a:ext cx="2734056" cy="360550"/>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4144129" y="5563601"/>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METFORMIN 850MG TAB</a:t>
              </a:r>
            </a:p>
          </p:txBody>
        </p:sp>
        <p:sp>
          <p:nvSpPr>
            <p:cNvPr id="69" name="L-Shape 68"/>
            <p:cNvSpPr/>
            <p:nvPr/>
          </p:nvSpPr>
          <p:spPr>
            <a:xfrm rot="13500000">
              <a:off x="6677872" y="5654216"/>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4" name="TextBox 73"/>
          <p:cNvSpPr txBox="1"/>
          <p:nvPr/>
        </p:nvSpPr>
        <p:spPr>
          <a:xfrm>
            <a:off x="4178046" y="2175635"/>
            <a:ext cx="2687217" cy="2108269"/>
          </a:xfrm>
          <a:prstGeom prst="rect">
            <a:avLst/>
          </a:prstGeom>
          <a:noFill/>
        </p:spPr>
        <p:txBody>
          <a:bodyPr wrap="square" rtlCol="0">
            <a:spAutoFit/>
          </a:bodyPr>
          <a:lstStyle/>
          <a:p>
            <a:r>
              <a:rPr lang="en-US" sz="1000" b="1" dirty="0">
                <a:solidFill>
                  <a:srgbClr val="666666"/>
                </a:solidFill>
                <a:latin typeface="Roboto Condensed" pitchFamily="2" charset="0"/>
                <a:ea typeface="Roboto Condensed" pitchFamily="2" charset="0"/>
              </a:rPr>
              <a:t>ORDER NUMBER:		</a:t>
            </a:r>
            <a:r>
              <a:rPr lang="en-US" sz="1000" dirty="0">
                <a:solidFill>
                  <a:srgbClr val="666666"/>
                </a:solidFill>
                <a:latin typeface="Roboto Condensed" pitchFamily="2" charset="0"/>
                <a:ea typeface="Roboto Condensed" pitchFamily="2" charset="0"/>
              </a:rPr>
              <a:t>8461234 </a:t>
            </a:r>
            <a:r>
              <a:rPr lang="en-US" sz="1000" b="1" dirty="0">
                <a:solidFill>
                  <a:srgbClr val="666666"/>
                </a:solidFill>
                <a:latin typeface="Roboto Condensed" pitchFamily="2" charset="0"/>
                <a:ea typeface="Roboto Condensed" pitchFamily="2" charset="0"/>
              </a:rPr>
              <a:t>   </a:t>
            </a:r>
            <a:br>
              <a:rPr lang="en-US" sz="1000" b="1" dirty="0">
                <a:solidFill>
                  <a:srgbClr val="666666"/>
                </a:solidFill>
                <a:latin typeface="Roboto Condensed" pitchFamily="2" charset="0"/>
                <a:ea typeface="Roboto Condensed" pitchFamily="2" charset="0"/>
              </a:rPr>
            </a:br>
            <a:r>
              <a:rPr lang="en-US" sz="1000" b="1" dirty="0">
                <a:solidFill>
                  <a:srgbClr val="666666"/>
                </a:solidFill>
                <a:latin typeface="Roboto Condensed" pitchFamily="2" charset="0"/>
                <a:ea typeface="Roboto Condensed" pitchFamily="2" charset="0"/>
              </a:rPr>
              <a:t>ORDER DATE:	 	</a:t>
            </a:r>
            <a:r>
              <a:rPr lang="en-US" sz="1000" dirty="0">
                <a:solidFill>
                  <a:srgbClr val="666666"/>
                </a:solidFill>
                <a:latin typeface="Roboto Condensed" pitchFamily="2" charset="0"/>
                <a:ea typeface="Roboto Condensed" pitchFamily="2" charset="0"/>
              </a:rPr>
              <a:t>11/21/2015</a:t>
            </a:r>
          </a:p>
          <a:p>
            <a:r>
              <a:rPr lang="en-US" sz="1000" b="1" dirty="0">
                <a:solidFill>
                  <a:srgbClr val="666666"/>
                </a:solidFill>
                <a:latin typeface="Roboto Condensed" pitchFamily="2" charset="0"/>
                <a:ea typeface="Roboto Condensed" pitchFamily="2" charset="0"/>
              </a:rPr>
              <a:t>ORDER STATUS:		</a:t>
            </a:r>
            <a:r>
              <a:rPr lang="en-US" sz="1000" u="sng" dirty="0">
                <a:solidFill>
                  <a:srgbClr val="256FBD"/>
                </a:solidFill>
                <a:latin typeface="Roboto Condensed" pitchFamily="2" charset="0"/>
                <a:ea typeface="Roboto Condensed" pitchFamily="2" charset="0"/>
              </a:rPr>
              <a:t>SHIPPED</a:t>
            </a:r>
          </a:p>
          <a:p>
            <a:r>
              <a:rPr lang="en-US" sz="1000" b="1" dirty="0">
                <a:solidFill>
                  <a:srgbClr val="666666"/>
                </a:solidFill>
                <a:latin typeface="Roboto Condensed" pitchFamily="2" charset="0"/>
                <a:ea typeface="Roboto Condensed" pitchFamily="2" charset="0"/>
              </a:rPr>
              <a:t>EXPECTED DELIVERY:	</a:t>
            </a:r>
            <a:r>
              <a:rPr lang="en-US" sz="1000" dirty="0">
                <a:solidFill>
                  <a:srgbClr val="666666"/>
                </a:solidFill>
                <a:latin typeface="Roboto Condensed" pitchFamily="2" charset="0"/>
                <a:ea typeface="Roboto Condensed" pitchFamily="2" charset="0"/>
              </a:rPr>
              <a:t>11/24/2015</a:t>
            </a:r>
          </a:p>
          <a:p>
            <a:endParaRPr lang="en-US" sz="1000" b="1" dirty="0">
              <a:latin typeface="Roboto Condensed" pitchFamily="2" charset="0"/>
              <a:ea typeface="Roboto Condensed" pitchFamily="2" charset="0"/>
            </a:endParaRPr>
          </a:p>
          <a:p>
            <a:r>
              <a:rPr lang="en-US" sz="900" b="1" dirty="0">
                <a:latin typeface="Roboto Condensed" pitchFamily="2" charset="0"/>
                <a:ea typeface="Roboto Condensed" pitchFamily="2" charset="0"/>
              </a:rPr>
              <a:t>LAST INSURANCE COPAY:	</a:t>
            </a:r>
            <a:r>
              <a:rPr lang="en-US" sz="900" dirty="0">
                <a:latin typeface="Roboto Condensed" pitchFamily="2" charset="0"/>
                <a:ea typeface="Roboto Condensed" pitchFamily="2" charset="0"/>
              </a:rPr>
              <a:t>$15.00</a:t>
            </a:r>
          </a:p>
          <a:p>
            <a:r>
              <a:rPr lang="en-US" sz="900" b="1" dirty="0">
                <a:solidFill>
                  <a:srgbClr val="FF0000"/>
                </a:solidFill>
                <a:latin typeface="Roboto Condensed" pitchFamily="2" charset="0"/>
                <a:ea typeface="Roboto Condensed" pitchFamily="2" charset="0"/>
              </a:rPr>
              <a:t>AWARD POINTS USED:	</a:t>
            </a:r>
            <a:r>
              <a:rPr lang="en-US" sz="900" dirty="0">
                <a:solidFill>
                  <a:srgbClr val="FF0000"/>
                </a:solidFill>
                <a:latin typeface="Roboto Condensed" pitchFamily="2" charset="0"/>
                <a:ea typeface="Roboto Condensed" pitchFamily="2" charset="0"/>
              </a:rPr>
              <a:t>$  6.00 (-)</a:t>
            </a:r>
          </a:p>
          <a:p>
            <a:r>
              <a:rPr lang="en-US" sz="900" b="1" dirty="0">
                <a:solidFill>
                  <a:srgbClr val="256FBD"/>
                </a:solidFill>
                <a:latin typeface="Roboto Condensed" pitchFamily="2" charset="0"/>
                <a:ea typeface="Roboto Condensed" pitchFamily="2" charset="0"/>
              </a:rPr>
              <a:t>PAYMENT COLLECTED (VISA 3921):	$  8.50</a:t>
            </a:r>
          </a:p>
          <a:p>
            <a:endParaRPr lang="en-US" sz="900" dirty="0">
              <a:solidFill>
                <a:srgbClr val="256FBD"/>
              </a:solidFill>
              <a:latin typeface="Roboto Condensed" pitchFamily="2" charset="0"/>
              <a:ea typeface="Roboto Condensed" pitchFamily="2" charset="0"/>
            </a:endParaRPr>
          </a:p>
          <a:p>
            <a:endParaRPr lang="en-US" sz="900" dirty="0">
              <a:solidFill>
                <a:srgbClr val="256FBD"/>
              </a:solidFill>
              <a:latin typeface="Roboto Condensed" pitchFamily="2" charset="0"/>
              <a:ea typeface="Roboto Condensed" pitchFamily="2" charset="0"/>
            </a:endParaRPr>
          </a:p>
          <a:p>
            <a:endParaRPr lang="en-US" sz="900" dirty="0">
              <a:solidFill>
                <a:srgbClr val="256FBD"/>
              </a:solidFill>
              <a:latin typeface="Roboto Condensed" pitchFamily="2" charset="0"/>
              <a:ea typeface="Roboto Condensed" pitchFamily="2" charset="0"/>
            </a:endParaRPr>
          </a:p>
          <a:p>
            <a:r>
              <a:rPr lang="en-US" sz="900" b="1" dirty="0">
                <a:solidFill>
                  <a:srgbClr val="256FBD"/>
                </a:solidFill>
                <a:latin typeface="Roboto Condensed" pitchFamily="2" charset="0"/>
                <a:ea typeface="Roboto Condensed" pitchFamily="2" charset="0"/>
              </a:rPr>
              <a:t>SHIPPED VIA UPS </a:t>
            </a:r>
            <a:r>
              <a:rPr lang="en-US" sz="900" dirty="0">
                <a:solidFill>
                  <a:srgbClr val="256FBD"/>
                </a:solidFill>
                <a:latin typeface="Roboto Condensed" pitchFamily="2" charset="0"/>
                <a:ea typeface="Roboto Condensed" pitchFamily="2" charset="0"/>
              </a:rPr>
              <a:t>(Tracking #1z3920482039104)</a:t>
            </a:r>
            <a:endParaRPr lang="en-US" sz="700" dirty="0">
              <a:solidFill>
                <a:srgbClr val="256FBD"/>
              </a:solidFill>
              <a:latin typeface="Roboto Condensed" pitchFamily="2" charset="0"/>
              <a:ea typeface="Roboto Condensed" pitchFamily="2" charset="0"/>
            </a:endParaRPr>
          </a:p>
          <a:p>
            <a:endParaRPr lang="en-US" sz="900" dirty="0">
              <a:solidFill>
                <a:srgbClr val="256FBD"/>
              </a:solidFill>
              <a:latin typeface="Roboto Condensed" pitchFamily="2" charset="0"/>
              <a:ea typeface="Roboto Condensed" pitchFamily="2" charset="0"/>
            </a:endParaRPr>
          </a:p>
          <a:p>
            <a:endParaRPr lang="en-US" sz="900" dirty="0">
              <a:solidFill>
                <a:srgbClr val="256FBD"/>
              </a:solidFill>
              <a:latin typeface="Roboto Condensed" pitchFamily="2" charset="0"/>
              <a:ea typeface="Roboto Condensed" pitchFamily="2" charset="0"/>
            </a:endParaRPr>
          </a:p>
        </p:txBody>
      </p:sp>
      <p:sp>
        <p:nvSpPr>
          <p:cNvPr id="77" name="TextBox 76"/>
          <p:cNvSpPr txBox="1"/>
          <p:nvPr/>
        </p:nvSpPr>
        <p:spPr>
          <a:xfrm>
            <a:off x="4149066" y="1834199"/>
            <a:ext cx="2834254" cy="307777"/>
          </a:xfrm>
          <a:prstGeom prst="rect">
            <a:avLst/>
          </a:prstGeom>
          <a:noFill/>
        </p:spPr>
        <p:txBody>
          <a:bodyPr wrap="square" rtlCol="0">
            <a:spAutoFit/>
          </a:bodyPr>
          <a:lstStyle/>
          <a:p>
            <a:r>
              <a:rPr lang="en-US" sz="1400" dirty="0">
                <a:solidFill>
                  <a:schemeClr val="bg1"/>
                </a:solidFill>
                <a:latin typeface="Roboto Condensed" pitchFamily="2" charset="0"/>
                <a:ea typeface="Roboto Condensed" pitchFamily="2" charset="0"/>
              </a:rPr>
              <a:t>ALEDRONDATE 70MG TAB</a:t>
            </a:r>
          </a:p>
        </p:txBody>
      </p:sp>
      <p:sp>
        <p:nvSpPr>
          <p:cNvPr id="78" name="L-Shape 77"/>
          <p:cNvSpPr/>
          <p:nvPr/>
        </p:nvSpPr>
        <p:spPr>
          <a:xfrm rot="18900000">
            <a:off x="6682809" y="1924814"/>
            <a:ext cx="93742" cy="84544"/>
          </a:xfrm>
          <a:prstGeom prst="corner">
            <a:avLst>
              <a:gd name="adj1" fmla="val 33158"/>
              <a:gd name="adj2" fmla="val 332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Action Button: Home 49">
            <a:hlinkClick r:id="rId4" action="ppaction://hlinksldjump" highlightClick="1"/>
          </p:cNvPr>
          <p:cNvSpPr/>
          <p:nvPr/>
        </p:nvSpPr>
        <p:spPr>
          <a:xfrm>
            <a:off x="5289535" y="6070726"/>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7284450" y="173590"/>
            <a:ext cx="3158002" cy="6511092"/>
            <a:chOff x="7284450" y="173590"/>
            <a:chExt cx="3158002" cy="6511092"/>
          </a:xfrm>
        </p:grpSpPr>
        <p:grpSp>
          <p:nvGrpSpPr>
            <p:cNvPr id="81" name="Group 80"/>
            <p:cNvGrpSpPr/>
            <p:nvPr/>
          </p:nvGrpSpPr>
          <p:grpSpPr>
            <a:xfrm>
              <a:off x="7284450" y="173590"/>
              <a:ext cx="3158002" cy="6511092"/>
              <a:chOff x="5235997" y="81674"/>
              <a:chExt cx="3158002" cy="6511092"/>
            </a:xfrm>
          </p:grpSpPr>
          <p:pic>
            <p:nvPicPr>
              <p:cNvPr id="82" name="Picture 81"/>
              <p:cNvPicPr>
                <a:picLocks noChangeAspect="1"/>
              </p:cNvPicPr>
              <p:nvPr/>
            </p:nvPicPr>
            <p:blipFill>
              <a:blip r:embed="rId3"/>
              <a:stretch>
                <a:fillRect/>
              </a:stretch>
            </p:blipFill>
            <p:spPr>
              <a:xfrm>
                <a:off x="5235997" y="81674"/>
                <a:ext cx="3158002" cy="6511092"/>
              </a:xfrm>
              <a:prstGeom prst="rect">
                <a:avLst/>
              </a:prstGeom>
            </p:spPr>
          </p:pic>
          <p:sp>
            <p:nvSpPr>
              <p:cNvPr id="84" name="Rectangle 8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6" name="Rectangle 85"/>
            <p:cNvSpPr/>
            <p:nvPr/>
          </p:nvSpPr>
          <p:spPr>
            <a:xfrm>
              <a:off x="7495084" y="1087811"/>
              <a:ext cx="2745159" cy="2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Tracking Details</a:t>
              </a:r>
            </a:p>
          </p:txBody>
        </p:sp>
        <p:cxnSp>
          <p:nvCxnSpPr>
            <p:cNvPr id="88" name="Straight Connector 87"/>
            <p:cNvCxnSpPr/>
            <p:nvPr/>
          </p:nvCxnSpPr>
          <p:spPr>
            <a:xfrm>
              <a:off x="7543089" y="1151383"/>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543089" y="1211708"/>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543089" y="1269897"/>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Action Button: Home 101">
              <a:hlinkClick r:id="rId4" action="ppaction://hlinksldjump" highlightClick="1"/>
            </p:cNvPr>
            <p:cNvSpPr/>
            <p:nvPr/>
          </p:nvSpPr>
          <p:spPr>
            <a:xfrm>
              <a:off x="8627399" y="6025322"/>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hlinkClick r:id="rId4" action="ppaction://hlinksldjump"/>
            </p:cNvPr>
            <p:cNvSpPr/>
            <p:nvPr/>
          </p:nvSpPr>
          <p:spPr>
            <a:xfrm>
              <a:off x="7502408" y="5568925"/>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RETURN TO MY ORDERS</a:t>
              </a:r>
            </a:p>
          </p:txBody>
        </p:sp>
      </p:grpSp>
      <p:sp>
        <p:nvSpPr>
          <p:cNvPr id="91" name="Rectangle 90"/>
          <p:cNvSpPr/>
          <p:nvPr/>
        </p:nvSpPr>
        <p:spPr>
          <a:xfrm>
            <a:off x="4774546" y="3418147"/>
            <a:ext cx="1514115" cy="224219"/>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Condensed" pitchFamily="2" charset="0"/>
                <a:ea typeface="Roboto Condensed" pitchFamily="2" charset="0"/>
              </a:rPr>
              <a:t>VIEW ORDER RECEIPT</a:t>
            </a:r>
            <a:endParaRPr lang="en-US" sz="800" dirty="0">
              <a:latin typeface="Roboto Condensed" pitchFamily="2" charset="0"/>
              <a:ea typeface="Roboto Condensed" pitchFamily="2" charset="0"/>
            </a:endParaRPr>
          </a:p>
        </p:txBody>
      </p:sp>
      <p:sp>
        <p:nvSpPr>
          <p:cNvPr id="103" name="Rectangle 102"/>
          <p:cNvSpPr/>
          <p:nvPr/>
        </p:nvSpPr>
        <p:spPr>
          <a:xfrm>
            <a:off x="4774546" y="4036748"/>
            <a:ext cx="1514115" cy="224219"/>
          </a:xfrm>
          <a:prstGeom prst="rect">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Condensed" pitchFamily="2" charset="0"/>
                <a:ea typeface="Roboto Condensed" pitchFamily="2" charset="0"/>
              </a:rPr>
              <a:t>VIEW TRACKING DETAILS</a:t>
            </a:r>
            <a:endParaRPr lang="en-US" sz="800" dirty="0">
              <a:latin typeface="Roboto Condensed" pitchFamily="2" charset="0"/>
              <a:ea typeface="Roboto Condensed" pitchFamily="2" charset="0"/>
            </a:endParaRPr>
          </a:p>
        </p:txBody>
      </p:sp>
      <p:cxnSp>
        <p:nvCxnSpPr>
          <p:cNvPr id="70" name="Straight Connector 69"/>
          <p:cNvCxnSpPr/>
          <p:nvPr/>
        </p:nvCxnSpPr>
        <p:spPr>
          <a:xfrm>
            <a:off x="7546786" y="1211708"/>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546786" y="1269897"/>
            <a:ext cx="2244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480540" y="1366083"/>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YOUR ORDER</a:t>
            </a:r>
          </a:p>
          <a:p>
            <a:pPr algn="ctr"/>
            <a:r>
              <a:rPr lang="en-US" sz="900" dirty="0">
                <a:solidFill>
                  <a:srgbClr val="256FBD"/>
                </a:solidFill>
                <a:latin typeface="Roboto Condensed" pitchFamily="2" charset="0"/>
                <a:ea typeface="Roboto Condensed" pitchFamily="2" charset="0"/>
              </a:rPr>
              <a:t>#8461234 TRACKING DETAILS</a:t>
            </a:r>
            <a:endParaRPr lang="en-US" sz="600" dirty="0">
              <a:solidFill>
                <a:srgbClr val="666666"/>
              </a:solidFill>
              <a:latin typeface="Roboto Condensed" pitchFamily="2" charset="0"/>
              <a:ea typeface="Roboto Condensed" pitchFamily="2" charset="0"/>
            </a:endParaRPr>
          </a:p>
        </p:txBody>
      </p:sp>
      <p:graphicFrame>
        <p:nvGraphicFramePr>
          <p:cNvPr id="75" name="Table 74"/>
          <p:cNvGraphicFramePr>
            <a:graphicFrameLocks noGrp="1"/>
          </p:cNvGraphicFramePr>
          <p:nvPr>
            <p:extLst>
              <p:ext uri="{D42A27DB-BD31-4B8C-83A1-F6EECF244321}">
                <p14:modId xmlns:p14="http://schemas.microsoft.com/office/powerpoint/2010/main" val="2300315131"/>
              </p:ext>
            </p:extLst>
          </p:nvPr>
        </p:nvGraphicFramePr>
        <p:xfrm>
          <a:off x="7659008" y="1934154"/>
          <a:ext cx="2453724" cy="2373230"/>
        </p:xfrm>
        <a:graphic>
          <a:graphicData uri="http://schemas.openxmlformats.org/drawingml/2006/table">
            <a:tbl>
              <a:tblPr firstRow="1" bandRow="1">
                <a:tableStyleId>{0505E3EF-67EA-436B-97B2-0124C06EBD24}</a:tableStyleId>
              </a:tblPr>
              <a:tblGrid>
                <a:gridCol w="665842">
                  <a:extLst>
                    <a:ext uri="{9D8B030D-6E8A-4147-A177-3AD203B41FA5}">
                      <a16:colId xmlns:a16="http://schemas.microsoft.com/office/drawing/2014/main" xmlns="" val="1698482679"/>
                    </a:ext>
                  </a:extLst>
                </a:gridCol>
                <a:gridCol w="1787882">
                  <a:extLst>
                    <a:ext uri="{9D8B030D-6E8A-4147-A177-3AD203B41FA5}">
                      <a16:colId xmlns:a16="http://schemas.microsoft.com/office/drawing/2014/main" xmlns="" val="4129153017"/>
                    </a:ext>
                  </a:extLst>
                </a:gridCol>
              </a:tblGrid>
              <a:tr h="142845">
                <a:tc gridSpan="2">
                  <a:txBody>
                    <a:bodyPr/>
                    <a:lstStyle/>
                    <a:p>
                      <a:r>
                        <a:rPr lang="en-US" sz="900" dirty="0"/>
                        <a:t>Latest</a:t>
                      </a:r>
                      <a:r>
                        <a:rPr lang="en-US" sz="900" baseline="0" dirty="0"/>
                        <a:t> update: Tuesday, November 8th</a:t>
                      </a:r>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497872515"/>
                  </a:ext>
                </a:extLst>
              </a:tr>
              <a:tr h="383206">
                <a:tc>
                  <a:txBody>
                    <a:bodyPr/>
                    <a:lstStyle/>
                    <a:p>
                      <a:r>
                        <a:rPr lang="en-US" sz="900" dirty="0"/>
                        <a:t>4:21 AM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dirty="0"/>
                        <a:t>Package arrived</a:t>
                      </a:r>
                      <a:r>
                        <a:rPr lang="en-US" sz="900" baseline="0" dirty="0"/>
                        <a:t> at carrier facility</a:t>
                      </a:r>
                      <a:br>
                        <a:rPr lang="en-US" sz="900" baseline="0" dirty="0"/>
                      </a:br>
                      <a:r>
                        <a:rPr lang="en-US" sz="900" baseline="0" dirty="0">
                          <a:solidFill>
                            <a:schemeClr val="tx1">
                              <a:lumMod val="65000"/>
                              <a:lumOff val="35000"/>
                            </a:schemeClr>
                          </a:solidFill>
                        </a:rPr>
                        <a:t>Rome, GA</a:t>
                      </a:r>
                      <a:endParaRPr lang="en-US" sz="900" dirty="0">
                        <a:solidFill>
                          <a:schemeClr val="tx1">
                            <a:lumMod val="65000"/>
                            <a:lumOff val="35000"/>
                          </a:schemeClr>
                        </a:solidFill>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18433502"/>
                  </a:ext>
                </a:extLst>
              </a:tr>
              <a:tr h="383206">
                <a:tc>
                  <a:txBody>
                    <a:bodyPr/>
                    <a:lstStyle/>
                    <a:p>
                      <a:r>
                        <a:rPr lang="en-US" sz="900" dirty="0"/>
                        <a:t>2:02 AM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dirty="0"/>
                        <a:t>Package left carrier facility</a:t>
                      </a:r>
                      <a:r>
                        <a:rPr lang="en-US" sz="900" baseline="0" dirty="0"/>
                        <a:t/>
                      </a:r>
                      <a:br>
                        <a:rPr lang="en-US" sz="900" baseline="0" dirty="0"/>
                      </a:br>
                      <a:r>
                        <a:rPr lang="en-US" sz="900" baseline="0" dirty="0">
                          <a:solidFill>
                            <a:schemeClr val="tx1">
                              <a:lumMod val="65000"/>
                              <a:lumOff val="35000"/>
                            </a:schemeClr>
                          </a:solidFill>
                        </a:rPr>
                        <a:t>Atlanta, Georgia</a:t>
                      </a:r>
                      <a:endParaRPr lang="en-US" sz="900" dirty="0">
                        <a:solidFill>
                          <a:schemeClr val="tx1">
                            <a:lumMod val="65000"/>
                            <a:lumOff val="35000"/>
                          </a:schemeClr>
                        </a:solidFill>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816586714"/>
                  </a:ext>
                </a:extLst>
              </a:tr>
              <a:tr h="0">
                <a:tc gridSpan="2">
                  <a:txBody>
                    <a:bodyPr/>
                    <a:lstStyle/>
                    <a:p>
                      <a:r>
                        <a:rPr lang="en-US" sz="900" b="1" dirty="0"/>
                        <a:t>Monday, November 9th</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471466801"/>
                  </a:ext>
                </a:extLst>
              </a:tr>
              <a:tr h="383206">
                <a:tc>
                  <a:txBody>
                    <a:bodyPr/>
                    <a:lstStyle/>
                    <a:p>
                      <a:r>
                        <a:rPr lang="en-US" sz="900" dirty="0"/>
                        <a:t>6:47</a:t>
                      </a:r>
                      <a:r>
                        <a:rPr lang="en-US" sz="900" baseline="0" dirty="0"/>
                        <a:t> PM</a:t>
                      </a:r>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Order</a:t>
                      </a:r>
                      <a:r>
                        <a:rPr lang="en-US" sz="900" baseline="0" dirty="0"/>
                        <a:t> left </a:t>
                      </a:r>
                      <a:r>
                        <a:rPr lang="en-US" sz="900" baseline="0" dirty="0" err="1"/>
                        <a:t>RxDirect</a:t>
                      </a:r>
                      <a:r>
                        <a:rPr lang="en-US" sz="900" baseline="0" dirty="0"/>
                        <a:t> warehouse</a:t>
                      </a:r>
                      <a:br>
                        <a:rPr lang="en-US" sz="900" baseline="0" dirty="0"/>
                      </a:br>
                      <a:r>
                        <a:rPr lang="en-US" sz="900" baseline="0" dirty="0">
                          <a:solidFill>
                            <a:schemeClr val="tx1">
                              <a:lumMod val="65000"/>
                              <a:lumOff val="35000"/>
                            </a:schemeClr>
                          </a:solidFill>
                        </a:rPr>
                        <a:t>Dallas, Texas</a:t>
                      </a:r>
                      <a:endParaRPr lang="en-US" sz="900" dirty="0">
                        <a:solidFill>
                          <a:schemeClr val="tx1">
                            <a:lumMod val="65000"/>
                            <a:lumOff val="35000"/>
                          </a:schemeClr>
                        </a:solidFill>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755208467"/>
                  </a:ext>
                </a:extLst>
              </a:tr>
              <a:tr h="383206">
                <a:tc>
                  <a:txBody>
                    <a:bodyPr/>
                    <a:lstStyle/>
                    <a:p>
                      <a:r>
                        <a:rPr lang="en-US" sz="900" dirty="0"/>
                        <a:t>11:13 AM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dirty="0"/>
                        <a:t>Package</a:t>
                      </a:r>
                      <a:r>
                        <a:rPr lang="en-US" sz="900" baseline="0" dirty="0"/>
                        <a:t> info received by carrier</a:t>
                      </a:r>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432885128"/>
                  </a:ext>
                </a:extLst>
              </a:tr>
              <a:tr h="383206">
                <a:tc>
                  <a:txBody>
                    <a:bodyPr/>
                    <a:lstStyle/>
                    <a:p>
                      <a:r>
                        <a:rPr lang="en-US" sz="900" dirty="0"/>
                        <a:t>10:11 AM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dirty="0"/>
                        <a:t>Package label created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936658180"/>
                  </a:ext>
                </a:extLst>
              </a:tr>
            </a:tbl>
          </a:graphicData>
        </a:graphic>
      </p:graphicFrame>
      <p:sp>
        <p:nvSpPr>
          <p:cNvPr id="76" name="TextBox 75"/>
          <p:cNvSpPr txBox="1"/>
          <p:nvPr/>
        </p:nvSpPr>
        <p:spPr>
          <a:xfrm>
            <a:off x="7526733" y="4436127"/>
            <a:ext cx="2687217" cy="507831"/>
          </a:xfrm>
          <a:prstGeom prst="rect">
            <a:avLst/>
          </a:prstGeom>
          <a:noFill/>
        </p:spPr>
        <p:txBody>
          <a:bodyPr wrap="square" rtlCol="0">
            <a:spAutoFit/>
          </a:bodyPr>
          <a:lstStyle/>
          <a:p>
            <a:pPr algn="ctr"/>
            <a:r>
              <a:rPr lang="en-US" sz="900" dirty="0">
                <a:solidFill>
                  <a:srgbClr val="256FBD"/>
                </a:solidFill>
                <a:latin typeface="Roboto Condensed" pitchFamily="2" charset="0"/>
                <a:ea typeface="Roboto Condensed" pitchFamily="2" charset="0"/>
              </a:rPr>
              <a:t>CARRIER: UPS</a:t>
            </a:r>
          </a:p>
          <a:p>
            <a:pPr algn="ctr"/>
            <a:r>
              <a:rPr lang="en-US" sz="900" dirty="0">
                <a:solidFill>
                  <a:srgbClr val="256FBD"/>
                </a:solidFill>
                <a:latin typeface="Roboto Condensed" pitchFamily="2" charset="0"/>
                <a:ea typeface="Roboto Condensed" pitchFamily="2" charset="0"/>
              </a:rPr>
              <a:t>METHOD: Ground (2-3 day)</a:t>
            </a:r>
          </a:p>
          <a:p>
            <a:pPr algn="ctr"/>
            <a:r>
              <a:rPr lang="en-US" sz="900" dirty="0">
                <a:solidFill>
                  <a:srgbClr val="256FBD"/>
                </a:solidFill>
                <a:latin typeface="Roboto Condensed" pitchFamily="2" charset="0"/>
                <a:ea typeface="Roboto Condensed" pitchFamily="2" charset="0"/>
              </a:rPr>
              <a:t>Carrier Tracking #: </a:t>
            </a:r>
            <a:r>
              <a:rPr lang="en-US" sz="900" u="sng" dirty="0">
                <a:solidFill>
                  <a:srgbClr val="256FBD"/>
                </a:solidFill>
                <a:latin typeface="Roboto Condensed" pitchFamily="2" charset="0"/>
                <a:ea typeface="Roboto Condensed" pitchFamily="2" charset="0"/>
              </a:rPr>
              <a:t>1Z3920482039104</a:t>
            </a:r>
            <a:endParaRPr lang="en-US" sz="700" u="sng" dirty="0">
              <a:solidFill>
                <a:srgbClr val="256FBD"/>
              </a:solidFill>
              <a:latin typeface="Roboto Condensed" pitchFamily="2" charset="0"/>
              <a:ea typeface="Roboto Condensed" pitchFamily="2" charset="0"/>
            </a:endParaRPr>
          </a:p>
        </p:txBody>
      </p:sp>
      <p:cxnSp>
        <p:nvCxnSpPr>
          <p:cNvPr id="92" name="Straight Connector 91"/>
          <p:cNvCxnSpPr/>
          <p:nvPr/>
        </p:nvCxnSpPr>
        <p:spPr>
          <a:xfrm>
            <a:off x="7632511" y="1793726"/>
            <a:ext cx="248721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7241244" y="171442"/>
            <a:ext cx="3244413" cy="6605573"/>
          </a:xfrm>
          <a:prstGeom prst="roundRect">
            <a:avLst>
              <a:gd name="adj" fmla="val 601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L-Shape 70"/>
          <p:cNvSpPr/>
          <p:nvPr/>
        </p:nvSpPr>
        <p:spPr>
          <a:xfrm rot="2803097">
            <a:off x="4293397" y="1158059"/>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097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44444E-6 L 0.00026 0.33495 " pathEditMode="relative" rAng="0" ptsTypes="AA">
                                      <p:cBhvr>
                                        <p:cTn id="6" dur="2000" fill="hold"/>
                                        <p:tgtEl>
                                          <p:spTgt spid="2"/>
                                        </p:tgtEl>
                                        <p:attrNameLst>
                                          <p:attrName>ppt_x</p:attrName>
                                          <p:attrName>ppt_y</p:attrName>
                                        </p:attrNameLst>
                                      </p:cBhvr>
                                      <p:rCtr x="13" y="16736"/>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7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4" grpId="0"/>
      <p:bldP spid="91" grpId="0" animBg="1"/>
      <p:bldP spid="10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65" y="246565"/>
            <a:ext cx="5333800" cy="715962"/>
          </a:xfrm>
        </p:spPr>
        <p:txBody>
          <a:bodyPr>
            <a:noAutofit/>
          </a:bodyPr>
          <a:lstStyle/>
          <a:p>
            <a:pPr algn="l"/>
            <a:r>
              <a:rPr lang="en-US" dirty="0">
                <a:cs typeface="Segoe UI" pitchFamily="34" charset="0"/>
              </a:rPr>
              <a:t>Office </a:t>
            </a:r>
            <a:r>
              <a:rPr lang="en-US" b="1" dirty="0">
                <a:cs typeface="Segoe UI" pitchFamily="34" charset="0"/>
              </a:rPr>
              <a:t>LEAVE BEHIND</a:t>
            </a:r>
          </a:p>
        </p:txBody>
      </p:sp>
      <p:sp>
        <p:nvSpPr>
          <p:cNvPr id="10" name="TextBox 9"/>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a:t>
            </a:r>
            <a:r>
              <a:rPr lang="en-US" sz="600" dirty="0">
                <a:solidFill>
                  <a:srgbClr val="737373">
                    <a:lumMod val="60000"/>
                    <a:lumOff val="40000"/>
                  </a:srgbClr>
                </a:solidFill>
              </a:rPr>
              <a:t>© 2016. Prepared for internal use only. This document contains information proprietary and confidential to  Ingenious Mobility and is not to be disclosed in whole or in part without the express written consent of  IMV.</a:t>
            </a:r>
          </a:p>
        </p:txBody>
      </p:sp>
      <p:sp>
        <p:nvSpPr>
          <p:cNvPr id="22" name="Rectangle 21"/>
          <p:cNvSpPr/>
          <p:nvPr/>
        </p:nvSpPr>
        <p:spPr>
          <a:xfrm>
            <a:off x="593994" y="1909668"/>
            <a:ext cx="4497551" cy="461665"/>
          </a:xfrm>
          <a:prstGeom prst="rect">
            <a:avLst/>
          </a:prstGeom>
        </p:spPr>
        <p:txBody>
          <a:bodyPr wrap="square">
            <a:spAutoFit/>
          </a:bodyPr>
          <a:lstStyle/>
          <a:p>
            <a:r>
              <a:rPr lang="en-US" sz="2400" dirty="0">
                <a:solidFill>
                  <a:srgbClr val="0070C0"/>
                </a:solidFill>
                <a:latin typeface="Roboto Condensed" pitchFamily="2" charset="0"/>
                <a:ea typeface="Roboto Condensed" pitchFamily="2" charset="0"/>
                <a:cs typeface="+mj-cs"/>
              </a:rPr>
              <a:t>No C-II </a:t>
            </a:r>
            <a:r>
              <a:rPr lang="en-US" sz="2400" dirty="0">
                <a:solidFill>
                  <a:schemeClr val="bg1">
                    <a:lumMod val="50000"/>
                  </a:schemeClr>
                </a:solidFill>
                <a:latin typeface="Roboto Condensed" pitchFamily="2" charset="0"/>
                <a:ea typeface="Roboto Condensed" pitchFamily="2" charset="0"/>
                <a:cs typeface="+mj-cs"/>
              </a:rPr>
              <a:t>Drugs</a:t>
            </a:r>
          </a:p>
        </p:txBody>
      </p:sp>
      <p:sp>
        <p:nvSpPr>
          <p:cNvPr id="23" name="Rectangle 22"/>
          <p:cNvSpPr/>
          <p:nvPr/>
        </p:nvSpPr>
        <p:spPr>
          <a:xfrm>
            <a:off x="586712" y="2466240"/>
            <a:ext cx="6112016" cy="461665"/>
          </a:xfrm>
          <a:prstGeom prst="rect">
            <a:avLst/>
          </a:prstGeom>
        </p:spPr>
        <p:txBody>
          <a:bodyPr wrap="square">
            <a:spAutoFit/>
          </a:bodyPr>
          <a:lstStyle/>
          <a:p>
            <a:r>
              <a:rPr lang="en-US" sz="2400" dirty="0">
                <a:solidFill>
                  <a:srgbClr val="0070C0"/>
                </a:solidFill>
                <a:latin typeface="Roboto Condensed" pitchFamily="2" charset="0"/>
                <a:ea typeface="Roboto Condensed" pitchFamily="2" charset="0"/>
                <a:cs typeface="+mj-cs"/>
              </a:rPr>
              <a:t>Highly Utilized </a:t>
            </a:r>
            <a:r>
              <a:rPr lang="en-US" sz="2400" dirty="0">
                <a:solidFill>
                  <a:schemeClr val="bg1">
                    <a:lumMod val="50000"/>
                  </a:schemeClr>
                </a:solidFill>
                <a:latin typeface="Roboto Condensed" pitchFamily="2" charset="0"/>
                <a:ea typeface="Roboto Condensed" pitchFamily="2" charset="0"/>
                <a:cs typeface="+mj-cs"/>
              </a:rPr>
              <a:t>Products</a:t>
            </a:r>
          </a:p>
        </p:txBody>
      </p:sp>
      <p:sp>
        <p:nvSpPr>
          <p:cNvPr id="25" name="Rectangle 24"/>
          <p:cNvSpPr/>
          <p:nvPr/>
        </p:nvSpPr>
        <p:spPr>
          <a:xfrm>
            <a:off x="593994" y="1412010"/>
            <a:ext cx="5592346" cy="461665"/>
          </a:xfrm>
          <a:prstGeom prst="rect">
            <a:avLst/>
          </a:prstGeom>
        </p:spPr>
        <p:txBody>
          <a:bodyPr wrap="square">
            <a:spAutoFit/>
          </a:bodyPr>
          <a:lstStyle/>
          <a:p>
            <a:r>
              <a:rPr lang="en-US" sz="2400" dirty="0">
                <a:solidFill>
                  <a:srgbClr val="0070C0"/>
                </a:solidFill>
                <a:latin typeface="Roboto Condensed" pitchFamily="2" charset="0"/>
                <a:ea typeface="Roboto Condensed" pitchFamily="2" charset="0"/>
                <a:cs typeface="+mj-cs"/>
              </a:rPr>
              <a:t>AB rated, FDA approved </a:t>
            </a:r>
            <a:r>
              <a:rPr lang="en-US" sz="2400" dirty="0">
                <a:solidFill>
                  <a:schemeClr val="bg1">
                    <a:lumMod val="50000"/>
                  </a:schemeClr>
                </a:solidFill>
                <a:latin typeface="Roboto Condensed" pitchFamily="2" charset="0"/>
                <a:ea typeface="Roboto Condensed" pitchFamily="2" charset="0"/>
                <a:cs typeface="+mj-cs"/>
              </a:rPr>
              <a:t>generic Oral Solids </a:t>
            </a:r>
          </a:p>
        </p:txBody>
      </p:sp>
      <p:sp>
        <p:nvSpPr>
          <p:cNvPr id="26" name="Rectangle 25"/>
          <p:cNvSpPr/>
          <p:nvPr/>
        </p:nvSpPr>
        <p:spPr>
          <a:xfrm>
            <a:off x="586712" y="3000981"/>
            <a:ext cx="6731398" cy="461665"/>
          </a:xfrm>
          <a:prstGeom prst="rect">
            <a:avLst/>
          </a:prstGeom>
        </p:spPr>
        <p:txBody>
          <a:bodyPr wrap="square">
            <a:spAutoFit/>
          </a:bodyPr>
          <a:lstStyle/>
          <a:p>
            <a:r>
              <a:rPr lang="en-US" sz="2400" dirty="0">
                <a:solidFill>
                  <a:srgbClr val="0070C0"/>
                </a:solidFill>
                <a:latin typeface="Roboto Condensed" pitchFamily="2" charset="0"/>
                <a:ea typeface="Roboto Condensed" pitchFamily="2" charset="0"/>
                <a:cs typeface="+mj-cs"/>
              </a:rPr>
              <a:t>Low cost </a:t>
            </a:r>
            <a:r>
              <a:rPr lang="en-US" sz="2400" dirty="0">
                <a:solidFill>
                  <a:schemeClr val="bg1">
                    <a:lumMod val="50000"/>
                  </a:schemeClr>
                </a:solidFill>
                <a:latin typeface="Roboto Condensed" pitchFamily="2" charset="0"/>
                <a:ea typeface="Roboto Condensed" pitchFamily="2" charset="0"/>
                <a:cs typeface="+mj-cs"/>
              </a:rPr>
              <a:t>Acquisition &amp; Handling Fee</a:t>
            </a:r>
          </a:p>
        </p:txBody>
      </p:sp>
      <p:sp>
        <p:nvSpPr>
          <p:cNvPr id="7" name="Rectangle 6"/>
          <p:cNvSpPr/>
          <p:nvPr/>
        </p:nvSpPr>
        <p:spPr>
          <a:xfrm>
            <a:off x="367700" y="6397593"/>
            <a:ext cx="5734161" cy="292388"/>
          </a:xfrm>
          <a:prstGeom prst="rect">
            <a:avLst/>
          </a:prstGeom>
        </p:spPr>
        <p:txBody>
          <a:bodyPr wrap="square">
            <a:spAutoFit/>
          </a:bodyPr>
          <a:lstStyle/>
          <a:p>
            <a:r>
              <a:rPr lang="en-US" sz="300" dirty="0">
                <a:latin typeface="Calibri" panose="020F0502020204030204" pitchFamily="34" charset="0"/>
                <a:ea typeface="Calibri" panose="020F0502020204030204" pitchFamily="34" charset="0"/>
                <a:cs typeface="Times New Roman" panose="02020603050405020304" pitchFamily="18" charset="0"/>
              </a:rPr>
              <a:t> </a:t>
            </a:r>
          </a:p>
          <a:p>
            <a:r>
              <a:rPr lang="en-US" sz="1000" b="1" dirty="0">
                <a:latin typeface="Roboto Condensed" pitchFamily="2" charset="0"/>
                <a:ea typeface="Roboto Condensed" pitchFamily="2" charset="0"/>
                <a:cs typeface="Times New Roman" panose="02020603050405020304" pitchFamily="18" charset="0"/>
              </a:rPr>
              <a:t>Direct-Rx</a:t>
            </a:r>
            <a:r>
              <a:rPr lang="en-US" sz="1000" dirty="0">
                <a:latin typeface="Roboto Condensed" pitchFamily="2" charset="0"/>
                <a:ea typeface="Roboto Condensed" pitchFamily="2" charset="0"/>
                <a:cs typeface="Times New Roman" panose="02020603050405020304" pitchFamily="18" charset="0"/>
              </a:rPr>
              <a:t>    DirectRx.com   </a:t>
            </a:r>
            <a:r>
              <a:rPr lang="en-US" sz="1000" b="1" dirty="0" err="1">
                <a:latin typeface="Roboto Condensed" pitchFamily="2" charset="0"/>
                <a:ea typeface="Roboto Condensed" pitchFamily="2" charset="0"/>
                <a:cs typeface="Times New Roman" panose="02020603050405020304" pitchFamily="18" charset="0"/>
              </a:rPr>
              <a:t>GENERICRx</a:t>
            </a:r>
            <a:r>
              <a:rPr lang="en-US" sz="1000" b="1" dirty="0">
                <a:latin typeface="Roboto Condensed" pitchFamily="2" charset="0"/>
                <a:ea typeface="Roboto Condensed" pitchFamily="2" charset="0"/>
                <a:cs typeface="Times New Roman" panose="02020603050405020304" pitchFamily="18" charset="0"/>
              </a:rPr>
              <a:t>-Direct</a:t>
            </a:r>
            <a:r>
              <a:rPr lang="en-US" sz="1000" dirty="0">
                <a:latin typeface="Roboto Condensed" pitchFamily="2" charset="0"/>
                <a:ea typeface="Roboto Condensed" pitchFamily="2" charset="0"/>
                <a:cs typeface="Times New Roman" panose="02020603050405020304" pitchFamily="18" charset="0"/>
              </a:rPr>
              <a:t>  GenericRx-direct.com  </a:t>
            </a:r>
            <a:r>
              <a:rPr lang="en-US" sz="1000" b="1" dirty="0">
                <a:latin typeface="Roboto Condensed" pitchFamily="2" charset="0"/>
                <a:ea typeface="Roboto Condensed" pitchFamily="2" charset="0"/>
                <a:cs typeface="Times New Roman" panose="02020603050405020304" pitchFamily="18" charset="0"/>
              </a:rPr>
              <a:t>RX-DIRECT</a:t>
            </a:r>
            <a:r>
              <a:rPr lang="en-US" sz="1000" dirty="0">
                <a:latin typeface="Roboto Condensed" pitchFamily="2" charset="0"/>
                <a:ea typeface="Roboto Condensed" pitchFamily="2" charset="0"/>
                <a:cs typeface="Times New Roman" panose="02020603050405020304" pitchFamily="18" charset="0"/>
              </a:rPr>
              <a:t>  </a:t>
            </a:r>
            <a:r>
              <a:rPr lang="en-US" sz="1000" dirty="0">
                <a:latin typeface="Roboto Condensed" pitchFamily="2" charset="0"/>
                <a:ea typeface="Roboto Condensed" pitchFamily="2" charset="0"/>
                <a:cs typeface="Times New Roman" panose="02020603050405020304" pitchFamily="18" charset="0"/>
                <a:hlinkClick r:id="rId2"/>
              </a:rPr>
              <a:t> www.Rx-Direct.us</a:t>
            </a:r>
            <a:endParaRPr lang="en-US" sz="1000" dirty="0">
              <a:latin typeface="Roboto Condensed" pitchFamily="2" charset="0"/>
              <a:ea typeface="Roboto Condensed" pitchFamily="2"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1946" y="0"/>
            <a:ext cx="2957815"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235" y="0"/>
            <a:ext cx="2957815" cy="6858000"/>
          </a:xfrm>
          <a:prstGeom prst="rect">
            <a:avLst/>
          </a:prstGeom>
        </p:spPr>
      </p:pic>
    </p:spTree>
    <p:extLst>
      <p:ext uri="{BB962C8B-B14F-4D97-AF65-F5344CB8AC3E}">
        <p14:creationId xmlns:p14="http://schemas.microsoft.com/office/powerpoint/2010/main" val="19963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75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6642825"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itle 15"/>
          <p:cNvSpPr>
            <a:spLocks noGrp="1"/>
          </p:cNvSpPr>
          <p:nvPr>
            <p:ph type="title"/>
          </p:nvPr>
        </p:nvSpPr>
        <p:spPr>
          <a:xfrm>
            <a:off x="226727" y="247266"/>
            <a:ext cx="4878010" cy="992070"/>
          </a:xfrm>
        </p:spPr>
        <p:txBody>
          <a:bodyPr>
            <a:normAutofit fontScale="90000"/>
          </a:bodyPr>
          <a:lstStyle/>
          <a:p>
            <a:r>
              <a:rPr lang="en-US" dirty="0"/>
              <a:t>SHARE WITH OTHERS</a:t>
            </a:r>
          </a:p>
        </p:txBody>
      </p:sp>
      <p:pic>
        <p:nvPicPr>
          <p:cNvPr id="18" name="Picture 17"/>
          <p:cNvPicPr>
            <a:picLocks noChangeAspect="1"/>
          </p:cNvPicPr>
          <p:nvPr/>
        </p:nvPicPr>
        <p:blipFill>
          <a:blip r:embed="rId4"/>
          <a:stretch>
            <a:fillRect/>
          </a:stretch>
        </p:blipFill>
        <p:spPr>
          <a:xfrm>
            <a:off x="10098664" y="-478731"/>
            <a:ext cx="1041393" cy="376363"/>
          </a:xfrm>
          <a:prstGeom prst="rect">
            <a:avLst/>
          </a:prstGeom>
        </p:spPr>
      </p:pic>
      <p:grpSp>
        <p:nvGrpSpPr>
          <p:cNvPr id="24" name="Group 23"/>
          <p:cNvGrpSpPr/>
          <p:nvPr/>
        </p:nvGrpSpPr>
        <p:grpSpPr>
          <a:xfrm>
            <a:off x="10000673" y="559334"/>
            <a:ext cx="1750800" cy="669660"/>
            <a:chOff x="13206479" y="-386822"/>
            <a:chExt cx="1750800" cy="669660"/>
          </a:xfrm>
        </p:grpSpPr>
        <p:sp>
          <p:nvSpPr>
            <p:cNvPr id="25" name="TextBox 24"/>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7" name="TextBox 26"/>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29" name="Action Button: Home 28">
            <a:hlinkClick r:id="rId5" action="ppaction://hlinksldjump" highlightClick="1"/>
          </p:cNvPr>
          <p:cNvSpPr/>
          <p:nvPr/>
        </p:nvSpPr>
        <p:spPr>
          <a:xfrm>
            <a:off x="7920650" y="6005737"/>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rotWithShape="1">
          <a:blip r:embed="rId6"/>
          <a:srcRect l="2976" t="2318" r="1252" b="79950"/>
          <a:stretch/>
        </p:blipFill>
        <p:spPr>
          <a:xfrm>
            <a:off x="7059261" y="2387378"/>
            <a:ext cx="2431143" cy="464457"/>
          </a:xfrm>
          <a:prstGeom prst="roundRect">
            <a:avLst/>
          </a:prstGeom>
        </p:spPr>
      </p:pic>
      <p:sp>
        <p:nvSpPr>
          <p:cNvPr id="32" name="Rectangle 31"/>
          <p:cNvSpPr/>
          <p:nvPr/>
        </p:nvSpPr>
        <p:spPr>
          <a:xfrm>
            <a:off x="7021616" y="2970239"/>
            <a:ext cx="243813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Facebook “Handle”</a:t>
            </a:r>
          </a:p>
        </p:txBody>
      </p:sp>
      <p:sp>
        <p:nvSpPr>
          <p:cNvPr id="33" name="TextBox 32"/>
          <p:cNvSpPr txBox="1"/>
          <p:nvPr/>
        </p:nvSpPr>
        <p:spPr>
          <a:xfrm>
            <a:off x="7180219" y="2984214"/>
            <a:ext cx="1631806"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SnookieB1</a:t>
            </a:r>
            <a:endParaRPr lang="en-US" sz="1100" dirty="0">
              <a:solidFill>
                <a:srgbClr val="666666"/>
              </a:solidFill>
              <a:latin typeface="Roboto Condensed" pitchFamily="2" charset="0"/>
              <a:ea typeface="Roboto Condensed" pitchFamily="2" charset="0"/>
            </a:endParaRPr>
          </a:p>
        </p:txBody>
      </p:sp>
      <p:sp>
        <p:nvSpPr>
          <p:cNvPr id="34" name="Rectangle 33"/>
          <p:cNvSpPr/>
          <p:nvPr/>
        </p:nvSpPr>
        <p:spPr>
          <a:xfrm>
            <a:off x="7054172" y="3383711"/>
            <a:ext cx="2419708" cy="1546577"/>
          </a:xfrm>
          <a:prstGeom prst="rect">
            <a:avLst/>
          </a:prstGeom>
        </p:spPr>
        <p:txBody>
          <a:bodyPr wrap="square" lIns="0">
            <a:spAutoFit/>
          </a:bodyPr>
          <a:lstStyle/>
          <a:p>
            <a:r>
              <a:rPr lang="en-US" sz="1050" dirty="0">
                <a:solidFill>
                  <a:srgbClr val="256FBD"/>
                </a:solidFill>
                <a:latin typeface="Roboto Condensed" pitchFamily="2" charset="0"/>
                <a:ea typeface="Roboto Condensed" pitchFamily="2" charset="0"/>
              </a:rPr>
              <a:t>Hey!</a:t>
            </a:r>
          </a:p>
          <a:p>
            <a:r>
              <a:rPr lang="en-US" sz="1050" dirty="0">
                <a:solidFill>
                  <a:srgbClr val="256FBD"/>
                </a:solidFill>
                <a:latin typeface="Roboto Condensed" pitchFamily="2" charset="0"/>
                <a:ea typeface="Roboto Condensed" pitchFamily="2" charset="0"/>
              </a:rPr>
              <a:t>I found the coolest app called </a:t>
            </a:r>
            <a:r>
              <a:rPr lang="en-US" sz="1050" b="1" dirty="0">
                <a:solidFill>
                  <a:srgbClr val="9AC642"/>
                </a:solidFill>
                <a:latin typeface="Roboto Condensed" pitchFamily="2" charset="0"/>
                <a:ea typeface="Roboto Condensed" pitchFamily="2" charset="0"/>
              </a:rPr>
              <a:t>Rx</a:t>
            </a:r>
            <a:r>
              <a:rPr lang="en-US" sz="1050" b="1" dirty="0">
                <a:solidFill>
                  <a:srgbClr val="256FBD"/>
                </a:solidFill>
                <a:latin typeface="Roboto Condensed" pitchFamily="2" charset="0"/>
                <a:ea typeface="Roboto Condensed" pitchFamily="2" charset="0"/>
              </a:rPr>
              <a:t>-Direct</a:t>
            </a:r>
            <a:r>
              <a:rPr lang="en-US" sz="1050" dirty="0">
                <a:solidFill>
                  <a:srgbClr val="256FBD"/>
                </a:solidFill>
                <a:latin typeface="Roboto Condensed" pitchFamily="2" charset="0"/>
                <a:ea typeface="Roboto Condensed" pitchFamily="2" charset="0"/>
              </a:rPr>
              <a:t>  that saves me money on my prescription pills and a ton of the hassle with my prescriptions at a local pharmacy.</a:t>
            </a:r>
          </a:p>
          <a:p>
            <a:r>
              <a:rPr lang="en-US" sz="1050" dirty="0">
                <a:solidFill>
                  <a:srgbClr val="256FBD"/>
                </a:solidFill>
                <a:latin typeface="Roboto Condensed" pitchFamily="2" charset="0"/>
                <a:ea typeface="Roboto Condensed" pitchFamily="2" charset="0"/>
              </a:rPr>
              <a:t>They accept most all insurance plans, give rewards that can be redeemed for cash towards store purchases, and they deliver to me!</a:t>
            </a:r>
          </a:p>
        </p:txBody>
      </p:sp>
      <p:pic>
        <p:nvPicPr>
          <p:cNvPr id="31" name="Picture 30"/>
          <p:cNvPicPr>
            <a:picLocks noChangeAspect="1"/>
          </p:cNvPicPr>
          <p:nvPr/>
        </p:nvPicPr>
        <p:blipFill rotWithShape="1">
          <a:blip r:embed="rId6"/>
          <a:srcRect t="934"/>
          <a:stretch/>
        </p:blipFill>
        <p:spPr>
          <a:xfrm>
            <a:off x="7047830" y="2369760"/>
            <a:ext cx="2538479" cy="2594899"/>
          </a:xfrm>
          <a:prstGeom prst="roundRect">
            <a:avLst>
              <a:gd name="adj" fmla="val 2373"/>
            </a:avLst>
          </a:prstGeom>
        </p:spPr>
      </p:pic>
      <p:sp>
        <p:nvSpPr>
          <p:cNvPr id="30" name="TextBox 29"/>
          <p:cNvSpPr txBox="1"/>
          <p:nvPr/>
        </p:nvSpPr>
        <p:spPr>
          <a:xfrm>
            <a:off x="6873286" y="1296788"/>
            <a:ext cx="2702930" cy="1015663"/>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SHARE Rx-DIRECT WITH A FRIEND!</a:t>
            </a:r>
            <a:endParaRPr lang="en-US" sz="1000" dirty="0">
              <a:solidFill>
                <a:srgbClr val="256FBD"/>
              </a:solidFill>
              <a:latin typeface="Roboto Condensed" pitchFamily="2" charset="0"/>
              <a:ea typeface="Roboto Condensed" pitchFamily="2" charset="0"/>
            </a:endParaRPr>
          </a:p>
          <a:p>
            <a:pPr algn="ctr"/>
            <a:r>
              <a:rPr lang="en-US" sz="1000" dirty="0">
                <a:solidFill>
                  <a:srgbClr val="256FBD"/>
                </a:solidFill>
                <a:latin typeface="Roboto Condensed" pitchFamily="2" charset="0"/>
                <a:ea typeface="Roboto Condensed" pitchFamily="2" charset="0"/>
              </a:rPr>
              <a:t>Each friend who signs up will net you </a:t>
            </a:r>
            <a:r>
              <a:rPr lang="en-US" sz="1000" u="sng" dirty="0">
                <a:solidFill>
                  <a:srgbClr val="256FBD"/>
                </a:solidFill>
                <a:latin typeface="Roboto Condensed" pitchFamily="2" charset="0"/>
                <a:ea typeface="Roboto Condensed" pitchFamily="2" charset="0"/>
              </a:rPr>
              <a:t>50 points</a:t>
            </a:r>
            <a:r>
              <a:rPr lang="en-US" sz="1000" dirty="0">
                <a:solidFill>
                  <a:srgbClr val="256FBD"/>
                </a:solidFill>
                <a:latin typeface="Roboto Condensed" pitchFamily="2" charset="0"/>
                <a:ea typeface="Roboto Condensed" pitchFamily="2" charset="0"/>
              </a:rPr>
              <a:t>!</a:t>
            </a:r>
          </a:p>
          <a:p>
            <a:pPr algn="ctr"/>
            <a:endParaRPr lang="en-US" sz="1000" dirty="0">
              <a:solidFill>
                <a:srgbClr val="256FBD"/>
              </a:solidFill>
              <a:latin typeface="Roboto Condensed" pitchFamily="2" charset="0"/>
              <a:ea typeface="Roboto Condensed" pitchFamily="2" charset="0"/>
            </a:endParaRPr>
          </a:p>
          <a:p>
            <a:pPr algn="just"/>
            <a:r>
              <a:rPr lang="en-US" sz="1000" i="1" dirty="0">
                <a:solidFill>
                  <a:srgbClr val="666666"/>
                </a:solidFill>
                <a:latin typeface="Roboto Condensed" pitchFamily="2" charset="0"/>
                <a:ea typeface="Roboto Condensed" pitchFamily="2" charset="0"/>
              </a:rPr>
              <a:t>Sharing is caring. </a:t>
            </a:r>
            <a:r>
              <a:rPr lang="en-US" sz="1000" dirty="0">
                <a:solidFill>
                  <a:srgbClr val="666666"/>
                </a:solidFill>
                <a:latin typeface="Roboto Condensed" pitchFamily="2" charset="0"/>
                <a:ea typeface="Roboto Condensed" pitchFamily="2" charset="0"/>
              </a:rPr>
              <a:t>Give someone you know the gift of lower prices and greater convenience, all while earning bonus points for doing a good thing.</a:t>
            </a:r>
            <a:endParaRPr lang="en-US" sz="600" i="1" dirty="0">
              <a:solidFill>
                <a:srgbClr val="666666"/>
              </a:solidFill>
              <a:latin typeface="Roboto Condensed" pitchFamily="2" charset="0"/>
              <a:ea typeface="Roboto Condensed" pitchFamily="2" charset="0"/>
            </a:endParaRPr>
          </a:p>
        </p:txBody>
      </p:sp>
      <p:sp>
        <p:nvSpPr>
          <p:cNvPr id="39" name="Rectangle 38"/>
          <p:cNvSpPr/>
          <p:nvPr/>
        </p:nvSpPr>
        <p:spPr>
          <a:xfrm>
            <a:off x="7565413" y="4975151"/>
            <a:ext cx="1731311" cy="276999"/>
          </a:xfrm>
          <a:prstGeom prst="rect">
            <a:avLst/>
          </a:prstGeom>
        </p:spPr>
        <p:txBody>
          <a:bodyPr wrap="square">
            <a:spAutoFit/>
          </a:bodyPr>
          <a:lstStyle/>
          <a:p>
            <a:r>
              <a:rPr lang="en-US" sz="1200" i="1" dirty="0">
                <a:solidFill>
                  <a:srgbClr val="666666"/>
                </a:solidFill>
                <a:latin typeface="Roboto Condensed" pitchFamily="2" charset="0"/>
                <a:ea typeface="Roboto Condensed" pitchFamily="2" charset="0"/>
              </a:rPr>
              <a:t>Your Sharing Link:</a:t>
            </a:r>
            <a:endParaRPr lang="en-US" sz="1200" dirty="0"/>
          </a:p>
        </p:txBody>
      </p:sp>
      <p:sp>
        <p:nvSpPr>
          <p:cNvPr id="40" name="Rectangle 39"/>
          <p:cNvSpPr/>
          <p:nvPr/>
        </p:nvSpPr>
        <p:spPr>
          <a:xfrm>
            <a:off x="7059261" y="5252150"/>
            <a:ext cx="2438138" cy="289560"/>
          </a:xfrm>
          <a:prstGeom prst="rect">
            <a:avLst/>
          </a:prstGeom>
          <a:solidFill>
            <a:schemeClr val="bg1"/>
          </a:solidFill>
          <a:ln w="63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http://rx-direct.us/share/19328da</a:t>
            </a:r>
          </a:p>
        </p:txBody>
      </p:sp>
      <p:sp>
        <p:nvSpPr>
          <p:cNvPr id="42" name="Rectangle 41">
            <a:hlinkClick r:id="rId7" action="ppaction://hlinksldjump"/>
          </p:cNvPr>
          <p:cNvSpPr/>
          <p:nvPr/>
        </p:nvSpPr>
        <p:spPr>
          <a:xfrm>
            <a:off x="9030586" y="5252686"/>
            <a:ext cx="469988" cy="292608"/>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Condensed" pitchFamily="2" charset="0"/>
                <a:ea typeface="Roboto Condensed" pitchFamily="2" charset="0"/>
              </a:rPr>
              <a:t>COPY</a:t>
            </a:r>
          </a:p>
        </p:txBody>
      </p:sp>
      <p:sp>
        <p:nvSpPr>
          <p:cNvPr id="35" name="Rectangle 34"/>
          <p:cNvSpPr/>
          <p:nvPr/>
        </p:nvSpPr>
        <p:spPr>
          <a:xfrm>
            <a:off x="6873530" y="99041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L-Shape 35"/>
          <p:cNvSpPr/>
          <p:nvPr/>
        </p:nvSpPr>
        <p:spPr>
          <a:xfrm rot="2944317">
            <a:off x="6983690" y="107724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7393821" y="954640"/>
            <a:ext cx="176202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SHARE WITH OTHERS</a:t>
            </a:r>
          </a:p>
        </p:txBody>
      </p:sp>
    </p:spTree>
    <p:extLst>
      <p:ext uri="{BB962C8B-B14F-4D97-AF65-F5344CB8AC3E}">
        <p14:creationId xmlns:p14="http://schemas.microsoft.com/office/powerpoint/2010/main" val="2373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1" presetClass="entr" presetSubtype="0" fill="hold" grpId="0" nodeType="withEffect">
                                  <p:stCondLst>
                                    <p:cond delay="750"/>
                                  </p:stCondLst>
                                  <p:childTnLst>
                                    <p:set>
                                      <p:cBhvr>
                                        <p:cTn id="9" dur="1" fill="hold">
                                          <p:stCondLst>
                                            <p:cond delay="0"/>
                                          </p:stCondLst>
                                        </p:cTn>
                                        <p:tgtEl>
                                          <p:spTgt spid="33">
                                            <p:bg/>
                                          </p:spTgt>
                                        </p:tgtEl>
                                        <p:attrNameLst>
                                          <p:attrName>style.visibility</p:attrName>
                                        </p:attrNameLst>
                                      </p:cBhvr>
                                      <p:to>
                                        <p:strVal val="visible"/>
                                      </p:to>
                                    </p:set>
                                  </p:childTnLst>
                                </p:cTn>
                              </p:par>
                              <p:par>
                                <p:cTn id="10" presetID="1" presetClass="entr" presetSubtype="0" fill="hold" grpId="0" nodeType="withEffect">
                                  <p:stCondLst>
                                    <p:cond delay="750"/>
                                  </p:stCondLst>
                                  <p:iterate type="lt">
                                    <p:tmAbs val="150"/>
                                  </p:iterate>
                                  <p:childTnLst>
                                    <p:set>
                                      <p:cBhvr>
                                        <p:cTn id="11" dur="1" fill="hold">
                                          <p:stCondLst>
                                            <p:cond delay="0"/>
                                          </p:stCondLst>
                                        </p:cTn>
                                        <p:tgtEl>
                                          <p:spTgt spid="33">
                                            <p:txEl>
                                              <p:pRg st="0" end="0"/>
                                            </p:txEl>
                                          </p:spTgt>
                                        </p:tgtEl>
                                        <p:attrNameLst>
                                          <p:attrName>style.visibility</p:attrName>
                                        </p:attrNameLst>
                                      </p:cBhvr>
                                      <p:to>
                                        <p:strVal val="visible"/>
                                      </p:to>
                                    </p:set>
                                  </p:childTnLst>
                                </p:cTn>
                              </p:par>
                            </p:childTnLst>
                          </p:cTn>
                        </p:par>
                        <p:par>
                          <p:cTn id="12" fill="hold">
                            <p:stCondLst>
                              <p:cond delay="1951"/>
                            </p:stCondLst>
                            <p:childTnLst>
                              <p:par>
                                <p:cTn id="13" presetID="1"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bldLvl="5" animBg="1" advAuto="150"/>
      <p:bldP spid="4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6642825"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itle 15"/>
          <p:cNvSpPr>
            <a:spLocks noGrp="1"/>
          </p:cNvSpPr>
          <p:nvPr>
            <p:ph type="title"/>
          </p:nvPr>
        </p:nvSpPr>
        <p:spPr>
          <a:xfrm>
            <a:off x="226727" y="247266"/>
            <a:ext cx="4878010" cy="992070"/>
          </a:xfrm>
        </p:spPr>
        <p:txBody>
          <a:bodyPr>
            <a:normAutofit/>
          </a:bodyPr>
          <a:lstStyle/>
          <a:p>
            <a:r>
              <a:rPr lang="en-US" dirty="0"/>
              <a:t>Survey</a:t>
            </a:r>
          </a:p>
        </p:txBody>
      </p:sp>
      <p:pic>
        <p:nvPicPr>
          <p:cNvPr id="18" name="Picture 17"/>
          <p:cNvPicPr>
            <a:picLocks noChangeAspect="1"/>
          </p:cNvPicPr>
          <p:nvPr/>
        </p:nvPicPr>
        <p:blipFill>
          <a:blip r:embed="rId4"/>
          <a:stretch>
            <a:fillRect/>
          </a:stretch>
        </p:blipFill>
        <p:spPr>
          <a:xfrm>
            <a:off x="10098664" y="-478731"/>
            <a:ext cx="1041393" cy="376363"/>
          </a:xfrm>
          <a:prstGeom prst="rect">
            <a:avLst/>
          </a:prstGeom>
        </p:spPr>
      </p:pic>
      <p:grpSp>
        <p:nvGrpSpPr>
          <p:cNvPr id="24" name="Group 23"/>
          <p:cNvGrpSpPr/>
          <p:nvPr/>
        </p:nvGrpSpPr>
        <p:grpSpPr>
          <a:xfrm>
            <a:off x="10000673" y="559334"/>
            <a:ext cx="1750800" cy="669660"/>
            <a:chOff x="13206479" y="-386822"/>
            <a:chExt cx="1750800" cy="669660"/>
          </a:xfrm>
        </p:grpSpPr>
        <p:sp>
          <p:nvSpPr>
            <p:cNvPr id="25" name="TextBox 24"/>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7" name="TextBox 26"/>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29" name="Action Button: Home 28">
            <a:hlinkClick r:id="rId5" action="ppaction://hlinksldjump" highlightClick="1"/>
          </p:cNvPr>
          <p:cNvSpPr/>
          <p:nvPr/>
        </p:nvSpPr>
        <p:spPr>
          <a:xfrm>
            <a:off x="7920650" y="6005737"/>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873286" y="1296788"/>
            <a:ext cx="2702930" cy="1323439"/>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SUBMIT YOUR BLOOD GLUCOSE READING!</a:t>
            </a:r>
            <a:endParaRPr lang="en-US" sz="1000" dirty="0">
              <a:solidFill>
                <a:srgbClr val="256FBD"/>
              </a:solidFill>
              <a:latin typeface="Roboto Condensed" pitchFamily="2" charset="0"/>
              <a:ea typeface="Roboto Condensed" pitchFamily="2" charset="0"/>
            </a:endParaRPr>
          </a:p>
          <a:p>
            <a:pPr algn="ctr"/>
            <a:r>
              <a:rPr lang="en-US" sz="1000" dirty="0">
                <a:solidFill>
                  <a:srgbClr val="256FBD"/>
                </a:solidFill>
                <a:latin typeface="Roboto Condensed" pitchFamily="2" charset="0"/>
                <a:ea typeface="Roboto Condensed" pitchFamily="2" charset="0"/>
              </a:rPr>
              <a:t>Submitting your reading will earn you </a:t>
            </a:r>
            <a:r>
              <a:rPr lang="en-US" sz="1000" u="sng" dirty="0">
                <a:solidFill>
                  <a:srgbClr val="256FBD"/>
                </a:solidFill>
                <a:latin typeface="Roboto Condensed" pitchFamily="2" charset="0"/>
                <a:ea typeface="Roboto Condensed" pitchFamily="2" charset="0"/>
              </a:rPr>
              <a:t>50 points</a:t>
            </a:r>
            <a:r>
              <a:rPr lang="en-US" sz="1000" dirty="0">
                <a:solidFill>
                  <a:srgbClr val="256FBD"/>
                </a:solidFill>
                <a:latin typeface="Roboto Condensed" pitchFamily="2" charset="0"/>
                <a:ea typeface="Roboto Condensed" pitchFamily="2" charset="0"/>
              </a:rPr>
              <a:t>!</a:t>
            </a:r>
          </a:p>
          <a:p>
            <a:pPr algn="ctr"/>
            <a:endParaRPr lang="en-US" sz="1000" dirty="0">
              <a:solidFill>
                <a:srgbClr val="256FBD"/>
              </a:solidFill>
              <a:latin typeface="Roboto Condensed" pitchFamily="2" charset="0"/>
              <a:ea typeface="Roboto Condensed" pitchFamily="2" charset="0"/>
            </a:endParaRPr>
          </a:p>
          <a:p>
            <a:pPr algn="just"/>
            <a:r>
              <a:rPr lang="en-US" sz="1000" dirty="0">
                <a:solidFill>
                  <a:srgbClr val="666666"/>
                </a:solidFill>
                <a:latin typeface="Roboto Condensed" pitchFamily="2" charset="0"/>
                <a:ea typeface="Roboto Condensed" pitchFamily="2" charset="0"/>
              </a:rPr>
              <a:t>One or more of the medications you are taking may or may not have an impact on your blood glucose readings.  Anonymously submitting a reading will help ensure proper care for patients around the world (</a:t>
            </a:r>
            <a:r>
              <a:rPr lang="en-US" sz="1000" u="sng" dirty="0">
                <a:solidFill>
                  <a:schemeClr val="accent2"/>
                </a:solidFill>
                <a:latin typeface="Roboto Condensed" pitchFamily="2" charset="0"/>
                <a:ea typeface="Roboto Condensed" pitchFamily="2" charset="0"/>
              </a:rPr>
              <a:t>how this helps</a:t>
            </a:r>
            <a:r>
              <a:rPr lang="en-US" sz="1000" dirty="0">
                <a:solidFill>
                  <a:srgbClr val="666666"/>
                </a:solidFill>
                <a:latin typeface="Roboto Condensed" pitchFamily="2" charset="0"/>
                <a:ea typeface="Roboto Condensed" pitchFamily="2" charset="0"/>
              </a:rPr>
              <a:t>).</a:t>
            </a:r>
            <a:endParaRPr lang="en-US" sz="600" dirty="0">
              <a:solidFill>
                <a:srgbClr val="666666"/>
              </a:solidFill>
              <a:latin typeface="Roboto Condensed" pitchFamily="2" charset="0"/>
              <a:ea typeface="Roboto Condensed" pitchFamily="2" charset="0"/>
            </a:endParaRPr>
          </a:p>
        </p:txBody>
      </p:sp>
      <p:sp>
        <p:nvSpPr>
          <p:cNvPr id="50" name="Rectangle 49">
            <a:hlinkClick r:id="rId6" action="ppaction://hlinksldjump"/>
          </p:cNvPr>
          <p:cNvSpPr/>
          <p:nvPr/>
        </p:nvSpPr>
        <p:spPr>
          <a:xfrm>
            <a:off x="6857376" y="5476768"/>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SUBMIT GLUCOSE READING</a:t>
            </a:r>
          </a:p>
        </p:txBody>
      </p:sp>
      <p:sp>
        <p:nvSpPr>
          <p:cNvPr id="58" name="TextBox 57"/>
          <p:cNvSpPr txBox="1"/>
          <p:nvPr/>
        </p:nvSpPr>
        <p:spPr>
          <a:xfrm>
            <a:off x="6827239" y="3702602"/>
            <a:ext cx="2702930" cy="553998"/>
          </a:xfrm>
          <a:prstGeom prst="rect">
            <a:avLst/>
          </a:prstGeom>
          <a:noFill/>
        </p:spPr>
        <p:txBody>
          <a:bodyPr wrap="square" rtlCol="0">
            <a:spAutoFit/>
          </a:bodyPr>
          <a:lstStyle/>
          <a:p>
            <a:pPr algn="ctr"/>
            <a:r>
              <a:rPr lang="en-US" sz="1000" u="sng" dirty="0">
                <a:solidFill>
                  <a:schemeClr val="accent2"/>
                </a:solidFill>
                <a:latin typeface="Roboto Condensed" pitchFamily="2" charset="0"/>
                <a:ea typeface="Roboto Condensed" pitchFamily="2" charset="0"/>
              </a:rPr>
              <a:t>How this information is used</a:t>
            </a:r>
          </a:p>
          <a:p>
            <a:pPr algn="ctr"/>
            <a:endParaRPr lang="en-US" sz="1000" u="sng" dirty="0">
              <a:solidFill>
                <a:schemeClr val="accent2"/>
              </a:solidFill>
              <a:latin typeface="Roboto Condensed" pitchFamily="2" charset="0"/>
              <a:ea typeface="Roboto Condensed" pitchFamily="2" charset="0"/>
            </a:endParaRPr>
          </a:p>
          <a:p>
            <a:pPr algn="ctr"/>
            <a:r>
              <a:rPr lang="en-US" sz="1000" u="sng" dirty="0">
                <a:solidFill>
                  <a:schemeClr val="accent2"/>
                </a:solidFill>
                <a:latin typeface="Roboto Condensed" pitchFamily="2" charset="0"/>
                <a:ea typeface="Roboto Condensed" pitchFamily="2" charset="0"/>
              </a:rPr>
              <a:t>Our privacy protection policy</a:t>
            </a:r>
            <a:endParaRPr lang="en-US" sz="600" u="sng" dirty="0">
              <a:solidFill>
                <a:schemeClr val="accent2"/>
              </a:solidFill>
              <a:latin typeface="Roboto Condensed" pitchFamily="2" charset="0"/>
              <a:ea typeface="Roboto Condensed" pitchFamily="2" charset="0"/>
            </a:endParaRPr>
          </a:p>
        </p:txBody>
      </p:sp>
      <p:sp>
        <p:nvSpPr>
          <p:cNvPr id="59" name="Rectangle 58"/>
          <p:cNvSpPr/>
          <p:nvPr/>
        </p:nvSpPr>
        <p:spPr>
          <a:xfrm>
            <a:off x="7017978" y="2767175"/>
            <a:ext cx="2438138" cy="289560"/>
          </a:xfrm>
          <a:prstGeom prst="rect">
            <a:avLst/>
          </a:prstGeom>
          <a:solidFill>
            <a:schemeClr val="bg1"/>
          </a:solidFill>
          <a:ln w="63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Blood Glucose Reading  (mg/</a:t>
            </a:r>
            <a:r>
              <a:rPr lang="en-US" sz="1000" dirty="0" err="1">
                <a:solidFill>
                  <a:schemeClr val="bg1">
                    <a:lumMod val="65000"/>
                  </a:schemeClr>
                </a:solidFill>
              </a:rPr>
              <a:t>dL</a:t>
            </a:r>
            <a:r>
              <a:rPr lang="en-US" sz="1000" dirty="0">
                <a:solidFill>
                  <a:schemeClr val="bg1">
                    <a:lumMod val="65000"/>
                  </a:schemeClr>
                </a:solidFill>
              </a:rPr>
              <a:t>)</a:t>
            </a:r>
          </a:p>
        </p:txBody>
      </p:sp>
      <p:sp>
        <p:nvSpPr>
          <p:cNvPr id="60" name="TextBox 59"/>
          <p:cNvSpPr txBox="1"/>
          <p:nvPr/>
        </p:nvSpPr>
        <p:spPr>
          <a:xfrm>
            <a:off x="7043808" y="2779448"/>
            <a:ext cx="1840810" cy="261610"/>
          </a:xfrm>
          <a:prstGeom prst="rect">
            <a:avLst/>
          </a:prstGeom>
          <a:solidFill>
            <a:schemeClr val="bg1"/>
          </a:solidFill>
        </p:spPr>
        <p:txBody>
          <a:bodyPr wrap="square" rtlCol="0">
            <a:spAutoFit/>
          </a:bodyPr>
          <a:lstStyle/>
          <a:p>
            <a:r>
              <a:rPr lang="en-US" sz="1100" dirty="0">
                <a:solidFill>
                  <a:schemeClr val="bg1">
                    <a:lumMod val="50000"/>
                  </a:schemeClr>
                </a:solidFill>
                <a:latin typeface="Roboto Condensed" pitchFamily="2" charset="0"/>
                <a:ea typeface="Roboto Condensed" pitchFamily="2" charset="0"/>
              </a:rPr>
              <a:t>110</a:t>
            </a:r>
          </a:p>
        </p:txBody>
      </p:sp>
      <p:sp>
        <p:nvSpPr>
          <p:cNvPr id="63" name="Rectangle 62"/>
          <p:cNvSpPr/>
          <p:nvPr/>
        </p:nvSpPr>
        <p:spPr>
          <a:xfrm>
            <a:off x="7017978" y="3178740"/>
            <a:ext cx="1747331" cy="289560"/>
          </a:xfrm>
          <a:prstGeom prst="rect">
            <a:avLst/>
          </a:prstGeom>
          <a:solidFill>
            <a:schemeClr val="bg1"/>
          </a:solidFill>
          <a:ln w="63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Time of Reading (</a:t>
            </a:r>
            <a:r>
              <a:rPr lang="en-US" sz="1000" dirty="0" err="1">
                <a:solidFill>
                  <a:schemeClr val="bg1">
                    <a:lumMod val="65000"/>
                  </a:schemeClr>
                </a:solidFill>
              </a:rPr>
              <a:t>hh:mm</a:t>
            </a:r>
            <a:r>
              <a:rPr lang="en-US" sz="1000" dirty="0">
                <a:solidFill>
                  <a:schemeClr val="bg1">
                    <a:lumMod val="65000"/>
                  </a:schemeClr>
                </a:solidFill>
              </a:rPr>
              <a:t>)</a:t>
            </a:r>
          </a:p>
        </p:txBody>
      </p:sp>
      <p:sp>
        <p:nvSpPr>
          <p:cNvPr id="64" name="TextBox 63"/>
          <p:cNvSpPr txBox="1"/>
          <p:nvPr/>
        </p:nvSpPr>
        <p:spPr>
          <a:xfrm>
            <a:off x="7034781" y="3188910"/>
            <a:ext cx="1721501" cy="261610"/>
          </a:xfrm>
          <a:prstGeom prst="rect">
            <a:avLst/>
          </a:prstGeom>
          <a:solidFill>
            <a:schemeClr val="bg1"/>
          </a:solidFill>
        </p:spPr>
        <p:txBody>
          <a:bodyPr wrap="square" rtlCol="0">
            <a:spAutoFit/>
          </a:bodyPr>
          <a:lstStyle/>
          <a:p>
            <a:r>
              <a:rPr lang="en-US" sz="1100" dirty="0">
                <a:solidFill>
                  <a:schemeClr val="bg1">
                    <a:lumMod val="50000"/>
                  </a:schemeClr>
                </a:solidFill>
                <a:latin typeface="Roboto Condensed" pitchFamily="2" charset="0"/>
                <a:ea typeface="Roboto Condensed" pitchFamily="2" charset="0"/>
              </a:rPr>
              <a:t>7:30</a:t>
            </a:r>
          </a:p>
        </p:txBody>
      </p:sp>
      <p:sp>
        <p:nvSpPr>
          <p:cNvPr id="65" name="Rectangle 64"/>
          <p:cNvSpPr/>
          <p:nvPr/>
        </p:nvSpPr>
        <p:spPr>
          <a:xfrm>
            <a:off x="8948539" y="3139059"/>
            <a:ext cx="336952" cy="230832"/>
          </a:xfrm>
          <a:prstGeom prst="rect">
            <a:avLst/>
          </a:prstGeom>
        </p:spPr>
        <p:txBody>
          <a:bodyPr wrap="none">
            <a:spAutoFit/>
          </a:bodyPr>
          <a:lstStyle/>
          <a:p>
            <a:r>
              <a:rPr lang="en-US" sz="900" dirty="0">
                <a:solidFill>
                  <a:srgbClr val="666666"/>
                </a:solidFill>
                <a:latin typeface="Roboto Condensed" pitchFamily="2" charset="0"/>
                <a:ea typeface="Roboto Condensed" pitchFamily="2" charset="0"/>
              </a:rPr>
              <a:t>AM</a:t>
            </a:r>
            <a:endParaRPr lang="en-US" sz="700" dirty="0"/>
          </a:p>
        </p:txBody>
      </p:sp>
      <p:sp>
        <p:nvSpPr>
          <p:cNvPr id="66" name="Rectangle 65"/>
          <p:cNvSpPr/>
          <p:nvPr/>
        </p:nvSpPr>
        <p:spPr>
          <a:xfrm>
            <a:off x="8948963" y="3298699"/>
            <a:ext cx="741877" cy="230832"/>
          </a:xfrm>
          <a:prstGeom prst="rect">
            <a:avLst/>
          </a:prstGeom>
        </p:spPr>
        <p:txBody>
          <a:bodyPr wrap="square">
            <a:spAutoFit/>
          </a:bodyPr>
          <a:lstStyle/>
          <a:p>
            <a:r>
              <a:rPr lang="en-US" sz="900" dirty="0">
                <a:solidFill>
                  <a:srgbClr val="666666"/>
                </a:solidFill>
                <a:latin typeface="Roboto Condensed" pitchFamily="2" charset="0"/>
                <a:ea typeface="Roboto Condensed" pitchFamily="2" charset="0"/>
              </a:rPr>
              <a:t>PM</a:t>
            </a:r>
            <a:endParaRPr lang="en-US" sz="700" dirty="0"/>
          </a:p>
        </p:txBody>
      </p:sp>
      <p:sp>
        <p:nvSpPr>
          <p:cNvPr id="67" name="Rounded Rectangle 66"/>
          <p:cNvSpPr/>
          <p:nvPr/>
        </p:nvSpPr>
        <p:spPr>
          <a:xfrm>
            <a:off x="8885313" y="3362060"/>
            <a:ext cx="88562" cy="88562"/>
          </a:xfrm>
          <a:prstGeom prst="roundRect">
            <a:avLst/>
          </a:prstGeom>
          <a:solidFill>
            <a:srgbClr val="9AC6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ounded Rectangle 67"/>
          <p:cNvSpPr/>
          <p:nvPr/>
        </p:nvSpPr>
        <p:spPr>
          <a:xfrm>
            <a:off x="8884618" y="3203842"/>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46545" y="1708727"/>
            <a:ext cx="4535055" cy="2031325"/>
          </a:xfrm>
          <a:prstGeom prst="rect">
            <a:avLst/>
          </a:prstGeom>
          <a:noFill/>
        </p:spPr>
        <p:txBody>
          <a:bodyPr wrap="square" rtlCol="0">
            <a:spAutoFit/>
          </a:bodyPr>
          <a:lstStyle/>
          <a:p>
            <a:r>
              <a:rPr lang="en-US" dirty="0"/>
              <a:t>This submission page can be reached from two screens:</a:t>
            </a:r>
          </a:p>
          <a:p>
            <a:endParaRPr lang="en-US" dirty="0"/>
          </a:p>
          <a:p>
            <a:pPr marL="342900" indent="-342900">
              <a:buAutoNum type="arabicParenR"/>
            </a:pPr>
            <a:r>
              <a:rPr lang="en-US" dirty="0"/>
              <a:t>My Rewards</a:t>
            </a:r>
            <a:br>
              <a:rPr lang="en-US" dirty="0"/>
            </a:br>
            <a:r>
              <a:rPr lang="en-US" dirty="0"/>
              <a:t>Under “</a:t>
            </a:r>
            <a:r>
              <a:rPr lang="en-US" b="1" dirty="0">
                <a:solidFill>
                  <a:srgbClr val="9AC642"/>
                </a:solidFill>
                <a:latin typeface="Roboto Condensed" pitchFamily="2" charset="0"/>
                <a:ea typeface="Roboto Condensed" pitchFamily="2" charset="0"/>
              </a:rPr>
              <a:t>BONUS POINT </a:t>
            </a:r>
            <a:r>
              <a:rPr lang="en-US" dirty="0">
                <a:solidFill>
                  <a:srgbClr val="666666"/>
                </a:solidFill>
                <a:latin typeface="Roboto Condensed" pitchFamily="2" charset="0"/>
                <a:ea typeface="Roboto Condensed" pitchFamily="2" charset="0"/>
              </a:rPr>
              <a:t>OPPORTUNITIES”</a:t>
            </a:r>
            <a:endParaRPr lang="en-US" dirty="0"/>
          </a:p>
          <a:p>
            <a:pPr marL="342900" indent="-342900">
              <a:buAutoNum type="arabicParenR"/>
            </a:pPr>
            <a:r>
              <a:rPr lang="en-US" dirty="0"/>
              <a:t>My Alerts</a:t>
            </a:r>
            <a:br>
              <a:rPr lang="en-US" dirty="0"/>
            </a:br>
            <a:r>
              <a:rPr lang="en-US" dirty="0"/>
              <a:t>From point opportunity message</a:t>
            </a:r>
          </a:p>
        </p:txBody>
      </p:sp>
      <p:sp>
        <p:nvSpPr>
          <p:cNvPr id="36" name="Rectangle 35"/>
          <p:cNvSpPr/>
          <p:nvPr/>
        </p:nvSpPr>
        <p:spPr>
          <a:xfrm>
            <a:off x="6865910" y="98279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L-Shape 36"/>
          <p:cNvSpPr/>
          <p:nvPr/>
        </p:nvSpPr>
        <p:spPr>
          <a:xfrm rot="2944317">
            <a:off x="6976070" y="106962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7636542" y="954183"/>
            <a:ext cx="1309974"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BONUS POINTS</a:t>
            </a:r>
          </a:p>
        </p:txBody>
      </p:sp>
      <p:grpSp>
        <p:nvGrpSpPr>
          <p:cNvPr id="30" name="Group 29"/>
          <p:cNvGrpSpPr/>
          <p:nvPr/>
        </p:nvGrpSpPr>
        <p:grpSpPr>
          <a:xfrm>
            <a:off x="6957647" y="2590558"/>
            <a:ext cx="1170513" cy="230832"/>
            <a:chOff x="3029525" y="7099561"/>
            <a:chExt cx="1170513" cy="230832"/>
          </a:xfrm>
        </p:grpSpPr>
        <p:sp>
          <p:nvSpPr>
            <p:cNvPr id="31" name="Rectangle 30"/>
            <p:cNvSpPr/>
            <p:nvPr/>
          </p:nvSpPr>
          <p:spPr>
            <a:xfrm>
              <a:off x="3112380" y="7145661"/>
              <a:ext cx="1087658"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2" name="Rectangle 31"/>
            <p:cNvSpPr/>
            <p:nvPr/>
          </p:nvSpPr>
          <p:spPr>
            <a:xfrm>
              <a:off x="3029525" y="7099561"/>
              <a:ext cx="1170513"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Blood Glucose  mg/dl</a:t>
              </a:r>
            </a:p>
          </p:txBody>
        </p:sp>
      </p:grpSp>
      <p:grpSp>
        <p:nvGrpSpPr>
          <p:cNvPr id="33" name="Group 32"/>
          <p:cNvGrpSpPr/>
          <p:nvPr/>
        </p:nvGrpSpPr>
        <p:grpSpPr>
          <a:xfrm>
            <a:off x="6957647" y="3023125"/>
            <a:ext cx="647935" cy="230832"/>
            <a:chOff x="3029525" y="7099561"/>
            <a:chExt cx="647935" cy="230832"/>
          </a:xfrm>
        </p:grpSpPr>
        <p:sp>
          <p:nvSpPr>
            <p:cNvPr id="34" name="Rectangle 33"/>
            <p:cNvSpPr/>
            <p:nvPr/>
          </p:nvSpPr>
          <p:spPr>
            <a:xfrm>
              <a:off x="3112380" y="7145661"/>
              <a:ext cx="565080"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9" name="Rectangle 38"/>
            <p:cNvSpPr/>
            <p:nvPr/>
          </p:nvSpPr>
          <p:spPr>
            <a:xfrm>
              <a:off x="3029525" y="7099561"/>
              <a:ext cx="415498"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Time</a:t>
              </a:r>
            </a:p>
          </p:txBody>
        </p:sp>
      </p:grpSp>
    </p:spTree>
    <p:extLst>
      <p:ext uri="{BB962C8B-B14F-4D97-AF65-F5344CB8AC3E}">
        <p14:creationId xmlns:p14="http://schemas.microsoft.com/office/powerpoint/2010/main" val="21255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60">
                                            <p:bg/>
                                          </p:spTgt>
                                        </p:tgtEl>
                                        <p:attrNameLst>
                                          <p:attrName>style.visibility</p:attrName>
                                        </p:attrNameLst>
                                      </p:cBhvr>
                                      <p:to>
                                        <p:strVal val="visible"/>
                                      </p:to>
                                    </p:set>
                                  </p:childTnLst>
                                </p:cTn>
                              </p:par>
                              <p:par>
                                <p:cTn id="7" presetID="1" presetClass="entr" presetSubtype="0" fill="hold" grpId="0" nodeType="withEffect">
                                  <p:stCondLst>
                                    <p:cond delay="750"/>
                                  </p:stCondLst>
                                  <p:iterate type="lt">
                                    <p:tmAbs val="150"/>
                                  </p:iterate>
                                  <p:childTnLst>
                                    <p:set>
                                      <p:cBhvr>
                                        <p:cTn id="8" dur="1" fill="hold">
                                          <p:stCondLst>
                                            <p:cond delay="0"/>
                                          </p:stCondLst>
                                        </p:cTn>
                                        <p:tgtEl>
                                          <p:spTgt spid="60">
                                            <p:txEl>
                                              <p:pRg st="0" end="0"/>
                                            </p:txEl>
                                          </p:spTgt>
                                        </p:tgtEl>
                                        <p:attrNameLst>
                                          <p:attrName>style.visibility</p:attrName>
                                        </p:attrNameLst>
                                      </p:cBhvr>
                                      <p:to>
                                        <p:strVal val="visible"/>
                                      </p:to>
                                    </p:set>
                                  </p:childTnLst>
                                </p:cTn>
                              </p:par>
                              <p:par>
                                <p:cTn id="9" presetID="1" presetClass="entr" presetSubtype="0" fill="hold" nodeType="withEffect">
                                  <p:stCondLst>
                                    <p:cond delay="75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1250"/>
                                  </p:stCondLst>
                                  <p:childTnLst>
                                    <p:set>
                                      <p:cBhvr>
                                        <p:cTn id="12" dur="1" fill="hold">
                                          <p:stCondLst>
                                            <p:cond delay="0"/>
                                          </p:stCondLst>
                                        </p:cTn>
                                        <p:tgtEl>
                                          <p:spTgt spid="64">
                                            <p:bg/>
                                          </p:spTgt>
                                        </p:tgtEl>
                                        <p:attrNameLst>
                                          <p:attrName>style.visibility</p:attrName>
                                        </p:attrNameLst>
                                      </p:cBhvr>
                                      <p:to>
                                        <p:strVal val="visible"/>
                                      </p:to>
                                    </p:set>
                                  </p:childTnLst>
                                </p:cTn>
                              </p:par>
                              <p:par>
                                <p:cTn id="13" presetID="1" presetClass="entr" presetSubtype="0" fill="hold" grpId="0" nodeType="withEffect">
                                  <p:stCondLst>
                                    <p:cond delay="1250"/>
                                  </p:stCondLst>
                                  <p:iterate type="lt">
                                    <p:tmAbs val="150"/>
                                  </p:iterate>
                                  <p:childTnLst>
                                    <p:set>
                                      <p:cBhvr>
                                        <p:cTn id="14" dur="1" fill="hold">
                                          <p:stCondLst>
                                            <p:cond delay="0"/>
                                          </p:stCondLst>
                                        </p:cTn>
                                        <p:tgtEl>
                                          <p:spTgt spid="64">
                                            <p:txEl>
                                              <p:pRg st="0" end="0"/>
                                            </p:txEl>
                                          </p:spTgt>
                                        </p:tgtEl>
                                        <p:attrNameLst>
                                          <p:attrName>style.visibility</p:attrName>
                                        </p:attrNameLst>
                                      </p:cBhvr>
                                      <p:to>
                                        <p:strVal val="visible"/>
                                      </p:to>
                                    </p:set>
                                  </p:childTnLst>
                                </p:cTn>
                              </p:par>
                              <p:par>
                                <p:cTn id="15" presetID="1" presetClass="entr" presetSubtype="0" fill="hold" nodeType="withEffect">
                                  <p:stCondLst>
                                    <p:cond delay="125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1701"/>
                            </p:stCondLst>
                            <p:childTnLst>
                              <p:par>
                                <p:cTn id="18" presetID="1" presetClass="entr" presetSubtype="0" fill="hold" grpId="0" nodeType="afterEffect">
                                  <p:stCondLst>
                                    <p:cond delay="250"/>
                                  </p:stCondLst>
                                  <p:childTnLst>
                                    <p:set>
                                      <p:cBhvr>
                                        <p:cTn id="19" dur="1" fill="hold">
                                          <p:stCondLst>
                                            <p:cond delay="0"/>
                                          </p:stCondLst>
                                        </p:cTn>
                                        <p:tgtEl>
                                          <p:spTgt spid="65"/>
                                        </p:tgtEl>
                                        <p:attrNameLst>
                                          <p:attrName>style.visibility</p:attrName>
                                        </p:attrNameLst>
                                      </p:cBhvr>
                                      <p:to>
                                        <p:strVal val="visible"/>
                                      </p:to>
                                    </p:set>
                                  </p:childTnLst>
                                </p:cTn>
                              </p:par>
                            </p:childTnLst>
                          </p:cTn>
                        </p:par>
                        <p:par>
                          <p:cTn id="20" fill="hold">
                            <p:stCondLst>
                              <p:cond delay="1951"/>
                            </p:stCondLst>
                            <p:childTnLst>
                              <p:par>
                                <p:cTn id="21" presetID="1" presetClass="entr" presetSubtype="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951"/>
                            </p:stCondLst>
                            <p:childTnLst>
                              <p:par>
                                <p:cTn id="26" presetID="1" presetClass="entr" presetSubtype="0" fill="hold" grpId="0" nodeType="afterEffect">
                                  <p:stCondLst>
                                    <p:cond delay="25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0" grpId="0" build="p" bldLvl="5" animBg="1" advAuto="150"/>
      <p:bldP spid="64" grpId="0" build="p" bldLvl="5" animBg="1" advAuto="150"/>
      <p:bldP spid="65" grpId="0"/>
      <p:bldP spid="66" grpId="0"/>
      <p:bldP spid="6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6642825"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itle 15"/>
          <p:cNvSpPr>
            <a:spLocks noGrp="1"/>
          </p:cNvSpPr>
          <p:nvPr>
            <p:ph type="title"/>
          </p:nvPr>
        </p:nvSpPr>
        <p:spPr>
          <a:xfrm>
            <a:off x="226727" y="247266"/>
            <a:ext cx="4878010" cy="992070"/>
          </a:xfrm>
        </p:spPr>
        <p:txBody>
          <a:bodyPr>
            <a:normAutofit/>
          </a:bodyPr>
          <a:lstStyle/>
          <a:p>
            <a:r>
              <a:rPr lang="en-US" dirty="0"/>
              <a:t>Survey</a:t>
            </a:r>
          </a:p>
        </p:txBody>
      </p:sp>
      <p:pic>
        <p:nvPicPr>
          <p:cNvPr id="18" name="Picture 17"/>
          <p:cNvPicPr>
            <a:picLocks noChangeAspect="1"/>
          </p:cNvPicPr>
          <p:nvPr/>
        </p:nvPicPr>
        <p:blipFill>
          <a:blip r:embed="rId4"/>
          <a:stretch>
            <a:fillRect/>
          </a:stretch>
        </p:blipFill>
        <p:spPr>
          <a:xfrm>
            <a:off x="10098664" y="-478731"/>
            <a:ext cx="1041393" cy="376363"/>
          </a:xfrm>
          <a:prstGeom prst="rect">
            <a:avLst/>
          </a:prstGeom>
        </p:spPr>
      </p:pic>
      <p:grpSp>
        <p:nvGrpSpPr>
          <p:cNvPr id="24" name="Group 23"/>
          <p:cNvGrpSpPr/>
          <p:nvPr/>
        </p:nvGrpSpPr>
        <p:grpSpPr>
          <a:xfrm>
            <a:off x="10000673" y="559334"/>
            <a:ext cx="1750800" cy="669660"/>
            <a:chOff x="13206479" y="-386822"/>
            <a:chExt cx="1750800" cy="669660"/>
          </a:xfrm>
        </p:grpSpPr>
        <p:sp>
          <p:nvSpPr>
            <p:cNvPr id="25" name="TextBox 24"/>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7" name="TextBox 26"/>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29" name="Action Button: Home 28">
            <a:hlinkClick r:id="rId5" action="ppaction://hlinksldjump" highlightClick="1"/>
          </p:cNvPr>
          <p:cNvSpPr/>
          <p:nvPr/>
        </p:nvSpPr>
        <p:spPr>
          <a:xfrm>
            <a:off x="7920650" y="6005737"/>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873286" y="1547563"/>
            <a:ext cx="2702930" cy="538609"/>
          </a:xfrm>
          <a:prstGeom prst="rect">
            <a:avLst/>
          </a:prstGeom>
          <a:noFill/>
        </p:spPr>
        <p:txBody>
          <a:bodyPr wrap="square" rtlCol="0">
            <a:spAutoFit/>
          </a:bodyPr>
          <a:lstStyle/>
          <a:p>
            <a:pPr algn="ctr"/>
            <a:r>
              <a:rPr lang="en-US" b="1" dirty="0">
                <a:solidFill>
                  <a:srgbClr val="256FBD"/>
                </a:solidFill>
                <a:latin typeface="Roboto Condensed" pitchFamily="2" charset="0"/>
                <a:ea typeface="Roboto Condensed" pitchFamily="2" charset="0"/>
              </a:rPr>
              <a:t>ACTIVITY RECEIVED!</a:t>
            </a:r>
          </a:p>
          <a:p>
            <a:pPr algn="ctr"/>
            <a:r>
              <a:rPr lang="en-US" sz="1100" b="1" dirty="0">
                <a:solidFill>
                  <a:srgbClr val="256FBD"/>
                </a:solidFill>
                <a:latin typeface="Roboto Condensed" pitchFamily="2" charset="0"/>
                <a:ea typeface="Roboto Condensed" pitchFamily="2" charset="0"/>
              </a:rPr>
              <a:t>Your participation has earned you 50 points!</a:t>
            </a:r>
            <a:endParaRPr lang="en-US" sz="1100" dirty="0">
              <a:solidFill>
                <a:srgbClr val="256FBD"/>
              </a:solidFill>
              <a:latin typeface="Roboto Condensed" pitchFamily="2" charset="0"/>
              <a:ea typeface="Roboto Condensed" pitchFamily="2" charset="0"/>
            </a:endParaRPr>
          </a:p>
        </p:txBody>
      </p:sp>
      <p:sp>
        <p:nvSpPr>
          <p:cNvPr id="50" name="Rectangle 49">
            <a:hlinkClick r:id="rId5" action="ppaction://hlinksldjump"/>
          </p:cNvPr>
          <p:cNvSpPr/>
          <p:nvPr/>
        </p:nvSpPr>
        <p:spPr>
          <a:xfrm>
            <a:off x="6857376" y="5476768"/>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RETURN TO MAIN MENU</a:t>
            </a:r>
          </a:p>
        </p:txBody>
      </p:sp>
      <p:sp>
        <p:nvSpPr>
          <p:cNvPr id="58" name="TextBox 57"/>
          <p:cNvSpPr txBox="1"/>
          <p:nvPr/>
        </p:nvSpPr>
        <p:spPr>
          <a:xfrm>
            <a:off x="6873419" y="3991204"/>
            <a:ext cx="2702930" cy="246221"/>
          </a:xfrm>
          <a:prstGeom prst="rect">
            <a:avLst/>
          </a:prstGeom>
          <a:noFill/>
        </p:spPr>
        <p:txBody>
          <a:bodyPr wrap="square" rtlCol="0">
            <a:spAutoFit/>
          </a:bodyPr>
          <a:lstStyle/>
          <a:p>
            <a:pPr algn="ctr"/>
            <a:r>
              <a:rPr lang="en-US" sz="1000" u="sng" dirty="0">
                <a:solidFill>
                  <a:schemeClr val="accent2"/>
                </a:solidFill>
                <a:latin typeface="Roboto Condensed" pitchFamily="2" charset="0"/>
                <a:ea typeface="Roboto Condensed" pitchFamily="2" charset="0"/>
              </a:rPr>
              <a:t>VIEW MY REWARDS</a:t>
            </a:r>
          </a:p>
        </p:txBody>
      </p:sp>
      <p:pic>
        <p:nvPicPr>
          <p:cNvPr id="36"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629745" y="2258354"/>
            <a:ext cx="1173018" cy="1583234"/>
          </a:xfrm>
        </p:spPr>
      </p:pic>
      <p:sp>
        <p:nvSpPr>
          <p:cNvPr id="37" name="TextBox 36"/>
          <p:cNvSpPr txBox="1"/>
          <p:nvPr/>
        </p:nvSpPr>
        <p:spPr>
          <a:xfrm>
            <a:off x="7873533" y="2561891"/>
            <a:ext cx="600364" cy="523220"/>
          </a:xfrm>
          <a:prstGeom prst="rect">
            <a:avLst/>
          </a:prstGeom>
          <a:noFill/>
        </p:spPr>
        <p:txBody>
          <a:bodyPr wrap="square" rtlCol="0">
            <a:spAutoFit/>
          </a:bodyPr>
          <a:lstStyle/>
          <a:p>
            <a:r>
              <a:rPr lang="en-US" sz="2800" dirty="0">
                <a:solidFill>
                  <a:srgbClr val="256FBD"/>
                </a:solidFill>
                <a:latin typeface="Cleanvertising" panose="020B0803030403020204" pitchFamily="34" charset="0"/>
              </a:rPr>
              <a:t>50</a:t>
            </a:r>
          </a:p>
        </p:txBody>
      </p:sp>
      <p:sp>
        <p:nvSpPr>
          <p:cNvPr id="38" name="Rectangle 37"/>
          <p:cNvSpPr/>
          <p:nvPr/>
        </p:nvSpPr>
        <p:spPr>
          <a:xfrm>
            <a:off x="6858290" y="98279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L-Shape 38"/>
          <p:cNvSpPr/>
          <p:nvPr/>
        </p:nvSpPr>
        <p:spPr>
          <a:xfrm rot="2944317">
            <a:off x="6968450" y="106962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7736578" y="957054"/>
            <a:ext cx="1309974"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BONUS POINTS</a:t>
            </a:r>
          </a:p>
        </p:txBody>
      </p:sp>
    </p:spTree>
    <p:extLst>
      <p:ext uri="{BB962C8B-B14F-4D97-AF65-F5344CB8AC3E}">
        <p14:creationId xmlns:p14="http://schemas.microsoft.com/office/powerpoint/2010/main" val="28023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6642825"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itle 15"/>
          <p:cNvSpPr>
            <a:spLocks noGrp="1"/>
          </p:cNvSpPr>
          <p:nvPr>
            <p:ph type="title"/>
          </p:nvPr>
        </p:nvSpPr>
        <p:spPr>
          <a:xfrm>
            <a:off x="226727" y="247266"/>
            <a:ext cx="4878010" cy="992070"/>
          </a:xfrm>
        </p:spPr>
        <p:txBody>
          <a:bodyPr>
            <a:normAutofit/>
          </a:bodyPr>
          <a:lstStyle/>
          <a:p>
            <a:r>
              <a:rPr lang="en-US" dirty="0"/>
              <a:t>Survey</a:t>
            </a:r>
          </a:p>
        </p:txBody>
      </p:sp>
      <p:pic>
        <p:nvPicPr>
          <p:cNvPr id="18" name="Picture 17"/>
          <p:cNvPicPr>
            <a:picLocks noChangeAspect="1"/>
          </p:cNvPicPr>
          <p:nvPr/>
        </p:nvPicPr>
        <p:blipFill>
          <a:blip r:embed="rId4"/>
          <a:stretch>
            <a:fillRect/>
          </a:stretch>
        </p:blipFill>
        <p:spPr>
          <a:xfrm>
            <a:off x="10098664" y="-478731"/>
            <a:ext cx="1041393" cy="376363"/>
          </a:xfrm>
          <a:prstGeom prst="rect">
            <a:avLst/>
          </a:prstGeom>
        </p:spPr>
      </p:pic>
      <p:grpSp>
        <p:nvGrpSpPr>
          <p:cNvPr id="24" name="Group 23"/>
          <p:cNvGrpSpPr/>
          <p:nvPr/>
        </p:nvGrpSpPr>
        <p:grpSpPr>
          <a:xfrm>
            <a:off x="10000673" y="559334"/>
            <a:ext cx="1750800" cy="669660"/>
            <a:chOff x="13206479" y="-386822"/>
            <a:chExt cx="1750800" cy="669660"/>
          </a:xfrm>
        </p:grpSpPr>
        <p:sp>
          <p:nvSpPr>
            <p:cNvPr id="25" name="TextBox 24"/>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7" name="TextBox 26"/>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29" name="Action Button: Home 28">
            <a:hlinkClick r:id="rId5" action="ppaction://hlinksldjump" highlightClick="1"/>
          </p:cNvPr>
          <p:cNvSpPr/>
          <p:nvPr/>
        </p:nvSpPr>
        <p:spPr>
          <a:xfrm>
            <a:off x="7920650" y="6005737"/>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873286" y="1296788"/>
            <a:ext cx="2702930" cy="400110"/>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TELL US ABOUT YOUR EXPERIENCE!</a:t>
            </a:r>
            <a:endParaRPr lang="en-US" sz="1000" dirty="0">
              <a:solidFill>
                <a:srgbClr val="256FBD"/>
              </a:solidFill>
              <a:latin typeface="Roboto Condensed" pitchFamily="2" charset="0"/>
              <a:ea typeface="Roboto Condensed" pitchFamily="2" charset="0"/>
            </a:endParaRPr>
          </a:p>
          <a:p>
            <a:pPr algn="ctr"/>
            <a:r>
              <a:rPr lang="en-US" sz="1000" dirty="0">
                <a:solidFill>
                  <a:srgbClr val="256FBD"/>
                </a:solidFill>
                <a:latin typeface="Roboto Condensed" pitchFamily="2" charset="0"/>
                <a:ea typeface="Roboto Condensed" pitchFamily="2" charset="0"/>
              </a:rPr>
              <a:t>Completing this survey will earn you 450 points!</a:t>
            </a:r>
            <a:endParaRPr lang="en-US" sz="600" dirty="0">
              <a:solidFill>
                <a:srgbClr val="256FBD"/>
              </a:solidFill>
              <a:latin typeface="Roboto Condensed" pitchFamily="2" charset="0"/>
              <a:ea typeface="Roboto Condensed" pitchFamily="2" charset="0"/>
            </a:endParaRPr>
          </a:p>
        </p:txBody>
      </p:sp>
      <p:sp>
        <p:nvSpPr>
          <p:cNvPr id="36" name="TextBox 35"/>
          <p:cNvSpPr txBox="1"/>
          <p:nvPr/>
        </p:nvSpPr>
        <p:spPr>
          <a:xfrm>
            <a:off x="7033778" y="1794597"/>
            <a:ext cx="2276718"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SHIPPING OF RX TO MY ADDRESS</a:t>
            </a:r>
          </a:p>
        </p:txBody>
      </p:sp>
      <p:sp>
        <p:nvSpPr>
          <p:cNvPr id="37" name="Rounded Rectangle 36"/>
          <p:cNvSpPr/>
          <p:nvPr/>
        </p:nvSpPr>
        <p:spPr>
          <a:xfrm>
            <a:off x="7058078" y="2044388"/>
            <a:ext cx="2306781" cy="3160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175">
            <a:solidFill>
              <a:srgbClr val="94B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Connector 37"/>
          <p:cNvSpPr/>
          <p:nvPr/>
        </p:nvSpPr>
        <p:spPr>
          <a:xfrm>
            <a:off x="7175445" y="2132561"/>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39" name="Rectangle 38"/>
          <p:cNvSpPr/>
          <p:nvPr/>
        </p:nvSpPr>
        <p:spPr>
          <a:xfrm>
            <a:off x="7269755" y="2075211"/>
            <a:ext cx="1661032" cy="253916"/>
          </a:xfrm>
          <a:prstGeom prst="rect">
            <a:avLst/>
          </a:prstGeom>
        </p:spPr>
        <p:txBody>
          <a:bodyPr wrap="none">
            <a:spAutoFit/>
          </a:bodyPr>
          <a:lstStyle/>
          <a:p>
            <a:pPr>
              <a:spcAft>
                <a:spcPts val="800"/>
              </a:spcAft>
            </a:pPr>
            <a:r>
              <a:rPr lang="en-US" sz="1050" dirty="0">
                <a:solidFill>
                  <a:prstClr val="black"/>
                </a:solidFill>
                <a:latin typeface="Roboto Condensed" pitchFamily="2" charset="0"/>
                <a:ea typeface="Roboto Condensed" pitchFamily="2" charset="0"/>
                <a:cs typeface="Arial" pitchFamily="34" charset="0"/>
              </a:rPr>
              <a:t>RIGHT ON TIME; NO ISSUES</a:t>
            </a:r>
            <a:endParaRPr lang="en-US" sz="1050" u="sng" dirty="0">
              <a:solidFill>
                <a:srgbClr val="0000FF"/>
              </a:solidFill>
              <a:latin typeface="Roboto Condensed" pitchFamily="2" charset="0"/>
              <a:ea typeface="Roboto Condensed" pitchFamily="2" charset="0"/>
              <a:cs typeface="Arial" pitchFamily="34" charset="0"/>
            </a:endParaRPr>
          </a:p>
        </p:txBody>
      </p:sp>
      <p:sp>
        <p:nvSpPr>
          <p:cNvPr id="40" name="Rounded Rectangle 39"/>
          <p:cNvSpPr/>
          <p:nvPr/>
        </p:nvSpPr>
        <p:spPr>
          <a:xfrm>
            <a:off x="7065007" y="2432317"/>
            <a:ext cx="2306781" cy="3160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175">
            <a:solidFill>
              <a:srgbClr val="94B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Connector 40"/>
          <p:cNvSpPr/>
          <p:nvPr/>
        </p:nvSpPr>
        <p:spPr>
          <a:xfrm>
            <a:off x="7182374" y="2520490"/>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42" name="Rectangle 41"/>
          <p:cNvSpPr/>
          <p:nvPr/>
        </p:nvSpPr>
        <p:spPr>
          <a:xfrm>
            <a:off x="7276684" y="2463140"/>
            <a:ext cx="1683474" cy="253916"/>
          </a:xfrm>
          <a:prstGeom prst="rect">
            <a:avLst/>
          </a:prstGeom>
        </p:spPr>
        <p:txBody>
          <a:bodyPr wrap="none">
            <a:spAutoFit/>
          </a:bodyPr>
          <a:lstStyle/>
          <a:p>
            <a:pPr>
              <a:spcAft>
                <a:spcPts val="800"/>
              </a:spcAft>
            </a:pPr>
            <a:r>
              <a:rPr lang="en-US" sz="1050" dirty="0">
                <a:solidFill>
                  <a:prstClr val="black"/>
                </a:solidFill>
                <a:latin typeface="Roboto Condensed" pitchFamily="2" charset="0"/>
                <a:ea typeface="Roboto Condensed" pitchFamily="2" charset="0"/>
                <a:cs typeface="Arial" pitchFamily="34" charset="0"/>
              </a:rPr>
              <a:t>SOMETHING WASN’T RIGHT</a:t>
            </a:r>
            <a:endParaRPr lang="en-US" sz="1050" u="sng" dirty="0">
              <a:solidFill>
                <a:srgbClr val="0000FF"/>
              </a:solidFill>
              <a:latin typeface="Roboto Condensed" pitchFamily="2" charset="0"/>
              <a:ea typeface="Roboto Condensed" pitchFamily="2" charset="0"/>
              <a:cs typeface="Arial" pitchFamily="34" charset="0"/>
            </a:endParaRPr>
          </a:p>
        </p:txBody>
      </p:sp>
      <p:sp>
        <p:nvSpPr>
          <p:cNvPr id="43" name="TextBox 42"/>
          <p:cNvSpPr txBox="1"/>
          <p:nvPr/>
        </p:nvSpPr>
        <p:spPr>
          <a:xfrm>
            <a:off x="7026850" y="2956073"/>
            <a:ext cx="2276718"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PRODUCT CONDITION</a:t>
            </a:r>
          </a:p>
        </p:txBody>
      </p:sp>
      <p:sp>
        <p:nvSpPr>
          <p:cNvPr id="44" name="Rounded Rectangle 43"/>
          <p:cNvSpPr/>
          <p:nvPr/>
        </p:nvSpPr>
        <p:spPr>
          <a:xfrm>
            <a:off x="7051150" y="3205864"/>
            <a:ext cx="2306781" cy="3160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175">
            <a:solidFill>
              <a:srgbClr val="94B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Connector 44"/>
          <p:cNvSpPr/>
          <p:nvPr/>
        </p:nvSpPr>
        <p:spPr>
          <a:xfrm>
            <a:off x="7168517" y="3294037"/>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46" name="Rectangle 45"/>
          <p:cNvSpPr/>
          <p:nvPr/>
        </p:nvSpPr>
        <p:spPr>
          <a:xfrm>
            <a:off x="7262827" y="3236687"/>
            <a:ext cx="1317990" cy="253916"/>
          </a:xfrm>
          <a:prstGeom prst="rect">
            <a:avLst/>
          </a:prstGeom>
        </p:spPr>
        <p:txBody>
          <a:bodyPr wrap="none">
            <a:spAutoFit/>
          </a:bodyPr>
          <a:lstStyle/>
          <a:p>
            <a:pPr>
              <a:spcAft>
                <a:spcPts val="800"/>
              </a:spcAft>
            </a:pPr>
            <a:r>
              <a:rPr lang="en-US" sz="1050" dirty="0">
                <a:solidFill>
                  <a:prstClr val="black"/>
                </a:solidFill>
                <a:latin typeface="Roboto Condensed" pitchFamily="2" charset="0"/>
                <a:ea typeface="Roboto Condensed" pitchFamily="2" charset="0"/>
                <a:cs typeface="Arial" pitchFamily="34" charset="0"/>
              </a:rPr>
              <a:t>PERFECT; NO ISSUES</a:t>
            </a:r>
            <a:endParaRPr lang="en-US" sz="1050" u="sng" dirty="0">
              <a:solidFill>
                <a:srgbClr val="0000FF"/>
              </a:solidFill>
              <a:latin typeface="Roboto Condensed" pitchFamily="2" charset="0"/>
              <a:ea typeface="Roboto Condensed" pitchFamily="2" charset="0"/>
              <a:cs typeface="Arial" pitchFamily="34" charset="0"/>
            </a:endParaRPr>
          </a:p>
        </p:txBody>
      </p:sp>
      <p:sp>
        <p:nvSpPr>
          <p:cNvPr id="47" name="Rounded Rectangle 46"/>
          <p:cNvSpPr/>
          <p:nvPr/>
        </p:nvSpPr>
        <p:spPr>
          <a:xfrm>
            <a:off x="7058079" y="3593793"/>
            <a:ext cx="2306781" cy="3160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175">
            <a:solidFill>
              <a:srgbClr val="94B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lowchart: Connector 47"/>
          <p:cNvSpPr/>
          <p:nvPr/>
        </p:nvSpPr>
        <p:spPr>
          <a:xfrm>
            <a:off x="7175446" y="3681966"/>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49" name="Rectangle 48"/>
          <p:cNvSpPr/>
          <p:nvPr/>
        </p:nvSpPr>
        <p:spPr>
          <a:xfrm>
            <a:off x="7269756" y="3624616"/>
            <a:ext cx="1683474" cy="253916"/>
          </a:xfrm>
          <a:prstGeom prst="rect">
            <a:avLst/>
          </a:prstGeom>
        </p:spPr>
        <p:txBody>
          <a:bodyPr wrap="none">
            <a:spAutoFit/>
          </a:bodyPr>
          <a:lstStyle/>
          <a:p>
            <a:pPr>
              <a:spcAft>
                <a:spcPts val="800"/>
              </a:spcAft>
            </a:pPr>
            <a:r>
              <a:rPr lang="en-US" sz="1050" dirty="0">
                <a:solidFill>
                  <a:prstClr val="black"/>
                </a:solidFill>
                <a:latin typeface="Roboto Condensed" pitchFamily="2" charset="0"/>
                <a:ea typeface="Roboto Condensed" pitchFamily="2" charset="0"/>
                <a:cs typeface="Arial" pitchFamily="34" charset="0"/>
              </a:rPr>
              <a:t>SOMETHING WASN’T RIGHT</a:t>
            </a:r>
            <a:endParaRPr lang="en-US" sz="1050" u="sng" dirty="0">
              <a:solidFill>
                <a:srgbClr val="0000FF"/>
              </a:solidFill>
              <a:latin typeface="Roboto Condensed" pitchFamily="2" charset="0"/>
              <a:ea typeface="Roboto Condensed" pitchFamily="2" charset="0"/>
              <a:cs typeface="Arial" pitchFamily="34" charset="0"/>
            </a:endParaRPr>
          </a:p>
        </p:txBody>
      </p:sp>
      <p:sp>
        <p:nvSpPr>
          <p:cNvPr id="50" name="Rectangle 49">
            <a:hlinkClick r:id="rId5" action="ppaction://hlinksldjump"/>
          </p:cNvPr>
          <p:cNvSpPr/>
          <p:nvPr/>
        </p:nvSpPr>
        <p:spPr>
          <a:xfrm>
            <a:off x="6857376" y="5476768"/>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SUBMIT SURVEY</a:t>
            </a:r>
          </a:p>
        </p:txBody>
      </p:sp>
      <p:sp>
        <p:nvSpPr>
          <p:cNvPr id="51" name="TextBox 50"/>
          <p:cNvSpPr txBox="1"/>
          <p:nvPr/>
        </p:nvSpPr>
        <p:spPr>
          <a:xfrm>
            <a:off x="7033778" y="4141767"/>
            <a:ext cx="2276718" cy="253916"/>
          </a:xfrm>
          <a:prstGeom prst="rect">
            <a:avLst/>
          </a:prstGeom>
          <a:noFill/>
        </p:spPr>
        <p:txBody>
          <a:bodyPr wrap="square" rtlCol="0">
            <a:spAutoFit/>
          </a:bodyPr>
          <a:lstStyle/>
          <a:p>
            <a:r>
              <a:rPr lang="en-US" sz="1050" dirty="0">
                <a:solidFill>
                  <a:srgbClr val="666666"/>
                </a:solidFill>
                <a:latin typeface="Roboto Condensed" pitchFamily="2" charset="0"/>
                <a:ea typeface="Roboto Condensed" pitchFamily="2" charset="0"/>
              </a:rPr>
              <a:t>QUALITY OF PACKAGING</a:t>
            </a:r>
          </a:p>
        </p:txBody>
      </p:sp>
      <p:sp>
        <p:nvSpPr>
          <p:cNvPr id="52" name="Rounded Rectangle 51"/>
          <p:cNvSpPr/>
          <p:nvPr/>
        </p:nvSpPr>
        <p:spPr>
          <a:xfrm>
            <a:off x="7058078" y="4391558"/>
            <a:ext cx="2306781" cy="3160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175">
            <a:solidFill>
              <a:srgbClr val="94B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lowchart: Connector 52"/>
          <p:cNvSpPr/>
          <p:nvPr/>
        </p:nvSpPr>
        <p:spPr>
          <a:xfrm>
            <a:off x="7175445" y="4479731"/>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54" name="Rectangle 53"/>
          <p:cNvSpPr/>
          <p:nvPr/>
        </p:nvSpPr>
        <p:spPr>
          <a:xfrm>
            <a:off x="7269755" y="4422381"/>
            <a:ext cx="1362874" cy="253916"/>
          </a:xfrm>
          <a:prstGeom prst="rect">
            <a:avLst/>
          </a:prstGeom>
        </p:spPr>
        <p:txBody>
          <a:bodyPr wrap="none">
            <a:spAutoFit/>
          </a:bodyPr>
          <a:lstStyle/>
          <a:p>
            <a:pPr>
              <a:spcAft>
                <a:spcPts val="800"/>
              </a:spcAft>
            </a:pPr>
            <a:r>
              <a:rPr lang="en-US" sz="1050" dirty="0">
                <a:solidFill>
                  <a:prstClr val="black"/>
                </a:solidFill>
                <a:latin typeface="Roboto Condensed" pitchFamily="2" charset="0"/>
                <a:ea typeface="Roboto Condensed" pitchFamily="2" charset="0"/>
                <a:cs typeface="Arial" pitchFamily="34" charset="0"/>
              </a:rPr>
              <a:t>GOOD; EASY TO OPEN</a:t>
            </a:r>
            <a:endParaRPr lang="en-US" sz="1050" u="sng" dirty="0">
              <a:solidFill>
                <a:srgbClr val="0000FF"/>
              </a:solidFill>
              <a:latin typeface="Roboto Condensed" pitchFamily="2" charset="0"/>
              <a:ea typeface="Roboto Condensed" pitchFamily="2" charset="0"/>
              <a:cs typeface="Arial" pitchFamily="34" charset="0"/>
            </a:endParaRPr>
          </a:p>
        </p:txBody>
      </p:sp>
      <p:sp>
        <p:nvSpPr>
          <p:cNvPr id="55" name="Rounded Rectangle 54"/>
          <p:cNvSpPr/>
          <p:nvPr/>
        </p:nvSpPr>
        <p:spPr>
          <a:xfrm>
            <a:off x="7065007" y="4779487"/>
            <a:ext cx="2306781" cy="3160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175">
            <a:solidFill>
              <a:srgbClr val="94B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lowchart: Connector 55"/>
          <p:cNvSpPr/>
          <p:nvPr/>
        </p:nvSpPr>
        <p:spPr>
          <a:xfrm>
            <a:off x="7182374" y="4867660"/>
            <a:ext cx="100134" cy="99250"/>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57" name="Rectangle 56"/>
          <p:cNvSpPr/>
          <p:nvPr/>
        </p:nvSpPr>
        <p:spPr>
          <a:xfrm>
            <a:off x="7276684" y="4810310"/>
            <a:ext cx="1685077" cy="253916"/>
          </a:xfrm>
          <a:prstGeom prst="rect">
            <a:avLst/>
          </a:prstGeom>
        </p:spPr>
        <p:txBody>
          <a:bodyPr wrap="none">
            <a:spAutoFit/>
          </a:bodyPr>
          <a:lstStyle/>
          <a:p>
            <a:pPr>
              <a:spcAft>
                <a:spcPts val="800"/>
              </a:spcAft>
            </a:pPr>
            <a:r>
              <a:rPr lang="en-US" sz="1050" dirty="0">
                <a:solidFill>
                  <a:prstClr val="black"/>
                </a:solidFill>
                <a:latin typeface="Roboto Condensed" pitchFamily="2" charset="0"/>
                <a:ea typeface="Roboto Condensed" pitchFamily="2" charset="0"/>
                <a:cs typeface="Arial" pitchFamily="34" charset="0"/>
              </a:rPr>
              <a:t>SOMETHING WASN’T RIGHT</a:t>
            </a:r>
            <a:endParaRPr lang="en-US" sz="1050" u="sng" dirty="0">
              <a:solidFill>
                <a:srgbClr val="0000FF"/>
              </a:solidFill>
              <a:latin typeface="Roboto Condensed" pitchFamily="2" charset="0"/>
              <a:ea typeface="Roboto Condensed" pitchFamily="2" charset="0"/>
              <a:cs typeface="Arial" pitchFamily="34" charset="0"/>
            </a:endParaRPr>
          </a:p>
        </p:txBody>
      </p:sp>
      <p:sp>
        <p:nvSpPr>
          <p:cNvPr id="58" name="Rectangle 57"/>
          <p:cNvSpPr/>
          <p:nvPr/>
        </p:nvSpPr>
        <p:spPr>
          <a:xfrm>
            <a:off x="6865910" y="9751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L-Shape 58"/>
          <p:cNvSpPr/>
          <p:nvPr/>
        </p:nvSpPr>
        <p:spPr>
          <a:xfrm rot="2944317">
            <a:off x="6976070" y="10620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7744198" y="949434"/>
            <a:ext cx="772969"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SURVEY</a:t>
            </a:r>
          </a:p>
        </p:txBody>
      </p:sp>
    </p:spTree>
    <p:extLst>
      <p:ext uri="{BB962C8B-B14F-4D97-AF65-F5344CB8AC3E}">
        <p14:creationId xmlns:p14="http://schemas.microsoft.com/office/powerpoint/2010/main" val="388082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6"/>
          <p:cNvSpPr>
            <a:spLocks noGrp="1"/>
          </p:cNvSpPr>
          <p:nvPr>
            <p:ph type="title"/>
          </p:nvPr>
        </p:nvSpPr>
        <p:spPr>
          <a:xfrm>
            <a:off x="1845085" y="299306"/>
            <a:ext cx="6186593" cy="603250"/>
          </a:xfrm>
        </p:spPr>
        <p:txBody>
          <a:bodyPr>
            <a:normAutofit/>
          </a:bodyPr>
          <a:lstStyle/>
          <a:p>
            <a:pPr algn="l" eaLnBrk="1" hangingPunct="1"/>
            <a:r>
              <a:rPr lang="en-US" b="1" dirty="0">
                <a:solidFill>
                  <a:srgbClr val="0070C0"/>
                </a:solidFill>
                <a:latin typeface="Segoe UI Symbol" pitchFamily="34" charset="0"/>
                <a:ea typeface="Segoe UI Symbol" pitchFamily="34" charset="0"/>
              </a:rPr>
              <a:t>Thank You</a:t>
            </a:r>
          </a:p>
        </p:txBody>
      </p:sp>
      <p:pic>
        <p:nvPicPr>
          <p:cNvPr id="62"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880307" y="2348925"/>
            <a:ext cx="4352544" cy="2604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a:xfrm>
            <a:off x="1695450" y="1071398"/>
            <a:ext cx="8782050" cy="0"/>
          </a:xfrm>
          <a:prstGeom prst="line">
            <a:avLst/>
          </a:prstGeom>
          <a:ln>
            <a:solidFill>
              <a:schemeClr val="dk1">
                <a:alpha val="30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56157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2733005" y="6677525"/>
            <a:ext cx="8358809" cy="184666"/>
          </a:xfrm>
          <a:prstGeom prst="rect">
            <a:avLst/>
          </a:prstGeom>
          <a:noFill/>
        </p:spPr>
        <p:txBody>
          <a:bodyPr wrap="square" rtlCol="0">
            <a:spAutoFit/>
          </a:bodyPr>
          <a:lstStyle/>
          <a:p>
            <a:pPr defTabSz="457200"/>
            <a:r>
              <a:rPr lang="en-US" sz="600" dirty="0">
                <a:solidFill>
                  <a:prstClr val="white">
                    <a:lumMod val="50000"/>
                  </a:prstClr>
                </a:solidFill>
                <a:latin typeface="Segoe UI Symbol" pitchFamily="34" charset="0"/>
                <a:ea typeface="Segoe UI Symbol" pitchFamily="34" charset="0"/>
              </a:rPr>
              <a:t>  © 2016. Prepared for internal use only. This document contains information proprietary and confidential and is not to be disclosed in whole or in part without the express written consent .</a:t>
            </a:r>
          </a:p>
        </p:txBody>
      </p:sp>
      <p:sp>
        <p:nvSpPr>
          <p:cNvPr id="74" name="Title 10"/>
          <p:cNvSpPr>
            <a:spLocks noGrp="1"/>
          </p:cNvSpPr>
          <p:nvPr>
            <p:ph type="title"/>
          </p:nvPr>
        </p:nvSpPr>
        <p:spPr>
          <a:xfrm>
            <a:off x="6574952" y="2867615"/>
            <a:ext cx="3154587" cy="954909"/>
          </a:xfrm>
        </p:spPr>
        <p:txBody>
          <a:bodyPr>
            <a:noAutofit/>
          </a:bodyPr>
          <a:lstStyle/>
          <a:p>
            <a:pPr>
              <a:defRPr/>
            </a:pPr>
            <a:r>
              <a:rPr lang="en-US" sz="3200" dirty="0">
                <a:solidFill>
                  <a:schemeClr val="bg1">
                    <a:lumMod val="50000"/>
                  </a:schemeClr>
                </a:solidFill>
                <a:latin typeface="Roboto Condensed" pitchFamily="2" charset="0"/>
                <a:ea typeface="Roboto Condensed" pitchFamily="2" charset="0"/>
              </a:rPr>
              <a:t>Up to the moment Order status</a:t>
            </a:r>
          </a:p>
        </p:txBody>
      </p:sp>
      <p:sp>
        <p:nvSpPr>
          <p:cNvPr id="6" name="Rectangle 5"/>
          <p:cNvSpPr/>
          <p:nvPr/>
        </p:nvSpPr>
        <p:spPr>
          <a:xfrm>
            <a:off x="2479997" y="304482"/>
            <a:ext cx="944374" cy="3216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1" name="Action Button: Home 40">
            <a:hlinkClick r:id="" action="ppaction://noaction" highlightClick="1"/>
          </p:cNvPr>
          <p:cNvSpPr/>
          <p:nvPr/>
        </p:nvSpPr>
        <p:spPr>
          <a:xfrm>
            <a:off x="1220226" y="6143090"/>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pic>
        <p:nvPicPr>
          <p:cNvPr id="33" name="Picture 32"/>
          <p:cNvPicPr>
            <a:picLocks noChangeAspect="1"/>
          </p:cNvPicPr>
          <p:nvPr/>
        </p:nvPicPr>
        <p:blipFill>
          <a:blip r:embed="rId3"/>
          <a:stretch>
            <a:fillRect/>
          </a:stretch>
        </p:blipFill>
        <p:spPr>
          <a:xfrm>
            <a:off x="1310333" y="160277"/>
            <a:ext cx="3160409" cy="6507217"/>
          </a:xfrm>
          <a:prstGeom prst="rect">
            <a:avLst/>
          </a:prstGeom>
        </p:spPr>
      </p:pic>
      <p:sp>
        <p:nvSpPr>
          <p:cNvPr id="29" name="TextBox 28"/>
          <p:cNvSpPr txBox="1"/>
          <p:nvPr/>
        </p:nvSpPr>
        <p:spPr>
          <a:xfrm>
            <a:off x="3404904" y="5290102"/>
            <a:ext cx="685800" cy="261610"/>
          </a:xfrm>
          <a:prstGeom prst="rect">
            <a:avLst/>
          </a:prstGeom>
          <a:noFill/>
        </p:spPr>
        <p:txBody>
          <a:bodyPr wrap="square" rtlCol="0">
            <a:spAutoFit/>
          </a:bodyPr>
          <a:lstStyle/>
          <a:p>
            <a:pPr defTabSz="457200"/>
            <a:r>
              <a:rPr lang="en-US" sz="1100" dirty="0">
                <a:solidFill>
                  <a:prstClr val="black"/>
                </a:solidFill>
                <a:latin typeface="Arial" pitchFamily="34" charset="0"/>
                <a:cs typeface="Arial" pitchFamily="34" charset="0"/>
              </a:rPr>
              <a:t>Yes</a:t>
            </a:r>
          </a:p>
        </p:txBody>
      </p:sp>
      <p:sp>
        <p:nvSpPr>
          <p:cNvPr id="28" name="Rectangle 27"/>
          <p:cNvSpPr/>
          <p:nvPr/>
        </p:nvSpPr>
        <p:spPr>
          <a:xfrm>
            <a:off x="1527331" y="1092590"/>
            <a:ext cx="2726369" cy="4809445"/>
          </a:xfrm>
          <a:prstGeom prst="rect">
            <a:avLst/>
          </a:prstGeom>
          <a:solidFill>
            <a:sysClr val="window" lastClr="FFFFFF"/>
          </a:solidFill>
          <a:ln w="9525" cap="flat" cmpd="sng" algn="ctr">
            <a:solidFill>
              <a:srgbClr val="FFFFFF"/>
            </a:solidFill>
            <a:prstDash val="solid"/>
          </a:ln>
          <a:effectLst/>
        </p:spPr>
        <p:txBody>
          <a:bodyPr rtlCol="0" anchor="ctr"/>
          <a:lstStyle/>
          <a:p>
            <a:pPr algn="ctr" defTabSz="457200">
              <a:defRPr/>
            </a:pPr>
            <a:endParaRPr lang="en-US" kern="0" dirty="0">
              <a:solidFill>
                <a:prstClr val="white"/>
              </a:solidFill>
            </a:endParaRPr>
          </a:p>
        </p:txBody>
      </p:sp>
      <p:sp>
        <p:nvSpPr>
          <p:cNvPr id="32" name="Rectangle 31"/>
          <p:cNvSpPr/>
          <p:nvPr/>
        </p:nvSpPr>
        <p:spPr>
          <a:xfrm>
            <a:off x="1851253" y="4066547"/>
            <a:ext cx="1005261" cy="82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b="1" dirty="0">
              <a:solidFill>
                <a:srgbClr val="6B6B6B"/>
              </a:solidFill>
              <a:latin typeface="Arial"/>
            </a:endParaRPr>
          </a:p>
        </p:txBody>
      </p:sp>
      <p:sp>
        <p:nvSpPr>
          <p:cNvPr id="35" name="Rectangle 71"/>
          <p:cNvSpPr>
            <a:spLocks noChangeArrowheads="1"/>
          </p:cNvSpPr>
          <p:nvPr/>
        </p:nvSpPr>
        <p:spPr bwMode="auto">
          <a:xfrm rot="2151">
            <a:off x="1482281" y="3629092"/>
            <a:ext cx="2747202" cy="21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n-US" sz="800" b="1" dirty="0">
                <a:solidFill>
                  <a:srgbClr val="6B6B6B"/>
                </a:solidFill>
                <a:latin typeface="Arial"/>
              </a:rPr>
              <a:t>12/28/2015   </a:t>
            </a:r>
            <a:r>
              <a:rPr lang="en-US" sz="800" dirty="0">
                <a:solidFill>
                  <a:srgbClr val="6B6B6B"/>
                </a:solidFill>
                <a:latin typeface="Arial"/>
              </a:rPr>
              <a:t>Rx obtained from University Clinic</a:t>
            </a:r>
            <a:endParaRPr lang="en-US" sz="400" dirty="0">
              <a:solidFill>
                <a:srgbClr val="6B6B6B"/>
              </a:solidFill>
              <a:latin typeface="Arial"/>
            </a:endParaRPr>
          </a:p>
        </p:txBody>
      </p:sp>
      <p:sp>
        <p:nvSpPr>
          <p:cNvPr id="37" name="Rectangle 71"/>
          <p:cNvSpPr>
            <a:spLocks noChangeArrowheads="1"/>
          </p:cNvSpPr>
          <p:nvPr/>
        </p:nvSpPr>
        <p:spPr bwMode="auto">
          <a:xfrm rot="2151">
            <a:off x="1489354" y="3803988"/>
            <a:ext cx="27401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n-US" sz="800" b="1" dirty="0">
                <a:solidFill>
                  <a:srgbClr val="6B6B6B"/>
                </a:solidFill>
                <a:latin typeface="Arial"/>
              </a:rPr>
              <a:t>12/29/2015   </a:t>
            </a:r>
            <a:r>
              <a:rPr lang="en-US" sz="800" dirty="0">
                <a:solidFill>
                  <a:srgbClr val="6B6B6B"/>
                </a:solidFill>
                <a:latin typeface="Arial"/>
              </a:rPr>
              <a:t>Rx # 845635  fulfilled  Pharmacy HQ  SD</a:t>
            </a:r>
            <a:endParaRPr lang="en-US" sz="400" dirty="0">
              <a:solidFill>
                <a:srgbClr val="6B6B6B"/>
              </a:solidFill>
              <a:latin typeface="Arial"/>
            </a:endParaRPr>
          </a:p>
        </p:txBody>
      </p:sp>
      <p:sp>
        <p:nvSpPr>
          <p:cNvPr id="38" name="Rectangle 71"/>
          <p:cNvSpPr>
            <a:spLocks noChangeArrowheads="1"/>
          </p:cNvSpPr>
          <p:nvPr/>
        </p:nvSpPr>
        <p:spPr bwMode="auto">
          <a:xfrm rot="2151">
            <a:off x="1493091" y="3965413"/>
            <a:ext cx="27472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n-US" sz="800" b="1" dirty="0">
                <a:solidFill>
                  <a:srgbClr val="6B6B6B"/>
                </a:solidFill>
                <a:latin typeface="Arial"/>
              </a:rPr>
              <a:t>01/02/2015   </a:t>
            </a:r>
            <a:r>
              <a:rPr lang="en-US" sz="800" dirty="0">
                <a:solidFill>
                  <a:srgbClr val="6B6B6B"/>
                </a:solidFill>
                <a:latin typeface="Arial"/>
              </a:rPr>
              <a:t>Parcel #  845635  shipped: Sioux Falls SD</a:t>
            </a:r>
            <a:endParaRPr lang="en-US" sz="400" dirty="0">
              <a:solidFill>
                <a:srgbClr val="6B6B6B"/>
              </a:solidFill>
              <a:latin typeface="Arial"/>
            </a:endParaRPr>
          </a:p>
        </p:txBody>
      </p:sp>
      <p:sp>
        <p:nvSpPr>
          <p:cNvPr id="39" name="Rectangle 71"/>
          <p:cNvSpPr>
            <a:spLocks noChangeArrowheads="1"/>
          </p:cNvSpPr>
          <p:nvPr/>
        </p:nvSpPr>
        <p:spPr bwMode="auto">
          <a:xfrm rot="2151">
            <a:off x="1666125" y="3136852"/>
            <a:ext cx="27483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n-US" sz="600" dirty="0">
                <a:solidFill>
                  <a:prstClr val="black">
                    <a:lumMod val="75000"/>
                    <a:lumOff val="25000"/>
                  </a:prstClr>
                </a:solidFill>
                <a:latin typeface="Arial"/>
              </a:rPr>
              <a:t> </a:t>
            </a:r>
            <a:r>
              <a:rPr lang="en-US" sz="900" dirty="0">
                <a:solidFill>
                  <a:prstClr val="black">
                    <a:lumMod val="75000"/>
                    <a:lumOff val="25000"/>
                  </a:prstClr>
                </a:solidFill>
                <a:latin typeface="Arial"/>
              </a:rPr>
              <a:t>TRACKING:  </a:t>
            </a:r>
            <a:r>
              <a:rPr lang="en-US" sz="900" u="sng" dirty="0">
                <a:solidFill>
                  <a:srgbClr val="0000FF"/>
                </a:solidFill>
                <a:latin typeface="Arial"/>
              </a:rPr>
              <a:t>TXMD4598455TD</a:t>
            </a:r>
          </a:p>
        </p:txBody>
      </p:sp>
      <p:sp>
        <p:nvSpPr>
          <p:cNvPr id="40" name="Rectangle 4"/>
          <p:cNvSpPr>
            <a:spLocks noChangeArrowheads="1"/>
          </p:cNvSpPr>
          <p:nvPr/>
        </p:nvSpPr>
        <p:spPr bwMode="auto">
          <a:xfrm>
            <a:off x="1360821" y="5409068"/>
            <a:ext cx="2917279" cy="169277"/>
          </a:xfrm>
          <a:prstGeom prst="rect">
            <a:avLst/>
          </a:prstGeom>
          <a:noFill/>
          <a:ln w="9525">
            <a:noFill/>
            <a:miter lim="800000"/>
            <a:headEnd/>
            <a:tailEnd/>
          </a:ln>
          <a:effectLst/>
        </p:spPr>
        <p:txBody>
          <a:bodyPr wrap="square" anchor="ctr">
            <a:spAutoFit/>
          </a:bodyPr>
          <a:lstStyle/>
          <a:p>
            <a:pPr algn="ctr" defTabSz="457200">
              <a:defRPr/>
            </a:pPr>
            <a:r>
              <a:rPr lang="en-US" sz="500" b="1" dirty="0">
                <a:solidFill>
                  <a:srgbClr val="1462B7"/>
                </a:solidFill>
                <a:latin typeface="Century Gothic" pitchFamily="34" charset="0"/>
                <a:ea typeface="Segoe UI Symbol" pitchFamily="34" charset="0"/>
                <a:cs typeface="Century Gothic" pitchFamily="34" charset="0"/>
              </a:rPr>
              <a:t>View Terms &amp; Conditions  |   Privacy Policy  |   Espanol ?  | Return Policy</a:t>
            </a:r>
          </a:p>
        </p:txBody>
      </p:sp>
      <p:sp>
        <p:nvSpPr>
          <p:cNvPr id="42" name="Rectangle 41"/>
          <p:cNvSpPr>
            <a:spLocks noChangeArrowheads="1"/>
          </p:cNvSpPr>
          <p:nvPr/>
        </p:nvSpPr>
        <p:spPr bwMode="auto">
          <a:xfrm rot="2151">
            <a:off x="3419332" y="1582382"/>
            <a:ext cx="14719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n-US" sz="1400" b="1" i="1" dirty="0">
                <a:solidFill>
                  <a:prstClr val="black"/>
                </a:solidFill>
                <a:latin typeface="Calibri" pitchFamily="34" charset="0"/>
              </a:rPr>
              <a:t> </a:t>
            </a:r>
            <a:r>
              <a:rPr lang="en-US" sz="1600" b="1" i="1" dirty="0">
                <a:solidFill>
                  <a:srgbClr val="007BC1"/>
                </a:solidFill>
                <a:latin typeface="Calibri" pitchFamily="34" charset="0"/>
              </a:rPr>
              <a:t>Status</a:t>
            </a:r>
            <a:endParaRPr lang="en-US" sz="1400" b="1" i="1" dirty="0">
              <a:solidFill>
                <a:srgbClr val="007BC1"/>
              </a:solidFill>
              <a:latin typeface="Calibri" pitchFamily="34" charset="0"/>
            </a:endParaRPr>
          </a:p>
        </p:txBody>
      </p:sp>
      <p:pic>
        <p:nvPicPr>
          <p:cNvPr id="2" name="Picture 1"/>
          <p:cNvPicPr>
            <a:picLocks noChangeAspect="1"/>
          </p:cNvPicPr>
          <p:nvPr/>
        </p:nvPicPr>
        <p:blipFill rotWithShape="1">
          <a:blip r:embed="rId4"/>
          <a:srcRect l="1566" t="27777" r="11750" b="45073"/>
          <a:stretch/>
        </p:blipFill>
        <p:spPr>
          <a:xfrm>
            <a:off x="1727895" y="2395622"/>
            <a:ext cx="1984188" cy="671151"/>
          </a:xfrm>
          <a:prstGeom prst="rect">
            <a:avLst/>
          </a:prstGeom>
        </p:spPr>
      </p:pic>
      <p:pic>
        <p:nvPicPr>
          <p:cNvPr id="43" name="Picture 42"/>
          <p:cNvPicPr>
            <a:picLocks noChangeAspect="1"/>
          </p:cNvPicPr>
          <p:nvPr/>
        </p:nvPicPr>
        <p:blipFill rotWithShape="1">
          <a:blip r:embed="rId4"/>
          <a:srcRect t="58653"/>
          <a:stretch/>
        </p:blipFill>
        <p:spPr>
          <a:xfrm>
            <a:off x="1516296" y="4460616"/>
            <a:ext cx="2628900" cy="1157853"/>
          </a:xfrm>
          <a:prstGeom prst="rect">
            <a:avLst/>
          </a:prstGeom>
        </p:spPr>
      </p:pic>
      <p:sp>
        <p:nvSpPr>
          <p:cNvPr id="47" name="TextBox 46"/>
          <p:cNvSpPr txBox="1"/>
          <p:nvPr/>
        </p:nvSpPr>
        <p:spPr>
          <a:xfrm>
            <a:off x="2649441" y="2377256"/>
            <a:ext cx="1046617" cy="215444"/>
          </a:xfrm>
          <a:prstGeom prst="rect">
            <a:avLst/>
          </a:prstGeom>
          <a:solidFill>
            <a:schemeClr val="bg1"/>
          </a:solidFill>
        </p:spPr>
        <p:txBody>
          <a:bodyPr wrap="square" rtlCol="0">
            <a:spAutoFit/>
          </a:bodyPr>
          <a:lstStyle/>
          <a:p>
            <a:pPr defTabSz="457200"/>
            <a:r>
              <a:rPr lang="en-US" sz="800" b="1" dirty="0">
                <a:solidFill>
                  <a:srgbClr val="6B6B6B"/>
                </a:solidFill>
                <a:latin typeface="Arial"/>
              </a:rPr>
              <a:t>1/8/15- 1/12/15</a:t>
            </a:r>
          </a:p>
        </p:txBody>
      </p:sp>
      <p:sp>
        <p:nvSpPr>
          <p:cNvPr id="77" name="Rectangle 71"/>
          <p:cNvSpPr>
            <a:spLocks noChangeArrowheads="1"/>
          </p:cNvSpPr>
          <p:nvPr/>
        </p:nvSpPr>
        <p:spPr bwMode="auto">
          <a:xfrm rot="2151">
            <a:off x="1543905" y="1692155"/>
            <a:ext cx="27483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n-US" sz="1050" b="1" dirty="0">
                <a:solidFill>
                  <a:srgbClr val="6B6B6B"/>
                </a:solidFill>
                <a:latin typeface="Arial"/>
              </a:rPr>
              <a:t>Order # 204568A  :</a:t>
            </a:r>
            <a:endParaRPr lang="en-US" sz="600" dirty="0">
              <a:solidFill>
                <a:prstClr val="black">
                  <a:lumMod val="75000"/>
                  <a:lumOff val="25000"/>
                </a:prstClr>
              </a:solidFill>
              <a:latin typeface="Arial"/>
            </a:endParaRPr>
          </a:p>
        </p:txBody>
      </p:sp>
      <p:sp>
        <p:nvSpPr>
          <p:cNvPr id="49" name="Rectangle 48"/>
          <p:cNvSpPr/>
          <p:nvPr/>
        </p:nvSpPr>
        <p:spPr>
          <a:xfrm>
            <a:off x="2164992" y="1854031"/>
            <a:ext cx="1403402" cy="532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TextBox 3"/>
          <p:cNvSpPr txBox="1"/>
          <p:nvPr/>
        </p:nvSpPr>
        <p:spPr>
          <a:xfrm>
            <a:off x="2353883" y="2129222"/>
            <a:ext cx="793807" cy="276999"/>
          </a:xfrm>
          <a:prstGeom prst="rect">
            <a:avLst/>
          </a:prstGeom>
          <a:noFill/>
        </p:spPr>
        <p:txBody>
          <a:bodyPr wrap="none" rtlCol="0">
            <a:spAutoFit/>
          </a:bodyPr>
          <a:lstStyle/>
          <a:p>
            <a:pPr defTabSz="457200"/>
            <a:r>
              <a:rPr lang="en-US" sz="1200" b="1" dirty="0">
                <a:solidFill>
                  <a:srgbClr val="283890"/>
                </a:solidFill>
                <a:latin typeface="Arial"/>
              </a:rPr>
              <a:t>Shipped</a:t>
            </a:r>
          </a:p>
        </p:txBody>
      </p:sp>
      <p:grpSp>
        <p:nvGrpSpPr>
          <p:cNvPr id="7" name="Group 6"/>
          <p:cNvGrpSpPr/>
          <p:nvPr/>
        </p:nvGrpSpPr>
        <p:grpSpPr>
          <a:xfrm>
            <a:off x="2146739" y="1847752"/>
            <a:ext cx="1225462" cy="341714"/>
            <a:chOff x="1396096" y="1633060"/>
            <a:chExt cx="1225462" cy="341714"/>
          </a:xfrm>
        </p:grpSpPr>
        <p:pic>
          <p:nvPicPr>
            <p:cNvPr id="50" name="Picture 49"/>
            <p:cNvPicPr>
              <a:picLocks noChangeAspect="1"/>
            </p:cNvPicPr>
            <p:nvPr/>
          </p:nvPicPr>
          <p:blipFill rotWithShape="1">
            <a:blip r:embed="rId4"/>
            <a:srcRect l="56110" t="5396" r="27561" b="84459"/>
            <a:stretch/>
          </p:blipFill>
          <p:spPr>
            <a:xfrm>
              <a:off x="2192296" y="1633060"/>
              <a:ext cx="429262" cy="321056"/>
            </a:xfrm>
            <a:prstGeom prst="rect">
              <a:avLst/>
            </a:prstGeom>
          </p:spPr>
        </p:pic>
        <p:sp>
          <p:nvSpPr>
            <p:cNvPr id="3" name="Pentagon 2"/>
            <p:cNvSpPr/>
            <p:nvPr/>
          </p:nvSpPr>
          <p:spPr>
            <a:xfrm>
              <a:off x="1688033" y="1687633"/>
              <a:ext cx="522142" cy="233927"/>
            </a:xfrm>
            <a:prstGeom prst="homePlate">
              <a:avLst>
                <a:gd name="adj" fmla="val 34671"/>
              </a:avLst>
            </a:prstGeom>
            <a:solidFill>
              <a:srgbClr val="28389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Pentagon 43"/>
            <p:cNvSpPr/>
            <p:nvPr/>
          </p:nvSpPr>
          <p:spPr>
            <a:xfrm>
              <a:off x="1711218" y="1687633"/>
              <a:ext cx="162160" cy="233927"/>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51" name="Picture 50"/>
            <p:cNvPicPr>
              <a:picLocks noChangeAspect="1"/>
            </p:cNvPicPr>
            <p:nvPr/>
          </p:nvPicPr>
          <p:blipFill rotWithShape="1">
            <a:blip r:embed="rId4"/>
            <a:srcRect l="26118" t="5396" r="58348" b="83754"/>
            <a:stretch/>
          </p:blipFill>
          <p:spPr>
            <a:xfrm>
              <a:off x="1396096" y="1641767"/>
              <a:ext cx="408373" cy="333007"/>
            </a:xfrm>
            <a:prstGeom prst="rect">
              <a:avLst/>
            </a:prstGeom>
          </p:spPr>
        </p:pic>
      </p:grpSp>
      <p:sp>
        <p:nvSpPr>
          <p:cNvPr id="52" name="Rectangle 71"/>
          <p:cNvSpPr>
            <a:spLocks noChangeArrowheads="1"/>
          </p:cNvSpPr>
          <p:nvPr/>
        </p:nvSpPr>
        <p:spPr bwMode="auto">
          <a:xfrm rot="2151">
            <a:off x="1506474" y="3407483"/>
            <a:ext cx="205202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r>
              <a:rPr lang="en-US" sz="1050" b="1" dirty="0">
                <a:solidFill>
                  <a:srgbClr val="6B6B6B"/>
                </a:solidFill>
                <a:latin typeface="Arial"/>
              </a:rPr>
              <a:t>Details</a:t>
            </a:r>
            <a:endParaRPr lang="en-US" sz="800" b="1" baseline="38000" dirty="0">
              <a:solidFill>
                <a:srgbClr val="6B6B6B"/>
              </a:solidFill>
              <a:latin typeface="Arial"/>
            </a:endParaRPr>
          </a:p>
          <a:p>
            <a:pPr defTabSz="457200"/>
            <a:endParaRPr lang="en-US" sz="600" dirty="0">
              <a:solidFill>
                <a:prstClr val="black">
                  <a:lumMod val="75000"/>
                  <a:lumOff val="25000"/>
                </a:prstClr>
              </a:solidFill>
              <a:latin typeface="Arial"/>
            </a:endParaRPr>
          </a:p>
        </p:txBody>
      </p:sp>
      <p:grpSp>
        <p:nvGrpSpPr>
          <p:cNvPr id="36" name="Group 35"/>
          <p:cNvGrpSpPr/>
          <p:nvPr/>
        </p:nvGrpSpPr>
        <p:grpSpPr>
          <a:xfrm>
            <a:off x="10000673" y="559334"/>
            <a:ext cx="1750800" cy="669660"/>
            <a:chOff x="13206479" y="-386822"/>
            <a:chExt cx="1750800" cy="669660"/>
          </a:xfrm>
        </p:grpSpPr>
        <p:sp>
          <p:nvSpPr>
            <p:cNvPr id="54" name="TextBox 5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55" name="TextBox 5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56" name="Group 55"/>
          <p:cNvGrpSpPr/>
          <p:nvPr/>
        </p:nvGrpSpPr>
        <p:grpSpPr>
          <a:xfrm>
            <a:off x="1975637" y="1000842"/>
            <a:ext cx="1755645" cy="642473"/>
            <a:chOff x="13595655" y="-386653"/>
            <a:chExt cx="1755645" cy="642473"/>
          </a:xfrm>
        </p:grpSpPr>
        <p:sp>
          <p:nvSpPr>
            <p:cNvPr id="57" name="TextBox 56"/>
            <p:cNvSpPr txBox="1"/>
            <p:nvPr/>
          </p:nvSpPr>
          <p:spPr>
            <a:xfrm>
              <a:off x="13600500" y="-386653"/>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58" name="TextBox 57"/>
            <p:cNvSpPr txBox="1"/>
            <p:nvPr/>
          </p:nvSpPr>
          <p:spPr>
            <a:xfrm>
              <a:off x="13595655" y="-2117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48" name="Title 10"/>
          <p:cNvSpPr txBox="1">
            <a:spLocks/>
          </p:cNvSpPr>
          <p:nvPr/>
        </p:nvSpPr>
        <p:spPr>
          <a:xfrm>
            <a:off x="4966317" y="1663105"/>
            <a:ext cx="6905643" cy="954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dirty="0">
                <a:solidFill>
                  <a:srgbClr val="92D050"/>
                </a:solidFill>
                <a:latin typeface="Roboto Condensed" pitchFamily="2" charset="0"/>
                <a:ea typeface="Roboto Condensed" pitchFamily="2" charset="0"/>
              </a:rPr>
              <a:t>&lt;  END DEMO &gt;</a:t>
            </a:r>
          </a:p>
        </p:txBody>
      </p:sp>
      <p:sp>
        <p:nvSpPr>
          <p:cNvPr id="59" name="Action Button: Home 58">
            <a:hlinkClick r:id="rId5" action="ppaction://hlinksldjump" highlightClick="1"/>
          </p:cNvPr>
          <p:cNvSpPr/>
          <p:nvPr/>
        </p:nvSpPr>
        <p:spPr>
          <a:xfrm>
            <a:off x="2547375" y="600649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84980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93576" cy="1325563"/>
          </a:xfrm>
        </p:spPr>
        <p:txBody>
          <a:bodyPr>
            <a:normAutofit fontScale="90000"/>
          </a:bodyPr>
          <a:lstStyle/>
          <a:p>
            <a:r>
              <a:rPr lang="en-US" dirty="0"/>
              <a:t>Dependent:</a:t>
            </a:r>
            <a:br>
              <a:rPr lang="en-US" dirty="0"/>
            </a:br>
            <a:r>
              <a:rPr lang="en-US" dirty="0">
                <a:solidFill>
                  <a:srgbClr val="FF0000"/>
                </a:solidFill>
              </a:rPr>
              <a:t>AGE CHECK</a:t>
            </a:r>
            <a:r>
              <a:rPr lang="en-US" dirty="0"/>
              <a:t/>
            </a:r>
            <a:br>
              <a:rPr lang="en-US" dirty="0"/>
            </a:br>
            <a:r>
              <a:rPr lang="en-US" dirty="0"/>
              <a:t>Patient Info</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6999477" y="1148694"/>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07039" y="1985013"/>
            <a:ext cx="2488981" cy="646331"/>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Just need a few tidbits to add a dependent to your account</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ADD NEW FAMILY MEMBER</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711" y="1281803"/>
            <a:ext cx="2013211" cy="1006364"/>
          </a:xfrm>
          <a:prstGeom prst="rect">
            <a:avLst/>
          </a:prstGeom>
        </p:spPr>
      </p:pic>
      <p:sp>
        <p:nvSpPr>
          <p:cNvPr id="40" name="Rectangle 39"/>
          <p:cNvSpPr/>
          <p:nvPr/>
        </p:nvSpPr>
        <p:spPr>
          <a:xfrm>
            <a:off x="7189190" y="2471945"/>
            <a:ext cx="1484283"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Date of Birth  DD/MM/YYYY</a:t>
            </a:r>
          </a:p>
        </p:txBody>
      </p:sp>
      <p:sp>
        <p:nvSpPr>
          <p:cNvPr id="41" name="TextBox 40"/>
          <p:cNvSpPr txBox="1"/>
          <p:nvPr/>
        </p:nvSpPr>
        <p:spPr>
          <a:xfrm>
            <a:off x="7265801" y="2495520"/>
            <a:ext cx="138407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          01 / 15 / 1998</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8743422" y="2466074"/>
            <a:ext cx="88245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Male</a:t>
            </a:r>
          </a:p>
        </p:txBody>
      </p:sp>
      <p:sp>
        <p:nvSpPr>
          <p:cNvPr id="43" name="TextBox 42"/>
          <p:cNvSpPr txBox="1"/>
          <p:nvPr/>
        </p:nvSpPr>
        <p:spPr>
          <a:xfrm>
            <a:off x="8743146" y="2480049"/>
            <a:ext cx="852874"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Male</a:t>
            </a:r>
            <a:endParaRPr lang="en-US" sz="1100" dirty="0">
              <a:solidFill>
                <a:srgbClr val="666666"/>
              </a:solidFill>
              <a:latin typeface="Roboto Condensed" pitchFamily="2" charset="0"/>
              <a:ea typeface="Roboto Condensed" pitchFamily="2" charset="0"/>
            </a:endParaRPr>
          </a:p>
        </p:txBody>
      </p:sp>
      <p:sp>
        <p:nvSpPr>
          <p:cNvPr id="3" name="Isosceles Triangle 2"/>
          <p:cNvSpPr/>
          <p:nvPr/>
        </p:nvSpPr>
        <p:spPr>
          <a:xfrm rot="3600000">
            <a:off x="9458772" y="2538102"/>
            <a:ext cx="126919" cy="109412"/>
          </a:xfrm>
          <a:prstGeom prst="triangle">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8275855" y="538823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7007710" y="5578534"/>
            <a:ext cx="2839888" cy="3535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CONTINUE</a:t>
            </a:r>
          </a:p>
        </p:txBody>
      </p:sp>
      <p:grpSp>
        <p:nvGrpSpPr>
          <p:cNvPr id="30" name="Group 29"/>
          <p:cNvGrpSpPr/>
          <p:nvPr/>
        </p:nvGrpSpPr>
        <p:grpSpPr>
          <a:xfrm>
            <a:off x="7119241" y="2356931"/>
            <a:ext cx="1484702" cy="230832"/>
            <a:chOff x="3147844" y="6216831"/>
            <a:chExt cx="1484702" cy="230832"/>
          </a:xfrm>
        </p:grpSpPr>
        <p:sp>
          <p:nvSpPr>
            <p:cNvPr id="31" name="Rectangle 30"/>
            <p:cNvSpPr/>
            <p:nvPr/>
          </p:nvSpPr>
          <p:spPr>
            <a:xfrm>
              <a:off x="3208141" y="6258306"/>
              <a:ext cx="1312874" cy="11209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5" name="Rectangle 34"/>
            <p:cNvSpPr/>
            <p:nvPr/>
          </p:nvSpPr>
          <p:spPr>
            <a:xfrm>
              <a:off x="3147844" y="6216831"/>
              <a:ext cx="1484702"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Date of Birth  MM/DD/YYYY </a:t>
              </a:r>
            </a:p>
          </p:txBody>
        </p:sp>
      </p:grpSp>
      <p:sp>
        <p:nvSpPr>
          <p:cNvPr id="33" name="Rectangle 32"/>
          <p:cNvSpPr/>
          <p:nvPr/>
        </p:nvSpPr>
        <p:spPr>
          <a:xfrm>
            <a:off x="6975108" y="1363720"/>
            <a:ext cx="2857052" cy="4205737"/>
          </a:xfrm>
          <a:prstGeom prst="rect">
            <a:avLst/>
          </a:prstGeom>
          <a:solidFill>
            <a:schemeClr val="tx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984309" y="1847052"/>
            <a:ext cx="2678937" cy="2854628"/>
          </a:xfrm>
          <a:prstGeom prst="rect">
            <a:avLst/>
          </a:prstGeom>
          <a:noFill/>
        </p:spPr>
        <p:txBody>
          <a:bodyPr wrap="square" rtlCol="0">
            <a:spAutoFit/>
          </a:bodyPr>
          <a:lstStyle/>
          <a:p>
            <a:pPr algn="ctr"/>
            <a:r>
              <a:rPr lang="en-US" sz="1400" b="1" dirty="0">
                <a:solidFill>
                  <a:schemeClr val="bg1"/>
                </a:solidFill>
              </a:rPr>
              <a:t>Patient Age over 18</a:t>
            </a:r>
          </a:p>
          <a:p>
            <a:pPr algn="ctr"/>
            <a:endParaRPr lang="en-US" sz="1400" b="1" dirty="0">
              <a:solidFill>
                <a:schemeClr val="bg1"/>
              </a:solidFill>
            </a:endParaRPr>
          </a:p>
          <a:p>
            <a:pPr algn="ctr"/>
            <a:r>
              <a:rPr lang="en-US" sz="1200" b="1" dirty="0">
                <a:solidFill>
                  <a:schemeClr val="bg1"/>
                </a:solidFill>
              </a:rPr>
              <a:t>Unfortunately, we require anyone 18 or older to register with their own     Rx-Direct™ account. </a:t>
            </a:r>
          </a:p>
          <a:p>
            <a:pPr algn="ctr"/>
            <a:endParaRPr lang="en-US" sz="1200" b="1" dirty="0">
              <a:solidFill>
                <a:schemeClr val="bg1"/>
              </a:solidFill>
            </a:endParaRPr>
          </a:p>
          <a:p>
            <a:pPr algn="ctr"/>
            <a:r>
              <a:rPr lang="en-US" sz="1200" b="1" dirty="0">
                <a:solidFill>
                  <a:schemeClr val="bg1"/>
                </a:solidFill>
              </a:rPr>
              <a:t>Please Download the application from their mobile device.</a:t>
            </a:r>
          </a:p>
          <a:p>
            <a:pPr algn="ctr"/>
            <a:endParaRPr lang="en-US" sz="1200" b="1" dirty="0">
              <a:solidFill>
                <a:schemeClr val="bg1"/>
              </a:solidFill>
            </a:endParaRPr>
          </a:p>
          <a:p>
            <a:pPr algn="ctr"/>
            <a:r>
              <a:rPr lang="en-US" sz="1200" b="1" dirty="0">
                <a:solidFill>
                  <a:schemeClr val="bg1"/>
                </a:solidFill>
              </a:rPr>
              <a:t> For more information, please see our </a:t>
            </a:r>
            <a:r>
              <a:rPr lang="en-US" sz="1200" b="1" u="sng" dirty="0">
                <a:solidFill>
                  <a:schemeClr val="accent2"/>
                </a:solidFill>
              </a:rPr>
              <a:t>eligibility conditions</a:t>
            </a:r>
            <a:r>
              <a:rPr lang="en-US" sz="1200" b="1" dirty="0">
                <a:solidFill>
                  <a:schemeClr val="bg1"/>
                </a:solidFill>
              </a:rPr>
              <a:t>.</a:t>
            </a:r>
          </a:p>
          <a:p>
            <a:pPr algn="just"/>
            <a:endParaRPr lang="en-US" sz="1200" b="1" dirty="0">
              <a:solidFill>
                <a:schemeClr val="bg1"/>
              </a:solidFill>
            </a:endParaRPr>
          </a:p>
          <a:p>
            <a:pPr algn="ctr"/>
            <a:endParaRPr lang="en-US" sz="1050" u="sng" dirty="0">
              <a:solidFill>
                <a:schemeClr val="accent2"/>
              </a:solidFill>
            </a:endParaRPr>
          </a:p>
          <a:p>
            <a:pPr algn="ctr"/>
            <a:endParaRPr lang="en-US" sz="1050" u="sng" dirty="0">
              <a:solidFill>
                <a:schemeClr val="accent2"/>
              </a:solidFill>
            </a:endParaRPr>
          </a:p>
          <a:p>
            <a:pPr algn="ctr"/>
            <a:r>
              <a:rPr lang="en-US" sz="1050" u="sng" dirty="0">
                <a:solidFill>
                  <a:schemeClr val="accent2"/>
                </a:solidFill>
              </a:rPr>
              <a:t>Tap anywhere to close</a:t>
            </a:r>
          </a:p>
        </p:txBody>
      </p:sp>
      <p:sp>
        <p:nvSpPr>
          <p:cNvPr id="38" name="Action Button: Home 37">
            <a:hlinkClick r:id="rId4" action="ppaction://hlinksldjump" highlightClick="1"/>
          </p:cNvPr>
          <p:cNvSpPr/>
          <p:nvPr/>
        </p:nvSpPr>
        <p:spPr>
          <a:xfrm>
            <a:off x="8132951" y="602470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305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41">
                                            <p:bg/>
                                          </p:spTgt>
                                        </p:tgtEl>
                                        <p:attrNameLst>
                                          <p:attrName>style.visibility</p:attrName>
                                        </p:attrNameLst>
                                      </p:cBhvr>
                                      <p:to>
                                        <p:strVal val="visible"/>
                                      </p:to>
                                    </p:set>
                                  </p:childTnLst>
                                </p:cTn>
                              </p:par>
                              <p:par>
                                <p:cTn id="7" presetID="1" presetClass="entr" presetSubtype="0" fill="hold" grpId="0" nodeType="withEffect">
                                  <p:stCondLst>
                                    <p:cond delay="500"/>
                                  </p:stCondLst>
                                  <p:iterate type="lt">
                                    <p:tmAbs val="100"/>
                                  </p:iterate>
                                  <p:childTnLst>
                                    <p:set>
                                      <p:cBhvr>
                                        <p:cTn id="8" dur="1" fill="hold">
                                          <p:stCondLst>
                                            <p:cond delay="0"/>
                                          </p:stCondLst>
                                        </p:cTn>
                                        <p:tgtEl>
                                          <p:spTgt spid="41">
                                            <p:txEl>
                                              <p:pRg st="0" end="0"/>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1401"/>
                            </p:stCondLst>
                            <p:childTnLst>
                              <p:par>
                                <p:cTn id="12" presetID="1" presetClass="entr" presetSubtype="0" fill="hold" grpId="0" nodeType="afterEffect">
                                  <p:stCondLst>
                                    <p:cond delay="0"/>
                                  </p:stCondLst>
                                  <p:childTnLst>
                                    <p:set>
                                      <p:cBhvr>
                                        <p:cTn id="13" dur="1" fill="hold">
                                          <p:stCondLst>
                                            <p:cond delay="0"/>
                                          </p:stCondLst>
                                        </p:cTn>
                                        <p:tgtEl>
                                          <p:spTgt spid="43">
                                            <p:bg/>
                                          </p:spTgt>
                                        </p:tgtEl>
                                        <p:attrNameLst>
                                          <p:attrName>style.visibility</p:attrName>
                                        </p:attrNameLst>
                                      </p:cBhvr>
                                      <p:to>
                                        <p:strVal val="visible"/>
                                      </p:to>
                                    </p:set>
                                  </p:childTnLst>
                                </p:cTn>
                              </p:par>
                            </p:childTnLst>
                          </p:cTn>
                        </p:par>
                        <p:par>
                          <p:cTn id="14" fill="hold">
                            <p:stCondLst>
                              <p:cond delay="1401"/>
                            </p:stCondLst>
                            <p:childTnLst>
                              <p:par>
                                <p:cTn id="15" presetID="1" presetClass="entr" presetSubtype="0" fill="hold" grpId="0" nodeType="after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up)">
                                      <p:cBhvr>
                                        <p:cTn id="25" dur="500"/>
                                        <p:tgtEl>
                                          <p:spTgt spid="3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bldLvl="5" animBg="1" advAuto="150"/>
      <p:bldP spid="43" grpId="0" build="p" bldLvl="5" animBg="1" advAuto="150"/>
      <p:bldP spid="32" grpId="0" animBg="1"/>
      <p:bldP spid="33" grpId="0" animBg="1"/>
      <p:bldP spid="3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56" y="485912"/>
            <a:ext cx="3474720" cy="1325563"/>
          </a:xfrm>
        </p:spPr>
        <p:txBody>
          <a:bodyPr>
            <a:normAutofit fontScale="90000"/>
          </a:bodyPr>
          <a:lstStyle/>
          <a:p>
            <a:r>
              <a:rPr lang="en-US" dirty="0"/>
              <a:t>Dependent </a:t>
            </a:r>
            <a:r>
              <a:rPr lang="en-US" dirty="0">
                <a:solidFill>
                  <a:srgbClr val="256FBD"/>
                </a:solidFill>
              </a:rPr>
              <a:t>under 18</a:t>
            </a:r>
            <a:r>
              <a:rPr lang="en-US" dirty="0"/>
              <a:t/>
            </a:r>
            <a:br>
              <a:rPr lang="en-US" dirty="0"/>
            </a:br>
            <a:r>
              <a:rPr lang="en-US" dirty="0"/>
              <a:t>Patient Info</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27291" y="1138420"/>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09661" y="1904934"/>
            <a:ext cx="2797519" cy="646331"/>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We just need a few bits of information for your family member.</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ADD FAMILY MEMBER</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9416" y="1231427"/>
            <a:ext cx="2013211" cy="1006364"/>
          </a:xfrm>
          <a:prstGeom prst="rect">
            <a:avLst/>
          </a:prstGeom>
        </p:spPr>
      </p:pic>
      <p:sp>
        <p:nvSpPr>
          <p:cNvPr id="38" name="Rectangle 37"/>
          <p:cNvSpPr/>
          <p:nvPr/>
        </p:nvSpPr>
        <p:spPr>
          <a:xfrm>
            <a:off x="7001245" y="557021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DELIVERY INFORMATION</a:t>
            </a:r>
          </a:p>
        </p:txBody>
      </p:sp>
      <p:sp>
        <p:nvSpPr>
          <p:cNvPr id="30" name="Rectangle 29"/>
          <p:cNvSpPr/>
          <p:nvPr/>
        </p:nvSpPr>
        <p:spPr>
          <a:xfrm>
            <a:off x="7181017" y="4158677"/>
            <a:ext cx="243813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list your allergies here separate by commas</a:t>
            </a:r>
          </a:p>
        </p:txBody>
      </p:sp>
      <p:sp>
        <p:nvSpPr>
          <p:cNvPr id="39" name="TextBox 38"/>
          <p:cNvSpPr txBox="1"/>
          <p:nvPr/>
        </p:nvSpPr>
        <p:spPr>
          <a:xfrm>
            <a:off x="7189190" y="4178256"/>
            <a:ext cx="2322855"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Iodine, shellfish</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077559" y="2372791"/>
            <a:ext cx="1484283"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Date of Birth  DD/MM/YYYY</a:t>
            </a:r>
          </a:p>
        </p:txBody>
      </p:sp>
      <p:sp>
        <p:nvSpPr>
          <p:cNvPr id="41" name="TextBox 40"/>
          <p:cNvSpPr txBox="1"/>
          <p:nvPr/>
        </p:nvSpPr>
        <p:spPr>
          <a:xfrm>
            <a:off x="7292631" y="2396478"/>
            <a:ext cx="1174179"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      05 / 19 / 2013</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8881438" y="2375715"/>
            <a:ext cx="88245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Male</a:t>
            </a:r>
          </a:p>
        </p:txBody>
      </p:sp>
      <p:sp>
        <p:nvSpPr>
          <p:cNvPr id="43" name="TextBox 42"/>
          <p:cNvSpPr txBox="1"/>
          <p:nvPr/>
        </p:nvSpPr>
        <p:spPr>
          <a:xfrm>
            <a:off x="8881162" y="2389690"/>
            <a:ext cx="852874"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Male</a:t>
            </a:r>
            <a:endParaRPr lang="en-US" sz="1100" dirty="0">
              <a:solidFill>
                <a:srgbClr val="666666"/>
              </a:solidFill>
              <a:latin typeface="Roboto Condensed" pitchFamily="2" charset="0"/>
              <a:ea typeface="Roboto Condensed" pitchFamily="2" charset="0"/>
            </a:endParaRPr>
          </a:p>
        </p:txBody>
      </p:sp>
      <p:sp>
        <p:nvSpPr>
          <p:cNvPr id="3" name="Isosceles Triangle 2"/>
          <p:cNvSpPr/>
          <p:nvPr/>
        </p:nvSpPr>
        <p:spPr>
          <a:xfrm rot="3600000">
            <a:off x="9596788" y="2447743"/>
            <a:ext cx="126919" cy="109412"/>
          </a:xfrm>
          <a:prstGeom prst="triangle">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189190" y="3529732"/>
            <a:ext cx="2560957" cy="253916"/>
          </a:xfrm>
          <a:prstGeom prst="rect">
            <a:avLst/>
          </a:prstGeom>
        </p:spPr>
        <p:txBody>
          <a:bodyPr wrap="none" lIns="0">
            <a:spAutoFit/>
          </a:bodyPr>
          <a:lstStyle/>
          <a:p>
            <a:r>
              <a:rPr lang="en-US" sz="1050" dirty="0">
                <a:solidFill>
                  <a:srgbClr val="256FBD"/>
                </a:solidFill>
                <a:latin typeface="Roboto Condensed" pitchFamily="2" charset="0"/>
                <a:ea typeface="Roboto Condensed" pitchFamily="2" charset="0"/>
              </a:rPr>
              <a:t>Do they have any food or medication allergies?</a:t>
            </a:r>
            <a:endParaRPr lang="en-US" sz="1050" dirty="0"/>
          </a:p>
        </p:txBody>
      </p:sp>
      <p:sp>
        <p:nvSpPr>
          <p:cNvPr id="5" name="Rectangle 4"/>
          <p:cNvSpPr/>
          <p:nvPr/>
        </p:nvSpPr>
        <p:spPr>
          <a:xfrm>
            <a:off x="8460197" y="3773670"/>
            <a:ext cx="1343156" cy="230832"/>
          </a:xfrm>
          <a:prstGeom prst="rect">
            <a:avLst/>
          </a:prstGeom>
        </p:spPr>
        <p:txBody>
          <a:bodyPr wrap="square">
            <a:spAutoFit/>
          </a:bodyPr>
          <a:lstStyle/>
          <a:p>
            <a:r>
              <a:rPr lang="en-US" sz="900" u="sng" dirty="0">
                <a:solidFill>
                  <a:schemeClr val="accent2"/>
                </a:solidFill>
                <a:latin typeface="Roboto Condensed" pitchFamily="2" charset="0"/>
                <a:ea typeface="Roboto Condensed" pitchFamily="2" charset="0"/>
              </a:rPr>
              <a:t>Why we need this.</a:t>
            </a:r>
            <a:endParaRPr lang="en-US" sz="900" u="sng" dirty="0">
              <a:solidFill>
                <a:schemeClr val="accent2"/>
              </a:solidFill>
            </a:endParaRPr>
          </a:p>
        </p:txBody>
      </p:sp>
      <p:sp>
        <p:nvSpPr>
          <p:cNvPr id="45" name="Rounded Rectangle 44"/>
          <p:cNvSpPr/>
          <p:nvPr/>
        </p:nvSpPr>
        <p:spPr>
          <a:xfrm>
            <a:off x="7182640" y="3801726"/>
            <a:ext cx="602360" cy="238713"/>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YES</a:t>
            </a:r>
          </a:p>
        </p:txBody>
      </p:sp>
      <p:sp>
        <p:nvSpPr>
          <p:cNvPr id="46" name="Rounded Rectangle 45"/>
          <p:cNvSpPr/>
          <p:nvPr/>
        </p:nvSpPr>
        <p:spPr>
          <a:xfrm>
            <a:off x="7863987" y="3801726"/>
            <a:ext cx="602360" cy="238713"/>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NO</a:t>
            </a:r>
          </a:p>
        </p:txBody>
      </p:sp>
      <p:sp>
        <p:nvSpPr>
          <p:cNvPr id="47" name="Rounded Rectangle 46"/>
          <p:cNvSpPr/>
          <p:nvPr/>
        </p:nvSpPr>
        <p:spPr>
          <a:xfrm>
            <a:off x="7189190" y="3795471"/>
            <a:ext cx="602360" cy="238713"/>
          </a:xfrm>
          <a:prstGeom prst="roundRect">
            <a:avLst/>
          </a:prstGeom>
          <a:solidFill>
            <a:srgbClr val="256F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pitchFamily="2" charset="0"/>
                <a:ea typeface="Roboto Condensed" pitchFamily="2" charset="0"/>
              </a:rPr>
              <a:t>YES</a:t>
            </a:r>
          </a:p>
        </p:txBody>
      </p:sp>
      <p:sp>
        <p:nvSpPr>
          <p:cNvPr id="36" name="Oval 35"/>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8275855" y="538823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7064448" y="2819875"/>
            <a:ext cx="1091969"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FIRST NAME</a:t>
            </a:r>
          </a:p>
        </p:txBody>
      </p:sp>
      <p:sp>
        <p:nvSpPr>
          <p:cNvPr id="33" name="TextBox 32"/>
          <p:cNvSpPr txBox="1"/>
          <p:nvPr/>
        </p:nvSpPr>
        <p:spPr>
          <a:xfrm>
            <a:off x="7071978" y="2837063"/>
            <a:ext cx="958782"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Xander</a:t>
            </a:r>
            <a:endParaRPr lang="en-US" sz="1100" dirty="0">
              <a:solidFill>
                <a:srgbClr val="666666"/>
              </a:solidFill>
              <a:latin typeface="Roboto Condensed" pitchFamily="2" charset="0"/>
              <a:ea typeface="Roboto Condensed" pitchFamily="2" charset="0"/>
            </a:endParaRPr>
          </a:p>
        </p:txBody>
      </p:sp>
      <p:sp>
        <p:nvSpPr>
          <p:cNvPr id="34" name="Rectangle 33"/>
          <p:cNvSpPr/>
          <p:nvPr/>
        </p:nvSpPr>
        <p:spPr>
          <a:xfrm>
            <a:off x="8278811" y="2817548"/>
            <a:ext cx="1484283"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LAST NAME</a:t>
            </a:r>
          </a:p>
        </p:txBody>
      </p:sp>
      <p:sp>
        <p:nvSpPr>
          <p:cNvPr id="35" name="TextBox 34"/>
          <p:cNvSpPr txBox="1"/>
          <p:nvPr/>
        </p:nvSpPr>
        <p:spPr>
          <a:xfrm>
            <a:off x="8282205" y="2838895"/>
            <a:ext cx="1315827"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Burkett</a:t>
            </a:r>
            <a:endParaRPr lang="en-US" sz="1100" dirty="0">
              <a:solidFill>
                <a:srgbClr val="666666"/>
              </a:solidFill>
              <a:latin typeface="Roboto Condensed" pitchFamily="2" charset="0"/>
              <a:ea typeface="Roboto Condensed" pitchFamily="2" charset="0"/>
            </a:endParaRPr>
          </a:p>
        </p:txBody>
      </p:sp>
      <p:grpSp>
        <p:nvGrpSpPr>
          <p:cNvPr id="56" name="Group 55"/>
          <p:cNvGrpSpPr/>
          <p:nvPr/>
        </p:nvGrpSpPr>
        <p:grpSpPr>
          <a:xfrm>
            <a:off x="7002051" y="2254848"/>
            <a:ext cx="1484702" cy="230832"/>
            <a:chOff x="3056532" y="6157878"/>
            <a:chExt cx="1484702" cy="230832"/>
          </a:xfrm>
        </p:grpSpPr>
        <p:sp>
          <p:nvSpPr>
            <p:cNvPr id="57" name="Rectangle 56"/>
            <p:cNvSpPr/>
            <p:nvPr/>
          </p:nvSpPr>
          <p:spPr>
            <a:xfrm>
              <a:off x="3141273" y="6228867"/>
              <a:ext cx="1312874" cy="11209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8" name="Rectangle 57"/>
            <p:cNvSpPr/>
            <p:nvPr/>
          </p:nvSpPr>
          <p:spPr>
            <a:xfrm>
              <a:off x="3056532" y="6157878"/>
              <a:ext cx="1484702"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Date of Birth  MM/DD/YYYY </a:t>
              </a:r>
            </a:p>
          </p:txBody>
        </p:sp>
      </p:grpSp>
      <p:grpSp>
        <p:nvGrpSpPr>
          <p:cNvPr id="59" name="Group 58"/>
          <p:cNvGrpSpPr/>
          <p:nvPr/>
        </p:nvGrpSpPr>
        <p:grpSpPr>
          <a:xfrm>
            <a:off x="7007103" y="2676107"/>
            <a:ext cx="686406" cy="230832"/>
            <a:chOff x="3147844" y="6216831"/>
            <a:chExt cx="686406" cy="230832"/>
          </a:xfrm>
        </p:grpSpPr>
        <p:sp>
          <p:nvSpPr>
            <p:cNvPr id="60" name="Rectangle 59"/>
            <p:cNvSpPr/>
            <p:nvPr/>
          </p:nvSpPr>
          <p:spPr>
            <a:xfrm>
              <a:off x="3208141" y="6258305"/>
              <a:ext cx="606548" cy="1399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1" name="Rectangle 60"/>
            <p:cNvSpPr/>
            <p:nvPr/>
          </p:nvSpPr>
          <p:spPr>
            <a:xfrm>
              <a:off x="3147844" y="6216831"/>
              <a:ext cx="686406"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First Name</a:t>
              </a:r>
            </a:p>
          </p:txBody>
        </p:sp>
      </p:grpSp>
      <p:grpSp>
        <p:nvGrpSpPr>
          <p:cNvPr id="62" name="Group 61"/>
          <p:cNvGrpSpPr/>
          <p:nvPr/>
        </p:nvGrpSpPr>
        <p:grpSpPr>
          <a:xfrm>
            <a:off x="8198363" y="2684201"/>
            <a:ext cx="745559" cy="230832"/>
            <a:chOff x="3147844" y="6216831"/>
            <a:chExt cx="745559" cy="230832"/>
          </a:xfrm>
        </p:grpSpPr>
        <p:sp>
          <p:nvSpPr>
            <p:cNvPr id="63" name="Rectangle 62"/>
            <p:cNvSpPr/>
            <p:nvPr/>
          </p:nvSpPr>
          <p:spPr>
            <a:xfrm>
              <a:off x="3208141" y="6258306"/>
              <a:ext cx="685262" cy="11209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4" name="Rectangle 63"/>
            <p:cNvSpPr/>
            <p:nvPr/>
          </p:nvSpPr>
          <p:spPr>
            <a:xfrm>
              <a:off x="3147844" y="6216831"/>
              <a:ext cx="673582"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Last Name</a:t>
              </a:r>
            </a:p>
          </p:txBody>
        </p:sp>
      </p:grpSp>
      <p:grpSp>
        <p:nvGrpSpPr>
          <p:cNvPr id="65" name="Group 64"/>
          <p:cNvGrpSpPr/>
          <p:nvPr/>
        </p:nvGrpSpPr>
        <p:grpSpPr>
          <a:xfrm>
            <a:off x="7113941" y="4037006"/>
            <a:ext cx="1373171" cy="230832"/>
            <a:chOff x="3147844" y="6216831"/>
            <a:chExt cx="1373171" cy="230832"/>
          </a:xfrm>
        </p:grpSpPr>
        <p:sp>
          <p:nvSpPr>
            <p:cNvPr id="66" name="Rectangle 65"/>
            <p:cNvSpPr/>
            <p:nvPr/>
          </p:nvSpPr>
          <p:spPr>
            <a:xfrm>
              <a:off x="3208141" y="6258306"/>
              <a:ext cx="1312874" cy="11209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7" name="Rectangle 66"/>
            <p:cNvSpPr/>
            <p:nvPr/>
          </p:nvSpPr>
          <p:spPr>
            <a:xfrm>
              <a:off x="3147844" y="6216831"/>
              <a:ext cx="1117614"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Dependent Allergies</a:t>
              </a:r>
            </a:p>
          </p:txBody>
        </p:sp>
      </p:grpSp>
      <p:sp>
        <p:nvSpPr>
          <p:cNvPr id="55" name="Action Button: Home 54">
            <a:hlinkClick r:id="rId4" action="ppaction://hlinksldjump" highlightClick="1"/>
          </p:cNvPr>
          <p:cNvSpPr/>
          <p:nvPr/>
        </p:nvSpPr>
        <p:spPr>
          <a:xfrm>
            <a:off x="8104252" y="6033431"/>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1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dur="1" fill="hold">
                                          <p:stCondLst>
                                            <p:cond delay="0"/>
                                          </p:stCondLst>
                                        </p:cTn>
                                        <p:tgtEl>
                                          <p:spTgt spid="41">
                                            <p:txEl>
                                              <p:pRg st="0" end="0"/>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56"/>
                                        </p:tgtEl>
                                        <p:attrNameLst>
                                          <p:attrName>style.visibility</p:attrName>
                                        </p:attrNameLst>
                                      </p:cBhvr>
                                      <p:to>
                                        <p:strVal val="visible"/>
                                      </p:to>
                                    </p:set>
                                  </p:childTnLst>
                                </p:cTn>
                              </p:par>
                            </p:childTnLst>
                          </p:cTn>
                        </p:par>
                        <p:par>
                          <p:cTn id="11" fill="hold">
                            <p:stCondLst>
                              <p:cond delay="901"/>
                            </p:stCondLst>
                            <p:childTnLst>
                              <p:par>
                                <p:cTn id="12" presetID="1" presetClass="entr" presetSubtype="0" fill="hold" grpId="0" nodeType="afterEffect">
                                  <p:stCondLst>
                                    <p:cond delay="0"/>
                                  </p:stCondLst>
                                  <p:childTnLst>
                                    <p:set>
                                      <p:cBhvr>
                                        <p:cTn id="13" dur="1" fill="hold">
                                          <p:stCondLst>
                                            <p:cond delay="0"/>
                                          </p:stCondLst>
                                        </p:cTn>
                                        <p:tgtEl>
                                          <p:spTgt spid="43">
                                            <p:bg/>
                                          </p:spTgt>
                                        </p:tgtEl>
                                        <p:attrNameLst>
                                          <p:attrName>style.visibility</p:attrName>
                                        </p:attrNameLst>
                                      </p:cBhvr>
                                      <p:to>
                                        <p:strVal val="visible"/>
                                      </p:to>
                                    </p:set>
                                  </p:childTnLst>
                                </p:cTn>
                              </p:par>
                            </p:childTnLst>
                          </p:cTn>
                        </p:par>
                        <p:par>
                          <p:cTn id="14" fill="hold">
                            <p:stCondLst>
                              <p:cond delay="901"/>
                            </p:stCondLst>
                            <p:childTnLst>
                              <p:par>
                                <p:cTn id="15" presetID="1" presetClass="entr" presetSubtype="0" fill="hold" grpId="0" nodeType="after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childTnLst>
                                </p:cTn>
                              </p:par>
                              <p:par>
                                <p:cTn id="17" presetID="1" presetClass="entr" presetSubtype="0" fill="hold" grpId="0" nodeType="withEffect">
                                  <p:stCondLst>
                                    <p:cond delay="750"/>
                                  </p:stCondLst>
                                  <p:childTnLst>
                                    <p:set>
                                      <p:cBhvr>
                                        <p:cTn id="18" dur="1" fill="hold">
                                          <p:stCondLst>
                                            <p:cond delay="0"/>
                                          </p:stCondLst>
                                        </p:cTn>
                                        <p:tgtEl>
                                          <p:spTgt spid="33">
                                            <p:bg/>
                                          </p:spTgt>
                                        </p:tgtEl>
                                        <p:attrNameLst>
                                          <p:attrName>style.visibility</p:attrName>
                                        </p:attrNameLst>
                                      </p:cBhvr>
                                      <p:to>
                                        <p:strVal val="visible"/>
                                      </p:to>
                                    </p:set>
                                  </p:childTnLst>
                                </p:cTn>
                              </p:par>
                              <p:par>
                                <p:cTn id="19" presetID="1" presetClass="entr" presetSubtype="0" fill="hold" grpId="0" nodeType="withEffect">
                                  <p:stCondLst>
                                    <p:cond delay="750"/>
                                  </p:stCondLst>
                                  <p:iterate type="lt">
                                    <p:tmAbs val="100"/>
                                  </p:iterate>
                                  <p:childTnLst>
                                    <p:set>
                                      <p:cBhvr>
                                        <p:cTn id="20" dur="1" fill="hold">
                                          <p:stCondLst>
                                            <p:cond delay="0"/>
                                          </p:stCondLst>
                                        </p:cTn>
                                        <p:tgtEl>
                                          <p:spTgt spid="33">
                                            <p:txEl>
                                              <p:pRg st="0" end="0"/>
                                            </p:txEl>
                                          </p:spTgt>
                                        </p:tgtEl>
                                        <p:attrNameLst>
                                          <p:attrName>style.visibility</p:attrName>
                                        </p:attrNameLst>
                                      </p:cBhvr>
                                      <p:to>
                                        <p:strVal val="visible"/>
                                      </p:to>
                                    </p:set>
                                  </p:childTnLst>
                                </p:cTn>
                              </p:par>
                              <p:par>
                                <p:cTn id="21" presetID="1" presetClass="entr" presetSubtype="0" fill="hold" nodeType="withEffect">
                                  <p:stCondLst>
                                    <p:cond delay="75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1250"/>
                                  </p:stCondLst>
                                  <p:childTnLst>
                                    <p:set>
                                      <p:cBhvr>
                                        <p:cTn id="24" dur="1" fill="hold">
                                          <p:stCondLst>
                                            <p:cond delay="0"/>
                                          </p:stCondLst>
                                        </p:cTn>
                                        <p:tgtEl>
                                          <p:spTgt spid="35">
                                            <p:bg/>
                                          </p:spTgt>
                                        </p:tgtEl>
                                        <p:attrNameLst>
                                          <p:attrName>style.visibility</p:attrName>
                                        </p:attrNameLst>
                                      </p:cBhvr>
                                      <p:to>
                                        <p:strVal val="visible"/>
                                      </p:to>
                                    </p:set>
                                  </p:childTnLst>
                                </p:cTn>
                              </p:par>
                              <p:par>
                                <p:cTn id="25" presetID="1" presetClass="entr" presetSubtype="0" fill="hold" grpId="0" nodeType="withEffect">
                                  <p:stCondLst>
                                    <p:cond delay="1250"/>
                                  </p:stCondLst>
                                  <p:iterate type="lt">
                                    <p:tmAbs val="100"/>
                                  </p:iterate>
                                  <p:childTnLst>
                                    <p:set>
                                      <p:cBhvr>
                                        <p:cTn id="26" dur="1" fill="hold">
                                          <p:stCondLst>
                                            <p:cond delay="0"/>
                                          </p:stCondLst>
                                        </p:cTn>
                                        <p:tgtEl>
                                          <p:spTgt spid="35">
                                            <p:txEl>
                                              <p:pRg st="0" end="0"/>
                                            </p:txEl>
                                          </p:spTgt>
                                        </p:tgtEl>
                                        <p:attrNameLst>
                                          <p:attrName>style.visibility</p:attrName>
                                        </p:attrNameLst>
                                      </p:cBhvr>
                                      <p:to>
                                        <p:strVal val="visible"/>
                                      </p:to>
                                    </p:set>
                                  </p:childTnLst>
                                </p:cTn>
                              </p:par>
                              <p:par>
                                <p:cTn id="27" presetID="1" presetClass="entr" presetSubtype="0" fill="hold" nodeType="withEffect">
                                  <p:stCondLst>
                                    <p:cond delay="125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750"/>
                                  </p:stCondLst>
                                  <p:childTnLst>
                                    <p:set>
                                      <p:cBhvr>
                                        <p:cTn id="37" dur="1" fill="hold">
                                          <p:stCondLst>
                                            <p:cond delay="0"/>
                                          </p:stCondLst>
                                        </p:cTn>
                                        <p:tgtEl>
                                          <p:spTgt spid="39">
                                            <p:bg/>
                                          </p:spTgt>
                                        </p:tgtEl>
                                        <p:attrNameLst>
                                          <p:attrName>style.visibility</p:attrName>
                                        </p:attrNameLst>
                                      </p:cBhvr>
                                      <p:to>
                                        <p:strVal val="visible"/>
                                      </p:to>
                                    </p:set>
                                  </p:childTnLst>
                                </p:cTn>
                              </p:par>
                              <p:par>
                                <p:cTn id="38" presetID="1" presetClass="entr" presetSubtype="0" fill="hold" grpId="0" nodeType="withEffect">
                                  <p:stCondLst>
                                    <p:cond delay="750"/>
                                  </p:stCondLst>
                                  <p:iterate type="lt">
                                    <p:tmAbs val="50"/>
                                  </p:iterate>
                                  <p:childTnLst>
                                    <p:set>
                                      <p:cBhvr>
                                        <p:cTn id="39" dur="1" fill="hold">
                                          <p:stCondLst>
                                            <p:cond delay="0"/>
                                          </p:stCondLst>
                                        </p:cTn>
                                        <p:tgtEl>
                                          <p:spTgt spid="39">
                                            <p:txEl>
                                              <p:pRg st="0" end="0"/>
                                            </p:txEl>
                                          </p:spTgt>
                                        </p:tgtEl>
                                        <p:attrNameLst>
                                          <p:attrName>style.visibility</p:attrName>
                                        </p:attrNameLst>
                                      </p:cBhvr>
                                      <p:to>
                                        <p:strVal val="visible"/>
                                      </p:to>
                                    </p:set>
                                  </p:childTnLst>
                                </p:cTn>
                              </p:par>
                              <p:par>
                                <p:cTn id="40" presetID="1" presetClass="entr" presetSubtype="0" fill="hold" nodeType="withEffect">
                                  <p:stCondLst>
                                    <p:cond delay="750"/>
                                  </p:stCondLst>
                                  <p:childTnLst>
                                    <p:set>
                                      <p:cBhvr>
                                        <p:cTn id="41" dur="1" fill="hold">
                                          <p:stCondLst>
                                            <p:cond delay="0"/>
                                          </p:stCondLst>
                                        </p:cTn>
                                        <p:tgtEl>
                                          <p:spTgt spid="65"/>
                                        </p:tgtEl>
                                        <p:attrNameLst>
                                          <p:attrName>style.visibility</p:attrName>
                                        </p:attrNameLst>
                                      </p:cBhvr>
                                      <p:to>
                                        <p:strVal val="visible"/>
                                      </p:to>
                                    </p:set>
                                  </p:childTnLst>
                                </p:cTn>
                              </p:par>
                            </p:childTnLst>
                          </p:cTn>
                        </p:par>
                        <p:par>
                          <p:cTn id="42" fill="hold">
                            <p:stCondLst>
                              <p:cond delay="1501"/>
                            </p:stCondLst>
                            <p:childTnLst>
                              <p:par>
                                <p:cTn id="43" presetID="1"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0" grpId="0" animBg="1"/>
      <p:bldP spid="39" grpId="0" build="p" bldLvl="5" animBg="1" advAuto="150"/>
      <p:bldP spid="41" grpId="0" build="p" bldLvl="5" animBg="1" advAuto="150"/>
      <p:bldP spid="43" grpId="0" build="p" bldLvl="5" animBg="1" advAuto="150"/>
      <p:bldP spid="47" grpId="0" animBg="1"/>
      <p:bldP spid="33" grpId="0" build="p" bldLvl="5" animBg="1" advAuto="150"/>
      <p:bldP spid="35" grpId="0" build="p" bldLvl="5" animBg="1" advAuto="15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83" y="837565"/>
            <a:ext cx="4808220" cy="1325563"/>
          </a:xfrm>
        </p:spPr>
        <p:txBody>
          <a:bodyPr/>
          <a:lstStyle/>
          <a:p>
            <a:r>
              <a:rPr lang="en-US" dirty="0"/>
              <a:t>Dependent Delivery Address</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29757" y="1193571"/>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8538719" y="3634575"/>
            <a:ext cx="542847" cy="261610"/>
          </a:xfrm>
          <a:prstGeom prst="rect">
            <a:avLst/>
          </a:prstGeom>
          <a:solidFill>
            <a:srgbClr val="256FBD"/>
          </a:solidFill>
          <a:ln w="9525">
            <a:noFill/>
          </a:ln>
        </p:spPr>
        <p:txBody>
          <a:bodyPr wrap="square" rtlCol="0">
            <a:spAutoFit/>
          </a:bodyPr>
          <a:lstStyle/>
          <a:p>
            <a:pPr algn="ctr"/>
            <a:r>
              <a:rPr lang="en-US" sz="1100" dirty="0">
                <a:solidFill>
                  <a:schemeClr val="bg1"/>
                </a:solidFill>
                <a:latin typeface="Roboto Condensed" pitchFamily="2" charset="0"/>
                <a:ea typeface="Roboto Condensed" pitchFamily="2" charset="0"/>
              </a:rPr>
              <a:t>HOME</a:t>
            </a:r>
          </a:p>
        </p:txBody>
      </p:sp>
      <p:sp>
        <p:nvSpPr>
          <p:cNvPr id="52" name="TextBox 51"/>
          <p:cNvSpPr txBox="1"/>
          <p:nvPr/>
        </p:nvSpPr>
        <p:spPr>
          <a:xfrm>
            <a:off x="9081566" y="3634575"/>
            <a:ext cx="539496" cy="261610"/>
          </a:xfrm>
          <a:prstGeom prst="rect">
            <a:avLst/>
          </a:prstGeom>
          <a:noFill/>
        </p:spPr>
        <p:txBody>
          <a:bodyPr wrap="square" rtlCol="0">
            <a:spAutoFit/>
          </a:bodyPr>
          <a:lstStyle/>
          <a:p>
            <a:pPr algn="ctr"/>
            <a:r>
              <a:rPr lang="en-US" sz="1100" dirty="0">
                <a:solidFill>
                  <a:srgbClr val="256FBD"/>
                </a:solidFill>
                <a:latin typeface="Roboto Condensed" pitchFamily="2" charset="0"/>
                <a:ea typeface="Roboto Condensed" pitchFamily="2" charset="0"/>
              </a:rPr>
              <a:t>WORK</a:t>
            </a:r>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43976" y="2078568"/>
            <a:ext cx="2488981" cy="646331"/>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Please provide us with the address you’d like your Rxs delivered.</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DEPENDENT Delivery Address</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8" name="Rectangle 37"/>
          <p:cNvSpPr/>
          <p:nvPr/>
        </p:nvSpPr>
        <p:spPr>
          <a:xfrm>
            <a:off x="6978283" y="5578534"/>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CONTINUE</a:t>
            </a:r>
          </a:p>
        </p:txBody>
      </p:sp>
      <p:sp>
        <p:nvSpPr>
          <p:cNvPr id="30" name="Rectangle 29"/>
          <p:cNvSpPr/>
          <p:nvPr/>
        </p:nvSpPr>
        <p:spPr>
          <a:xfrm>
            <a:off x="7180344" y="2892239"/>
            <a:ext cx="199220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Street address   </a:t>
            </a:r>
          </a:p>
        </p:txBody>
      </p:sp>
      <p:sp>
        <p:nvSpPr>
          <p:cNvPr id="39" name="TextBox 38"/>
          <p:cNvSpPr txBox="1"/>
          <p:nvPr/>
        </p:nvSpPr>
        <p:spPr>
          <a:xfrm>
            <a:off x="7191871" y="2906214"/>
            <a:ext cx="1823377"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82 Sycamore Lane SE</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180344" y="3280017"/>
            <a:ext cx="182024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City</a:t>
            </a:r>
          </a:p>
        </p:txBody>
      </p:sp>
      <p:sp>
        <p:nvSpPr>
          <p:cNvPr id="41" name="TextBox 40"/>
          <p:cNvSpPr txBox="1"/>
          <p:nvPr/>
        </p:nvSpPr>
        <p:spPr>
          <a:xfrm>
            <a:off x="7203362" y="3291092"/>
            <a:ext cx="138407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Peachtree City</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9079890" y="3274146"/>
            <a:ext cx="636199"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ZIP</a:t>
            </a:r>
          </a:p>
        </p:txBody>
      </p:sp>
      <p:sp>
        <p:nvSpPr>
          <p:cNvPr id="43" name="TextBox 42"/>
          <p:cNvSpPr txBox="1"/>
          <p:nvPr/>
        </p:nvSpPr>
        <p:spPr>
          <a:xfrm>
            <a:off x="9126259" y="3282701"/>
            <a:ext cx="54346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30339</a:t>
            </a:r>
            <a:endParaRPr lang="en-US" sz="1100" dirty="0">
              <a:solidFill>
                <a:srgbClr val="666666"/>
              </a:solidFill>
              <a:latin typeface="Roboto Condensed" pitchFamily="2" charset="0"/>
              <a:ea typeface="Roboto Condensed" pitchFamily="2" charset="0"/>
            </a:endParaRPr>
          </a:p>
        </p:txBody>
      </p:sp>
      <p:sp>
        <p:nvSpPr>
          <p:cNvPr id="44" name="Rounded Rectangle 43"/>
          <p:cNvSpPr/>
          <p:nvPr/>
        </p:nvSpPr>
        <p:spPr>
          <a:xfrm>
            <a:off x="7201114" y="2671239"/>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245395" y="2607848"/>
            <a:ext cx="1834156"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USE THE DELIVERY ADDRESS  AS MINE</a:t>
            </a:r>
            <a:endParaRPr lang="en-US" sz="800" dirty="0"/>
          </a:p>
        </p:txBody>
      </p:sp>
      <p:sp>
        <p:nvSpPr>
          <p:cNvPr id="25" name="Rectangle 24"/>
          <p:cNvSpPr/>
          <p:nvPr/>
        </p:nvSpPr>
        <p:spPr>
          <a:xfrm>
            <a:off x="7179812" y="3631566"/>
            <a:ext cx="126835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Address Alias</a:t>
            </a:r>
          </a:p>
        </p:txBody>
      </p:sp>
      <p:sp>
        <p:nvSpPr>
          <p:cNvPr id="26" name="TextBox 25"/>
          <p:cNvSpPr txBox="1"/>
          <p:nvPr/>
        </p:nvSpPr>
        <p:spPr>
          <a:xfrm>
            <a:off x="7191871" y="3643105"/>
            <a:ext cx="1172175"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GA Home</a:t>
            </a:r>
            <a:endParaRPr lang="en-US" sz="1100" dirty="0">
              <a:solidFill>
                <a:srgbClr val="666666"/>
              </a:solidFill>
              <a:latin typeface="Roboto Condensed" pitchFamily="2" charset="0"/>
              <a:ea typeface="Roboto Condensed" pitchFamily="2" charset="0"/>
            </a:endParaRPr>
          </a:p>
        </p:txBody>
      </p:sp>
      <p:sp>
        <p:nvSpPr>
          <p:cNvPr id="36" name="Rectangle 35"/>
          <p:cNvSpPr/>
          <p:nvPr/>
        </p:nvSpPr>
        <p:spPr>
          <a:xfrm>
            <a:off x="7085351" y="4416672"/>
            <a:ext cx="1689886" cy="276999"/>
          </a:xfrm>
          <a:prstGeom prst="rect">
            <a:avLst/>
          </a:prstGeom>
        </p:spPr>
        <p:txBody>
          <a:bodyPr wrap="none">
            <a:spAutoFit/>
          </a:bodyPr>
          <a:lstStyle/>
          <a:p>
            <a:r>
              <a:rPr lang="en-US" sz="1200" dirty="0">
                <a:solidFill>
                  <a:schemeClr val="tx1">
                    <a:lumMod val="65000"/>
                    <a:lumOff val="35000"/>
                  </a:schemeClr>
                </a:solidFill>
                <a:latin typeface="Roboto Condensed" pitchFamily="2" charset="0"/>
                <a:ea typeface="Roboto Condensed" pitchFamily="2" charset="0"/>
              </a:rPr>
              <a:t>EXPEDITED DELIVERY ? </a:t>
            </a:r>
            <a:endParaRPr lang="en-US" sz="1200" dirty="0">
              <a:solidFill>
                <a:schemeClr val="tx1">
                  <a:lumMod val="65000"/>
                  <a:lumOff val="35000"/>
                </a:schemeClr>
              </a:solidFill>
            </a:endParaRPr>
          </a:p>
        </p:txBody>
      </p:sp>
      <p:sp>
        <p:nvSpPr>
          <p:cNvPr id="37" name="Rounded Rectangle 36"/>
          <p:cNvSpPr/>
          <p:nvPr/>
        </p:nvSpPr>
        <p:spPr>
          <a:xfrm>
            <a:off x="7199205" y="4699658"/>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7199205" y="4903340"/>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7243486" y="4639097"/>
            <a:ext cx="1983235" cy="215444"/>
          </a:xfrm>
          <a:prstGeom prst="rect">
            <a:avLst/>
          </a:prstGeom>
        </p:spPr>
        <p:txBody>
          <a:bodyPr wrap="none">
            <a:spAutoFit/>
          </a:bodyPr>
          <a:lstStyle/>
          <a:p>
            <a:r>
              <a:rPr lang="en-US" sz="800" b="1" dirty="0">
                <a:solidFill>
                  <a:srgbClr val="256FBD"/>
                </a:solidFill>
                <a:latin typeface="Roboto Condensed" pitchFamily="2" charset="0"/>
                <a:ea typeface="Roboto Condensed" pitchFamily="2" charset="0"/>
              </a:rPr>
              <a:t>Same day   </a:t>
            </a:r>
            <a:r>
              <a:rPr lang="en-US" sz="800" dirty="0">
                <a:solidFill>
                  <a:srgbClr val="256FBD"/>
                </a:solidFill>
                <a:latin typeface="Roboto Condensed" pitchFamily="2" charset="0"/>
                <a:ea typeface="Roboto Condensed" pitchFamily="2" charset="0"/>
              </a:rPr>
              <a:t>(+ 8.00)   </a:t>
            </a:r>
            <a:r>
              <a:rPr lang="en-US" sz="700" i="1" dirty="0">
                <a:solidFill>
                  <a:srgbClr val="256FBD"/>
                </a:solidFill>
                <a:latin typeface="Roboto Condensed" pitchFamily="2" charset="0"/>
                <a:ea typeface="Roboto Condensed" pitchFamily="2" charset="0"/>
              </a:rPr>
              <a:t>only in participating areas</a:t>
            </a:r>
            <a:r>
              <a:rPr lang="en-US" sz="800" dirty="0">
                <a:solidFill>
                  <a:srgbClr val="256FBD"/>
                </a:solidFill>
                <a:latin typeface="Roboto Condensed" pitchFamily="2" charset="0"/>
                <a:ea typeface="Roboto Condensed" pitchFamily="2" charset="0"/>
              </a:rPr>
              <a:t>)</a:t>
            </a:r>
            <a:endParaRPr lang="en-US" sz="800" dirty="0"/>
          </a:p>
        </p:txBody>
      </p:sp>
      <p:sp>
        <p:nvSpPr>
          <p:cNvPr id="49" name="Rectangle 48"/>
          <p:cNvSpPr/>
          <p:nvPr/>
        </p:nvSpPr>
        <p:spPr>
          <a:xfrm>
            <a:off x="7246103" y="4842357"/>
            <a:ext cx="1335622" cy="33855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1-2 days     (+ 2.50 National)</a:t>
            </a:r>
            <a:endParaRPr lang="en-US" sz="800" dirty="0"/>
          </a:p>
          <a:p>
            <a:endParaRPr lang="en-US" sz="800" dirty="0"/>
          </a:p>
        </p:txBody>
      </p:sp>
      <p:sp>
        <p:nvSpPr>
          <p:cNvPr id="53" name="Rounded Rectangle 52"/>
          <p:cNvSpPr/>
          <p:nvPr/>
        </p:nvSpPr>
        <p:spPr>
          <a:xfrm>
            <a:off x="7201789" y="4057975"/>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8538719" y="3634575"/>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54" name="Rectangle 53"/>
          <p:cNvSpPr/>
          <p:nvPr/>
        </p:nvSpPr>
        <p:spPr>
          <a:xfrm>
            <a:off x="7256956" y="3999448"/>
            <a:ext cx="182293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ADD ANOTHER ADDRESS FOR DELIVERY</a:t>
            </a:r>
            <a:endParaRPr lang="en-US" sz="800" dirty="0"/>
          </a:p>
        </p:txBody>
      </p:sp>
      <p:sp>
        <p:nvSpPr>
          <p:cNvPr id="47" name="Rounded Rectangle 46"/>
          <p:cNvSpPr/>
          <p:nvPr/>
        </p:nvSpPr>
        <p:spPr>
          <a:xfrm>
            <a:off x="7201822" y="5103744"/>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7249132" y="5057474"/>
            <a:ext cx="1335622"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2-3 days     (+ 1.50 National)</a:t>
            </a:r>
            <a:endParaRPr lang="en-US" sz="800" dirty="0"/>
          </a:p>
        </p:txBody>
      </p:sp>
      <p:sp>
        <p:nvSpPr>
          <p:cNvPr id="7" name="Rectangle 6"/>
          <p:cNvSpPr/>
          <p:nvPr/>
        </p:nvSpPr>
        <p:spPr>
          <a:xfrm>
            <a:off x="8327110" y="4891892"/>
            <a:ext cx="1506706" cy="338554"/>
          </a:xfrm>
          <a:prstGeom prst="rect">
            <a:avLst/>
          </a:prstGeom>
        </p:spPr>
        <p:txBody>
          <a:bodyPr wrap="square">
            <a:spAutoFit/>
          </a:bodyPr>
          <a:lstStyle/>
          <a:p>
            <a:pPr algn="ctr"/>
            <a:r>
              <a:rPr lang="en-US" sz="800" i="1" dirty="0">
                <a:solidFill>
                  <a:srgbClr val="666666"/>
                </a:solidFill>
                <a:latin typeface="Roboto Condensed" pitchFamily="2" charset="0"/>
                <a:ea typeface="Roboto Condensed" pitchFamily="2" charset="0"/>
              </a:rPr>
              <a:t>You can change your Delivery option at any time.</a:t>
            </a:r>
            <a:endParaRPr lang="en-US" sz="800" i="1" dirty="0"/>
          </a:p>
        </p:txBody>
      </p:sp>
      <p:sp>
        <p:nvSpPr>
          <p:cNvPr id="55" name="Rounded Rectangle 54"/>
          <p:cNvSpPr/>
          <p:nvPr/>
        </p:nvSpPr>
        <p:spPr>
          <a:xfrm>
            <a:off x="7199205" y="2668195"/>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p:cNvSpPr/>
          <p:nvPr/>
        </p:nvSpPr>
        <p:spPr>
          <a:xfrm>
            <a:off x="7207017" y="4911155"/>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9217816" y="2892239"/>
            <a:ext cx="50162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APT</a:t>
            </a:r>
          </a:p>
        </p:txBody>
      </p:sp>
      <p:sp>
        <p:nvSpPr>
          <p:cNvPr id="58" name="TextBox 57"/>
          <p:cNvSpPr txBox="1"/>
          <p:nvPr/>
        </p:nvSpPr>
        <p:spPr>
          <a:xfrm>
            <a:off x="9266866" y="2906214"/>
            <a:ext cx="431006"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7-B</a:t>
            </a:r>
            <a:endParaRPr lang="en-US" sz="1100" dirty="0">
              <a:solidFill>
                <a:srgbClr val="666666"/>
              </a:solidFill>
              <a:latin typeface="Roboto Condensed" pitchFamily="2" charset="0"/>
              <a:ea typeface="Roboto Condensed" pitchFamily="2" charset="0"/>
            </a:endParaRPr>
          </a:p>
        </p:txBody>
      </p:sp>
      <p:sp>
        <p:nvSpPr>
          <p:cNvPr id="66" name="Oval 65"/>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8580655" y="539585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Action Button: Home 58">
            <a:hlinkClick r:id="rId4" action="ppaction://hlinksldjump" highlightClick="1"/>
          </p:cNvPr>
          <p:cNvSpPr/>
          <p:nvPr/>
        </p:nvSpPr>
        <p:spPr>
          <a:xfrm>
            <a:off x="8120712" y="6030932"/>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266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50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p:bldP spid="37" grpId="0" animBg="1"/>
      <p:bldP spid="46" grpId="0" animBg="1"/>
      <p:bldP spid="48" grpId="0"/>
      <p:bldP spid="49" grpId="0"/>
      <p:bldP spid="53" grpId="0" animBg="1"/>
      <p:bldP spid="54" grpId="0"/>
      <p:bldP spid="47" grpId="0" animBg="1"/>
      <p:bldP spid="50" grpId="0"/>
      <p:bldP spid="7" grpId="0"/>
      <p:bldP spid="55" grpId="0" animBg="1"/>
      <p:bldP spid="56"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29757" y="1193571"/>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8538719" y="3634575"/>
            <a:ext cx="542847" cy="261610"/>
          </a:xfrm>
          <a:prstGeom prst="rect">
            <a:avLst/>
          </a:prstGeom>
          <a:solidFill>
            <a:srgbClr val="256FBD"/>
          </a:solidFill>
          <a:ln w="9525">
            <a:noFill/>
          </a:ln>
        </p:spPr>
        <p:txBody>
          <a:bodyPr wrap="square" rtlCol="0">
            <a:spAutoFit/>
          </a:bodyPr>
          <a:lstStyle/>
          <a:p>
            <a:pPr algn="ctr"/>
            <a:r>
              <a:rPr lang="en-US" sz="1100" dirty="0">
                <a:solidFill>
                  <a:schemeClr val="bg1"/>
                </a:solidFill>
                <a:latin typeface="Roboto Condensed" pitchFamily="2" charset="0"/>
                <a:ea typeface="Roboto Condensed" pitchFamily="2" charset="0"/>
              </a:rPr>
              <a:t>HOME</a:t>
            </a:r>
          </a:p>
        </p:txBody>
      </p:sp>
      <p:sp>
        <p:nvSpPr>
          <p:cNvPr id="52" name="TextBox 51"/>
          <p:cNvSpPr txBox="1"/>
          <p:nvPr/>
        </p:nvSpPr>
        <p:spPr>
          <a:xfrm>
            <a:off x="9081566" y="3634575"/>
            <a:ext cx="539496" cy="261610"/>
          </a:xfrm>
          <a:prstGeom prst="rect">
            <a:avLst/>
          </a:prstGeom>
          <a:noFill/>
        </p:spPr>
        <p:txBody>
          <a:bodyPr wrap="square" rtlCol="0">
            <a:spAutoFit/>
          </a:bodyPr>
          <a:lstStyle/>
          <a:p>
            <a:pPr algn="ctr"/>
            <a:r>
              <a:rPr lang="en-US" sz="1100" dirty="0">
                <a:solidFill>
                  <a:srgbClr val="256FBD"/>
                </a:solidFill>
                <a:latin typeface="Roboto Condensed" pitchFamily="2" charset="0"/>
                <a:ea typeface="Roboto Condensed" pitchFamily="2" charset="0"/>
              </a:rPr>
              <a:t>WORK</a:t>
            </a:r>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43976" y="2078568"/>
            <a:ext cx="2488981" cy="830997"/>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Pharmacy waiting lines are so 2015.</a:t>
            </a:r>
          </a:p>
          <a:p>
            <a:pPr algn="ctr"/>
            <a:r>
              <a:rPr lang="en-US" sz="1200" dirty="0">
                <a:solidFill>
                  <a:srgbClr val="666666"/>
                </a:solidFill>
                <a:latin typeface="Roboto Condensed" pitchFamily="2" charset="0"/>
                <a:ea typeface="Roboto Condensed" pitchFamily="2" charset="0"/>
              </a:rPr>
              <a:t>Please provide us with the address you’d like your Rxs delivered.</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Delivery Address</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8" name="Rectangle 37"/>
          <p:cNvSpPr/>
          <p:nvPr/>
        </p:nvSpPr>
        <p:spPr>
          <a:xfrm>
            <a:off x="7015153" y="559328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CONTINUE</a:t>
            </a:r>
          </a:p>
        </p:txBody>
      </p:sp>
      <p:sp>
        <p:nvSpPr>
          <p:cNvPr id="30" name="Rectangle 29"/>
          <p:cNvSpPr/>
          <p:nvPr/>
        </p:nvSpPr>
        <p:spPr>
          <a:xfrm>
            <a:off x="7180344" y="2892239"/>
            <a:ext cx="199220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Street address   </a:t>
            </a:r>
          </a:p>
        </p:txBody>
      </p:sp>
      <p:sp>
        <p:nvSpPr>
          <p:cNvPr id="39" name="TextBox 38"/>
          <p:cNvSpPr txBox="1"/>
          <p:nvPr/>
        </p:nvSpPr>
        <p:spPr>
          <a:xfrm>
            <a:off x="7191871" y="2906214"/>
            <a:ext cx="1823377"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82 Sycamore Lane SE</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180344" y="3280017"/>
            <a:ext cx="182024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City</a:t>
            </a:r>
          </a:p>
        </p:txBody>
      </p:sp>
      <p:sp>
        <p:nvSpPr>
          <p:cNvPr id="41" name="TextBox 40"/>
          <p:cNvSpPr txBox="1"/>
          <p:nvPr/>
        </p:nvSpPr>
        <p:spPr>
          <a:xfrm>
            <a:off x="7203362" y="3291092"/>
            <a:ext cx="138407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Peachtree City</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9079890" y="3274146"/>
            <a:ext cx="636199"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ZIP</a:t>
            </a:r>
          </a:p>
        </p:txBody>
      </p:sp>
      <p:sp>
        <p:nvSpPr>
          <p:cNvPr id="43" name="TextBox 42"/>
          <p:cNvSpPr txBox="1"/>
          <p:nvPr/>
        </p:nvSpPr>
        <p:spPr>
          <a:xfrm>
            <a:off x="9126259" y="3282701"/>
            <a:ext cx="54346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30339</a:t>
            </a:r>
            <a:endParaRPr lang="en-US" sz="1100" dirty="0">
              <a:solidFill>
                <a:srgbClr val="666666"/>
              </a:solidFill>
              <a:latin typeface="Roboto Condensed" pitchFamily="2" charset="0"/>
              <a:ea typeface="Roboto Condensed" pitchFamily="2" charset="0"/>
            </a:endParaRPr>
          </a:p>
        </p:txBody>
      </p:sp>
      <p:sp>
        <p:nvSpPr>
          <p:cNvPr id="44" name="Rounded Rectangle 43"/>
          <p:cNvSpPr/>
          <p:nvPr/>
        </p:nvSpPr>
        <p:spPr>
          <a:xfrm>
            <a:off x="7201114" y="4016259"/>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245395" y="3952868"/>
            <a:ext cx="206338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THIS ADDRESS IS ALSO MY BILLING ADDRESS</a:t>
            </a:r>
            <a:endParaRPr lang="en-US" sz="800" dirty="0"/>
          </a:p>
        </p:txBody>
      </p:sp>
      <p:sp>
        <p:nvSpPr>
          <p:cNvPr id="25" name="Rectangle 24"/>
          <p:cNvSpPr/>
          <p:nvPr/>
        </p:nvSpPr>
        <p:spPr>
          <a:xfrm>
            <a:off x="7179812" y="3631566"/>
            <a:ext cx="126835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Address Description</a:t>
            </a:r>
          </a:p>
        </p:txBody>
      </p:sp>
      <p:sp>
        <p:nvSpPr>
          <p:cNvPr id="26" name="TextBox 25"/>
          <p:cNvSpPr txBox="1"/>
          <p:nvPr/>
        </p:nvSpPr>
        <p:spPr>
          <a:xfrm>
            <a:off x="7225294" y="3645683"/>
            <a:ext cx="1172175"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GA Home</a:t>
            </a:r>
            <a:endParaRPr lang="en-US" sz="1100" dirty="0">
              <a:solidFill>
                <a:srgbClr val="666666"/>
              </a:solidFill>
              <a:latin typeface="Roboto Condensed" pitchFamily="2" charset="0"/>
              <a:ea typeface="Roboto Condensed" pitchFamily="2" charset="0"/>
            </a:endParaRPr>
          </a:p>
        </p:txBody>
      </p:sp>
      <p:sp>
        <p:nvSpPr>
          <p:cNvPr id="36" name="Rectangle 35"/>
          <p:cNvSpPr/>
          <p:nvPr/>
        </p:nvSpPr>
        <p:spPr>
          <a:xfrm>
            <a:off x="7085351" y="4416672"/>
            <a:ext cx="2678938" cy="276999"/>
          </a:xfrm>
          <a:prstGeom prst="rect">
            <a:avLst/>
          </a:prstGeom>
        </p:spPr>
        <p:txBody>
          <a:bodyPr wrap="none">
            <a:spAutoFit/>
          </a:bodyPr>
          <a:lstStyle/>
          <a:p>
            <a:r>
              <a:rPr lang="en-US" sz="1200" dirty="0">
                <a:solidFill>
                  <a:schemeClr val="tx1">
                    <a:lumMod val="65000"/>
                    <a:lumOff val="35000"/>
                  </a:schemeClr>
                </a:solidFill>
                <a:latin typeface="Roboto Condensed" pitchFamily="2" charset="0"/>
                <a:ea typeface="Roboto Condensed" pitchFamily="2" charset="0"/>
              </a:rPr>
              <a:t>DO YOU HAVE  DELIVERY PREFERENCE:</a:t>
            </a:r>
            <a:endParaRPr lang="en-US" sz="1200" dirty="0">
              <a:solidFill>
                <a:schemeClr val="tx1">
                  <a:lumMod val="65000"/>
                  <a:lumOff val="35000"/>
                </a:schemeClr>
              </a:solidFill>
            </a:endParaRPr>
          </a:p>
        </p:txBody>
      </p:sp>
      <p:sp>
        <p:nvSpPr>
          <p:cNvPr id="37" name="Rounded Rectangle 36"/>
          <p:cNvSpPr/>
          <p:nvPr/>
        </p:nvSpPr>
        <p:spPr>
          <a:xfrm>
            <a:off x="7199205" y="4699658"/>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7199205" y="4903340"/>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7243486" y="4639097"/>
            <a:ext cx="1899879" cy="215444"/>
          </a:xfrm>
          <a:prstGeom prst="rect">
            <a:avLst/>
          </a:prstGeom>
        </p:spPr>
        <p:txBody>
          <a:bodyPr wrap="none">
            <a:spAutoFit/>
          </a:bodyPr>
          <a:lstStyle/>
          <a:p>
            <a:r>
              <a:rPr lang="en-US" sz="800" b="1" dirty="0">
                <a:solidFill>
                  <a:srgbClr val="256FBD"/>
                </a:solidFill>
                <a:latin typeface="Roboto Condensed" pitchFamily="2" charset="0"/>
                <a:ea typeface="Roboto Condensed" pitchFamily="2" charset="0"/>
              </a:rPr>
              <a:t>Same day   </a:t>
            </a:r>
            <a:r>
              <a:rPr lang="en-US" sz="800" dirty="0">
                <a:solidFill>
                  <a:srgbClr val="256FBD"/>
                </a:solidFill>
                <a:latin typeface="Roboto Condensed" pitchFamily="2" charset="0"/>
                <a:ea typeface="Roboto Condensed" pitchFamily="2" charset="0"/>
              </a:rPr>
              <a:t>(+ 8.00 </a:t>
            </a:r>
            <a:r>
              <a:rPr lang="en-US" sz="700" i="1" dirty="0">
                <a:solidFill>
                  <a:srgbClr val="256FBD"/>
                </a:solidFill>
                <a:latin typeface="Roboto Condensed" pitchFamily="2" charset="0"/>
                <a:ea typeface="Roboto Condensed" pitchFamily="2" charset="0"/>
              </a:rPr>
              <a:t>only in participating areas</a:t>
            </a:r>
            <a:r>
              <a:rPr lang="en-US" sz="800" dirty="0">
                <a:solidFill>
                  <a:srgbClr val="256FBD"/>
                </a:solidFill>
                <a:latin typeface="Roboto Condensed" pitchFamily="2" charset="0"/>
                <a:ea typeface="Roboto Condensed" pitchFamily="2" charset="0"/>
              </a:rPr>
              <a:t>)</a:t>
            </a:r>
            <a:endParaRPr lang="en-US" sz="800" dirty="0"/>
          </a:p>
        </p:txBody>
      </p:sp>
      <p:sp>
        <p:nvSpPr>
          <p:cNvPr id="49" name="Rectangle 48"/>
          <p:cNvSpPr/>
          <p:nvPr/>
        </p:nvSpPr>
        <p:spPr>
          <a:xfrm>
            <a:off x="7246103" y="4842357"/>
            <a:ext cx="1263487" cy="33855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1-2 days  (+ 2.50 National)</a:t>
            </a:r>
            <a:endParaRPr lang="en-US" sz="800" dirty="0"/>
          </a:p>
          <a:p>
            <a:endParaRPr lang="en-US" sz="800" dirty="0"/>
          </a:p>
        </p:txBody>
      </p:sp>
      <p:sp>
        <p:nvSpPr>
          <p:cNvPr id="53" name="Rounded Rectangle 52"/>
          <p:cNvSpPr/>
          <p:nvPr/>
        </p:nvSpPr>
        <p:spPr>
          <a:xfrm>
            <a:off x="7201789" y="419745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8538719" y="3634575"/>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54" name="Rectangle 53"/>
          <p:cNvSpPr/>
          <p:nvPr/>
        </p:nvSpPr>
        <p:spPr>
          <a:xfrm>
            <a:off x="7256956" y="4138930"/>
            <a:ext cx="182293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ADD ANOTHER ADDRESS FOR DELIVERY</a:t>
            </a:r>
            <a:endParaRPr lang="en-US" sz="800" dirty="0"/>
          </a:p>
        </p:txBody>
      </p:sp>
      <p:sp>
        <p:nvSpPr>
          <p:cNvPr id="47" name="Rounded Rectangle 46"/>
          <p:cNvSpPr/>
          <p:nvPr/>
        </p:nvSpPr>
        <p:spPr>
          <a:xfrm>
            <a:off x="7201822" y="5103744"/>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7249132" y="5057474"/>
            <a:ext cx="1263487"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2-3 days  (+ 1.50 National)</a:t>
            </a:r>
            <a:endParaRPr lang="en-US" sz="800" dirty="0"/>
          </a:p>
        </p:txBody>
      </p:sp>
      <p:sp>
        <p:nvSpPr>
          <p:cNvPr id="7" name="Rectangle 6"/>
          <p:cNvSpPr/>
          <p:nvPr/>
        </p:nvSpPr>
        <p:spPr>
          <a:xfrm>
            <a:off x="8327110" y="4891892"/>
            <a:ext cx="1506706" cy="338554"/>
          </a:xfrm>
          <a:prstGeom prst="rect">
            <a:avLst/>
          </a:prstGeom>
        </p:spPr>
        <p:txBody>
          <a:bodyPr wrap="square">
            <a:spAutoFit/>
          </a:bodyPr>
          <a:lstStyle/>
          <a:p>
            <a:pPr algn="ctr"/>
            <a:r>
              <a:rPr lang="en-US" sz="800" i="1" dirty="0">
                <a:solidFill>
                  <a:srgbClr val="666666"/>
                </a:solidFill>
                <a:latin typeface="Roboto Condensed" pitchFamily="2" charset="0"/>
                <a:ea typeface="Roboto Condensed" pitchFamily="2" charset="0"/>
              </a:rPr>
              <a:t>You can change your Delivery option at any time.</a:t>
            </a:r>
            <a:endParaRPr lang="en-US" sz="800" i="1" dirty="0"/>
          </a:p>
        </p:txBody>
      </p:sp>
      <p:sp>
        <p:nvSpPr>
          <p:cNvPr id="55" name="Rounded Rectangle 54"/>
          <p:cNvSpPr/>
          <p:nvPr/>
        </p:nvSpPr>
        <p:spPr>
          <a:xfrm>
            <a:off x="7199205" y="4013215"/>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p:cNvSpPr/>
          <p:nvPr/>
        </p:nvSpPr>
        <p:spPr>
          <a:xfrm>
            <a:off x="7207017" y="4911155"/>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9217816" y="2892239"/>
            <a:ext cx="50162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APT</a:t>
            </a:r>
          </a:p>
        </p:txBody>
      </p:sp>
      <p:sp>
        <p:nvSpPr>
          <p:cNvPr id="58" name="TextBox 57"/>
          <p:cNvSpPr txBox="1"/>
          <p:nvPr/>
        </p:nvSpPr>
        <p:spPr>
          <a:xfrm>
            <a:off x="9266866" y="2906214"/>
            <a:ext cx="431006"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7-B</a:t>
            </a:r>
            <a:endParaRPr lang="en-US" sz="1100" dirty="0">
              <a:solidFill>
                <a:srgbClr val="666666"/>
              </a:solidFill>
              <a:latin typeface="Roboto Condensed" pitchFamily="2" charset="0"/>
              <a:ea typeface="Roboto Condensed" pitchFamily="2" charset="0"/>
            </a:endParaRPr>
          </a:p>
        </p:txBody>
      </p:sp>
      <p:sp>
        <p:nvSpPr>
          <p:cNvPr id="66" name="Oval 65"/>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8580655" y="539585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7008874" y="5584205"/>
            <a:ext cx="2839888" cy="3535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CONTINUE</a:t>
            </a:r>
          </a:p>
        </p:txBody>
      </p:sp>
      <p:sp>
        <p:nvSpPr>
          <p:cNvPr id="3" name="Rectangle 2"/>
          <p:cNvSpPr/>
          <p:nvPr/>
        </p:nvSpPr>
        <p:spPr>
          <a:xfrm>
            <a:off x="7007710" y="1363720"/>
            <a:ext cx="2857052" cy="4205737"/>
          </a:xfrm>
          <a:prstGeom prst="rect">
            <a:avLst/>
          </a:prstGeom>
          <a:solidFill>
            <a:schemeClr val="tx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085351" y="1837187"/>
            <a:ext cx="2678937" cy="1931298"/>
          </a:xfrm>
          <a:prstGeom prst="rect">
            <a:avLst/>
          </a:prstGeom>
          <a:noFill/>
        </p:spPr>
        <p:txBody>
          <a:bodyPr wrap="square" rtlCol="0">
            <a:spAutoFit/>
          </a:bodyPr>
          <a:lstStyle/>
          <a:p>
            <a:pPr algn="ctr"/>
            <a:r>
              <a:rPr lang="en-US" sz="1400" b="1" dirty="0">
                <a:solidFill>
                  <a:schemeClr val="bg1"/>
                </a:solidFill>
              </a:rPr>
              <a:t>Address not serviceable by law.</a:t>
            </a:r>
          </a:p>
          <a:p>
            <a:pPr algn="ctr"/>
            <a:endParaRPr lang="en-US" sz="1400" b="1" dirty="0">
              <a:solidFill>
                <a:schemeClr val="bg1"/>
              </a:solidFill>
            </a:endParaRPr>
          </a:p>
          <a:p>
            <a:pPr algn="just"/>
            <a:r>
              <a:rPr lang="en-US" sz="1200" b="1" dirty="0">
                <a:solidFill>
                  <a:schemeClr val="bg1"/>
                </a:solidFill>
              </a:rPr>
              <a:t>Unfortunately, the state you have provided (GA), is not eligible to enroll in Rx-Direct.  For more information, please see our </a:t>
            </a:r>
            <a:r>
              <a:rPr lang="en-US" sz="1200" b="1" u="sng" dirty="0">
                <a:solidFill>
                  <a:schemeClr val="accent2"/>
                </a:solidFill>
              </a:rPr>
              <a:t>eligibility conditions</a:t>
            </a:r>
            <a:r>
              <a:rPr lang="en-US" sz="1200" b="1" dirty="0">
                <a:solidFill>
                  <a:schemeClr val="bg1"/>
                </a:solidFill>
              </a:rPr>
              <a:t>.</a:t>
            </a:r>
          </a:p>
          <a:p>
            <a:pPr algn="just"/>
            <a:endParaRPr lang="en-US" sz="1200" b="1" dirty="0">
              <a:solidFill>
                <a:schemeClr val="bg1"/>
              </a:solidFill>
            </a:endParaRPr>
          </a:p>
          <a:p>
            <a:pPr algn="ctr"/>
            <a:endParaRPr lang="en-US" sz="1050" u="sng" dirty="0">
              <a:solidFill>
                <a:schemeClr val="accent2"/>
              </a:solidFill>
            </a:endParaRPr>
          </a:p>
          <a:p>
            <a:pPr algn="ctr"/>
            <a:endParaRPr lang="en-US" sz="1050" u="sng" dirty="0">
              <a:solidFill>
                <a:schemeClr val="accent2"/>
              </a:solidFill>
            </a:endParaRPr>
          </a:p>
          <a:p>
            <a:pPr algn="ctr"/>
            <a:r>
              <a:rPr lang="en-US" sz="1050" u="sng" dirty="0">
                <a:solidFill>
                  <a:schemeClr val="accent2"/>
                </a:solidFill>
              </a:rPr>
              <a:t>Tap anywhere to close</a:t>
            </a:r>
          </a:p>
        </p:txBody>
      </p:sp>
      <p:sp>
        <p:nvSpPr>
          <p:cNvPr id="63" name="Title 1"/>
          <p:cNvSpPr>
            <a:spLocks noGrp="1"/>
          </p:cNvSpPr>
          <p:nvPr>
            <p:ph type="title"/>
          </p:nvPr>
        </p:nvSpPr>
        <p:spPr>
          <a:xfrm>
            <a:off x="365760" y="700938"/>
            <a:ext cx="5524500" cy="1325563"/>
          </a:xfrm>
        </p:spPr>
        <p:txBody>
          <a:bodyPr/>
          <a:lstStyle/>
          <a:p>
            <a:r>
              <a:rPr lang="en-US" dirty="0">
                <a:solidFill>
                  <a:srgbClr val="C00000"/>
                </a:solidFill>
              </a:rPr>
              <a:t>Invalid Street Address</a:t>
            </a:r>
            <a:endParaRPr lang="en-US" b="1" dirty="0">
              <a:solidFill>
                <a:srgbClr val="C00000"/>
              </a:solidFill>
            </a:endParaRPr>
          </a:p>
        </p:txBody>
      </p:sp>
      <p:sp>
        <p:nvSpPr>
          <p:cNvPr id="59" name="Action Button: Home 58">
            <a:hlinkClick r:id="rId4" action="ppaction://hlinksldjump" highlightClick="1"/>
          </p:cNvPr>
          <p:cNvSpPr/>
          <p:nvPr/>
        </p:nvSpPr>
        <p:spPr>
          <a:xfrm>
            <a:off x="8168423" y="602651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0777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Splash Screen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7" name="Rectangle 6"/>
          <p:cNvSpPr/>
          <p:nvPr/>
        </p:nvSpPr>
        <p:spPr>
          <a:xfrm>
            <a:off x="8296102" y="2826327"/>
            <a:ext cx="2319251" cy="1512917"/>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6684" y="2180574"/>
            <a:ext cx="2006600" cy="645753"/>
          </a:xfrm>
          <a:prstGeom prst="rect">
            <a:avLst/>
          </a:prstGeom>
        </p:spPr>
      </p:pic>
      <p:sp>
        <p:nvSpPr>
          <p:cNvPr id="9" name="TextBox 8"/>
          <p:cNvSpPr txBox="1"/>
          <p:nvPr/>
        </p:nvSpPr>
        <p:spPr>
          <a:xfrm>
            <a:off x="8267583" y="3047187"/>
            <a:ext cx="2324802" cy="954107"/>
          </a:xfrm>
          <a:prstGeom prst="rect">
            <a:avLst/>
          </a:prstGeom>
          <a:noFill/>
        </p:spPr>
        <p:txBody>
          <a:bodyPr wrap="square" rtlCol="0">
            <a:spAutoFit/>
          </a:bodyPr>
          <a:lstStyle/>
          <a:p>
            <a:pPr algn="ctr"/>
            <a:r>
              <a:rPr lang="en-US" sz="1400" dirty="0">
                <a:solidFill>
                  <a:srgbClr val="666666"/>
                </a:solidFill>
                <a:latin typeface="Roboto Condensed" pitchFamily="2" charset="0"/>
                <a:ea typeface="Roboto Condensed" pitchFamily="2" charset="0"/>
              </a:rPr>
              <a:t>WELCOME TO THE MOST ENGAGING AND REWARDING HOME DELIVERY PHARMACY IN AMERICA</a:t>
            </a:r>
          </a:p>
        </p:txBody>
      </p:sp>
      <p:sp>
        <p:nvSpPr>
          <p:cNvPr id="10" name="Rectangle 9"/>
          <p:cNvSpPr/>
          <p:nvPr/>
        </p:nvSpPr>
        <p:spPr>
          <a:xfrm>
            <a:off x="8267583" y="4377414"/>
            <a:ext cx="2324802" cy="261610"/>
          </a:xfrm>
          <a:prstGeom prst="rect">
            <a:avLst/>
          </a:prstGeom>
        </p:spPr>
        <p:txBody>
          <a:bodyPr wrap="square">
            <a:spAutoFit/>
          </a:bodyPr>
          <a:lstStyle/>
          <a:p>
            <a:pPr algn="ctr"/>
            <a:r>
              <a:rPr lang="en-US" sz="1050" i="1" dirty="0">
                <a:solidFill>
                  <a:srgbClr val="256FBD"/>
                </a:solidFill>
                <a:latin typeface="Roboto Condensed" pitchFamily="2" charset="0"/>
                <a:ea typeface="Roboto Condensed" pitchFamily="2" charset="0"/>
              </a:rPr>
              <a:t>TAP TO CONTINUE</a:t>
            </a:r>
            <a:endParaRPr lang="en-US" sz="1050" i="1" dirty="0">
              <a:solidFill>
                <a:srgbClr val="256FBD"/>
              </a:solidFill>
            </a:endParaRPr>
          </a:p>
        </p:txBody>
      </p:sp>
      <p:pic>
        <p:nvPicPr>
          <p:cNvPr id="11" name="Picture 10">
            <a:hlinkClick r:id="rId6"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12" name="Rectangle 11"/>
          <p:cNvSpPr/>
          <p:nvPr/>
        </p:nvSpPr>
        <p:spPr>
          <a:xfrm>
            <a:off x="8296102" y="2826327"/>
            <a:ext cx="2319251" cy="1512917"/>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6684" y="1428466"/>
            <a:ext cx="2006600" cy="645753"/>
          </a:xfrm>
          <a:prstGeom prst="rect">
            <a:avLst/>
          </a:prstGeom>
        </p:spPr>
      </p:pic>
      <p:sp>
        <p:nvSpPr>
          <p:cNvPr id="14" name="TextBox 13"/>
          <p:cNvSpPr txBox="1"/>
          <p:nvPr/>
        </p:nvSpPr>
        <p:spPr>
          <a:xfrm>
            <a:off x="8267583" y="2295079"/>
            <a:ext cx="2324802" cy="954107"/>
          </a:xfrm>
          <a:prstGeom prst="rect">
            <a:avLst/>
          </a:prstGeom>
          <a:noFill/>
        </p:spPr>
        <p:txBody>
          <a:bodyPr wrap="square" rtlCol="0">
            <a:spAutoFit/>
          </a:bodyPr>
          <a:lstStyle/>
          <a:p>
            <a:pPr algn="ctr"/>
            <a:r>
              <a:rPr lang="en-US" sz="1400" dirty="0">
                <a:solidFill>
                  <a:srgbClr val="666666"/>
                </a:solidFill>
                <a:latin typeface="Roboto Condensed" pitchFamily="2" charset="0"/>
                <a:ea typeface="Roboto Condensed" pitchFamily="2" charset="0"/>
              </a:rPr>
              <a:t>WELCOME TO THE MOST ENGAGING AND REWARDING HOME DELIVERY PHARMACY IN AMERICA</a:t>
            </a:r>
          </a:p>
        </p:txBody>
      </p:sp>
      <p:sp>
        <p:nvSpPr>
          <p:cNvPr id="15" name="Rectangle 14">
            <a:hlinkClick r:id="rId6" action="ppaction://hlinksldjump"/>
          </p:cNvPr>
          <p:cNvSpPr/>
          <p:nvPr/>
        </p:nvSpPr>
        <p:spPr>
          <a:xfrm>
            <a:off x="8267583" y="5029283"/>
            <a:ext cx="2324802" cy="261610"/>
          </a:xfrm>
          <a:prstGeom prst="rect">
            <a:avLst/>
          </a:prstGeom>
        </p:spPr>
        <p:txBody>
          <a:bodyPr wrap="square">
            <a:spAutoFit/>
          </a:bodyPr>
          <a:lstStyle/>
          <a:p>
            <a:pPr algn="ctr"/>
            <a:r>
              <a:rPr lang="en-US" sz="1050" i="1" dirty="0">
                <a:solidFill>
                  <a:srgbClr val="256FBD"/>
                </a:solidFill>
                <a:latin typeface="Roboto Condensed" pitchFamily="2" charset="0"/>
                <a:ea typeface="Roboto Condensed" pitchFamily="2" charset="0"/>
              </a:rPr>
              <a:t>TAP TO CONTINUE</a:t>
            </a:r>
            <a:endParaRPr lang="en-US" sz="1050" i="1" dirty="0">
              <a:solidFill>
                <a:srgbClr val="256FBD"/>
              </a:solidFill>
            </a:endParaRPr>
          </a:p>
        </p:txBody>
      </p:sp>
      <p:pic>
        <p:nvPicPr>
          <p:cNvPr id="16" name="Rx-Direct Overview, v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37238" y="3317265"/>
            <a:ext cx="2575936" cy="1450157"/>
          </a:xfrm>
          <a:prstGeom prst="rect">
            <a:avLst/>
          </a:prstGeom>
        </p:spPr>
      </p:pic>
      <p:sp>
        <p:nvSpPr>
          <p:cNvPr id="17" name="Action Button: Home 16">
            <a:hlinkClick r:id="rId8" action="ppaction://hlinksldjump" highlightClick="1"/>
          </p:cNvPr>
          <p:cNvSpPr/>
          <p:nvPr/>
        </p:nvSpPr>
        <p:spPr>
          <a:xfrm>
            <a:off x="9150629" y="5813296"/>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02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4000"/>
                            </p:stCondLst>
                            <p:childTnLst>
                              <p:par>
                                <p:cTn id="21" presetID="10" presetClass="exit" presetSubtype="0" fill="hold" grpId="1" nodeType="afterEffect">
                                  <p:stCondLst>
                                    <p:cond delay="100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5500"/>
                            </p:stCondLst>
                            <p:childTnLst>
                              <p:par>
                                <p:cTn id="25" presetID="10" presetClass="entr" presetSubtype="0" fill="hold" grpId="2"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6000"/>
                            </p:stCondLst>
                            <p:childTnLst>
                              <p:par>
                                <p:cTn id="29" presetID="10" presetClass="exit" presetSubtype="0" fill="hold" grpId="3" nodeType="afterEffect">
                                  <p:stCondLst>
                                    <p:cond delay="100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7500"/>
                            </p:stCondLst>
                            <p:childTnLst>
                              <p:par>
                                <p:cTn id="33" presetID="10" presetClass="entr" presetSubtype="0" fill="hold" grpId="4"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8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8500"/>
                            </p:stCondLst>
                            <p:childTnLst>
                              <p:par>
                                <p:cTn id="43" presetID="53" presetClass="entr" presetSubtype="1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56290" fill="hold"/>
                                        <p:tgtEl>
                                          <p:spTgt spid="16"/>
                                        </p:tgtEl>
                                      </p:cBhvr>
                                    </p:cmd>
                                  </p:childTnLst>
                                </p:cTn>
                              </p:par>
                            </p:childTnLst>
                          </p:cTn>
                        </p:par>
                        <p:par>
                          <p:cTn id="52" fill="hold">
                            <p:stCondLst>
                              <p:cond delay="56290"/>
                            </p:stCondLst>
                            <p:childTnLst>
                              <p:par>
                                <p:cTn id="53" presetID="10" presetClass="entr" presetSubtype="0" fill="hold" grpId="0" nodeType="afterEffect">
                                  <p:stCondLst>
                                    <p:cond delay="20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58790"/>
                            </p:stCondLst>
                            <p:childTnLst>
                              <p:par>
                                <p:cTn id="57" presetID="10" presetClass="exit" presetSubtype="0" fill="hold" grpId="1" nodeType="afterEffect">
                                  <p:stCondLst>
                                    <p:cond delay="100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par>
                          <p:cTn id="60" fill="hold">
                            <p:stCondLst>
                              <p:cond delay="60290"/>
                            </p:stCondLst>
                            <p:childTnLst>
                              <p:par>
                                <p:cTn id="61" presetID="10" presetClass="entr" presetSubtype="0" fill="hold" grpId="2"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60790"/>
                            </p:stCondLst>
                            <p:childTnLst>
                              <p:par>
                                <p:cTn id="65" presetID="10" presetClass="exit" presetSubtype="0" fill="hold" grpId="3" nodeType="afterEffect">
                                  <p:stCondLst>
                                    <p:cond delay="100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par>
                          <p:cTn id="68" fill="hold">
                            <p:stCondLst>
                              <p:cond delay="62290"/>
                            </p:stCondLst>
                            <p:childTnLst>
                              <p:par>
                                <p:cTn id="69" presetID="10" presetClass="entr" presetSubtype="0" fill="hold" grpId="4"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2" fill="hold" display="0">
                  <p:stCondLst>
                    <p:cond delay="indefinite"/>
                  </p:stCondLst>
                </p:cTn>
                <p:tgtEl>
                  <p:spTgt spid="16"/>
                </p:tgtEl>
              </p:cMediaNode>
            </p:video>
          </p:childTnLst>
        </p:cTn>
      </p:par>
    </p:tnLst>
    <p:bldLst>
      <p:bldP spid="9" grpId="0"/>
      <p:bldP spid="10" grpId="0"/>
      <p:bldP spid="10" grpId="1"/>
      <p:bldP spid="10" grpId="2"/>
      <p:bldP spid="10" grpId="3"/>
      <p:bldP spid="10" grpId="4"/>
      <p:bldP spid="14" grpId="0"/>
      <p:bldP spid="15" grpId="0"/>
      <p:bldP spid="15" grpId="1"/>
      <p:bldP spid="15" grpId="2"/>
      <p:bldP spid="15" grpId="3"/>
      <p:bldP spid="15" grpId="4"/>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99" y="588288"/>
            <a:ext cx="4815840" cy="1325563"/>
          </a:xfrm>
        </p:spPr>
        <p:txBody>
          <a:bodyPr/>
          <a:lstStyle/>
          <a:p>
            <a:r>
              <a:rPr lang="en-US" dirty="0"/>
              <a:t>Billing Information</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7650" y="2115742"/>
            <a:ext cx="2488981" cy="461665"/>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We’d do this for free if we could.</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Payment Information</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8" name="Rectangle 37">
            <a:hlinkClick r:id="rId4" action="ppaction://hlinksldjump"/>
          </p:cNvPr>
          <p:cNvSpPr/>
          <p:nvPr/>
        </p:nvSpPr>
        <p:spPr>
          <a:xfrm>
            <a:off x="7001245" y="557021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RX INSURANCE</a:t>
            </a:r>
          </a:p>
        </p:txBody>
      </p:sp>
      <p:sp>
        <p:nvSpPr>
          <p:cNvPr id="30" name="Rectangle 29"/>
          <p:cNvSpPr/>
          <p:nvPr/>
        </p:nvSpPr>
        <p:spPr>
          <a:xfrm>
            <a:off x="7215125" y="2994665"/>
            <a:ext cx="243813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Cardholder Name</a:t>
            </a:r>
          </a:p>
        </p:txBody>
      </p:sp>
      <p:sp>
        <p:nvSpPr>
          <p:cNvPr id="39" name="TextBox 38"/>
          <p:cNvSpPr txBox="1"/>
          <p:nvPr/>
        </p:nvSpPr>
        <p:spPr>
          <a:xfrm>
            <a:off x="7234311" y="3015826"/>
            <a:ext cx="2141483"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Ken Burkett</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215126" y="3761649"/>
            <a:ext cx="98145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Expires </a:t>
            </a:r>
            <a:r>
              <a:rPr lang="en-US" sz="800" dirty="0">
                <a:solidFill>
                  <a:schemeClr val="bg1">
                    <a:lumMod val="65000"/>
                  </a:schemeClr>
                </a:solidFill>
              </a:rPr>
              <a:t>MMYY</a:t>
            </a:r>
          </a:p>
        </p:txBody>
      </p:sp>
      <p:sp>
        <p:nvSpPr>
          <p:cNvPr id="41" name="TextBox 40"/>
          <p:cNvSpPr txBox="1"/>
          <p:nvPr/>
        </p:nvSpPr>
        <p:spPr>
          <a:xfrm>
            <a:off x="7250571" y="3783728"/>
            <a:ext cx="783459"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04 20</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8769357" y="3755778"/>
            <a:ext cx="88245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CVV</a:t>
            </a:r>
          </a:p>
        </p:txBody>
      </p:sp>
      <p:sp>
        <p:nvSpPr>
          <p:cNvPr id="43" name="TextBox 42"/>
          <p:cNvSpPr txBox="1"/>
          <p:nvPr/>
        </p:nvSpPr>
        <p:spPr>
          <a:xfrm>
            <a:off x="8813142" y="3780316"/>
            <a:ext cx="726589"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123</a:t>
            </a:r>
            <a:endParaRPr lang="en-US" sz="1100" dirty="0">
              <a:solidFill>
                <a:srgbClr val="666666"/>
              </a:solidFill>
              <a:latin typeface="Roboto Condensed" pitchFamily="2" charset="0"/>
              <a:ea typeface="Roboto Condensed" pitchFamily="2" charset="0"/>
            </a:endParaRPr>
          </a:p>
        </p:txBody>
      </p:sp>
      <p:sp>
        <p:nvSpPr>
          <p:cNvPr id="24" name="Rectangle 23"/>
          <p:cNvSpPr/>
          <p:nvPr/>
        </p:nvSpPr>
        <p:spPr>
          <a:xfrm>
            <a:off x="7215125" y="3380750"/>
            <a:ext cx="243813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Card number</a:t>
            </a:r>
          </a:p>
        </p:txBody>
      </p:sp>
      <p:sp>
        <p:nvSpPr>
          <p:cNvPr id="25" name="TextBox 24"/>
          <p:cNvSpPr txBox="1"/>
          <p:nvPr/>
        </p:nvSpPr>
        <p:spPr>
          <a:xfrm>
            <a:off x="7234311" y="3401819"/>
            <a:ext cx="2141483"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4413 5188 2212 0665</a:t>
            </a:r>
            <a:endParaRPr lang="en-US" sz="1100" dirty="0">
              <a:solidFill>
                <a:srgbClr val="666666"/>
              </a:solidFill>
              <a:latin typeface="Roboto Condensed" pitchFamily="2" charset="0"/>
              <a:ea typeface="Roboto Condensed" pitchFamily="2" charset="0"/>
            </a:endParaRPr>
          </a:p>
        </p:txBody>
      </p:sp>
      <p:pic>
        <p:nvPicPr>
          <p:cNvPr id="36" name="Picture 35"/>
          <p:cNvPicPr>
            <a:picLocks noChangeAspect="1"/>
          </p:cNvPicPr>
          <p:nvPr/>
        </p:nvPicPr>
        <p:blipFill rotWithShape="1">
          <a:blip r:embed="rId5"/>
          <a:srcRect t="17642" b="17701"/>
          <a:stretch/>
        </p:blipFill>
        <p:spPr>
          <a:xfrm>
            <a:off x="9267740" y="3418879"/>
            <a:ext cx="344430" cy="216235"/>
          </a:xfrm>
          <a:prstGeom prst="rect">
            <a:avLst/>
          </a:prstGeom>
        </p:spPr>
      </p:pic>
      <p:sp>
        <p:nvSpPr>
          <p:cNvPr id="34" name="Oval 33"/>
          <p:cNvSpPr/>
          <p:nvPr/>
        </p:nvSpPr>
        <p:spPr>
          <a:xfrm>
            <a:off x="7673948" y="536932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975128" y="536932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8276308" y="536932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8577488" y="536932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8878668" y="536932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7674328" y="536932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8885455" y="536537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7979128" y="536932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9183088" y="536932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7201114" y="276422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7245395" y="2700836"/>
            <a:ext cx="187583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USE THE SAME PAYMENT CARD AS MINE</a:t>
            </a:r>
            <a:endParaRPr lang="en-US" sz="800" dirty="0"/>
          </a:p>
        </p:txBody>
      </p:sp>
      <p:sp>
        <p:nvSpPr>
          <p:cNvPr id="33" name="Rounded Rectangle 32"/>
          <p:cNvSpPr/>
          <p:nvPr/>
        </p:nvSpPr>
        <p:spPr>
          <a:xfrm>
            <a:off x="7199205" y="2761183"/>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ction Button: Home 34">
            <a:hlinkClick r:id="rId6" action="ppaction://hlinksldjump" highlightClick="1"/>
          </p:cNvPr>
          <p:cNvSpPr/>
          <p:nvPr/>
        </p:nvSpPr>
        <p:spPr>
          <a:xfrm>
            <a:off x="8066822" y="6050236"/>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164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50"/>
                                  </p:stCondLst>
                                  <p:childTnLst>
                                    <p:set>
                                      <p:cBhvr>
                                        <p:cTn id="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726" y="1363720"/>
            <a:ext cx="5311140" cy="1325563"/>
          </a:xfrm>
        </p:spPr>
        <p:txBody>
          <a:bodyPr/>
          <a:lstStyle/>
          <a:p>
            <a:r>
              <a:rPr lang="en-US" dirty="0"/>
              <a:t>Insurance Coverage= </a:t>
            </a:r>
            <a:r>
              <a:rPr lang="en-US" b="1" dirty="0">
                <a:solidFill>
                  <a:srgbClr val="92D050"/>
                </a:solidFill>
              </a:rPr>
              <a:t>Y</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8385" y="2280888"/>
            <a:ext cx="2488981" cy="1384995"/>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You are well on your way!  You’ll earn points that you can use towards your purchase</a:t>
            </a:r>
          </a:p>
          <a:p>
            <a:pPr algn="ctr"/>
            <a:r>
              <a:rPr lang="en-US" sz="1200" dirty="0">
                <a:solidFill>
                  <a:srgbClr val="666666"/>
                </a:solidFill>
                <a:latin typeface="Roboto Condensed" pitchFamily="2" charset="0"/>
                <a:ea typeface="Roboto Condensed" pitchFamily="2" charset="0"/>
              </a:rPr>
              <a:t>To ensure maximum savings, we need to know about your insurance coverage.</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Dependent Insurance Coverage</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 name="Rectangle 2"/>
          <p:cNvSpPr/>
          <p:nvPr/>
        </p:nvSpPr>
        <p:spPr>
          <a:xfrm>
            <a:off x="7089837" y="3574244"/>
            <a:ext cx="2677618" cy="523220"/>
          </a:xfrm>
          <a:prstGeom prst="rect">
            <a:avLst/>
          </a:prstGeom>
        </p:spPr>
        <p:txBody>
          <a:bodyPr wrap="square">
            <a:spAutoFit/>
          </a:bodyPr>
          <a:lstStyle/>
          <a:p>
            <a:pPr algn="ctr"/>
            <a:r>
              <a:rPr lang="en-US" sz="1400" dirty="0">
                <a:solidFill>
                  <a:srgbClr val="256FBD"/>
                </a:solidFill>
                <a:latin typeface="Roboto Condensed" pitchFamily="2" charset="0"/>
                <a:ea typeface="Roboto Condensed" pitchFamily="2" charset="0"/>
              </a:rPr>
              <a:t>Does your Defendant share your Prescription drug insurance?</a:t>
            </a:r>
            <a:endParaRPr lang="en-US" sz="1400" dirty="0">
              <a:solidFill>
                <a:srgbClr val="256FBD"/>
              </a:solidFill>
            </a:endParaRPr>
          </a:p>
        </p:txBody>
      </p:sp>
      <p:sp>
        <p:nvSpPr>
          <p:cNvPr id="24" name="Rounded Rectangle 23"/>
          <p:cNvSpPr/>
          <p:nvPr/>
        </p:nvSpPr>
        <p:spPr>
          <a:xfrm>
            <a:off x="8497757" y="4131153"/>
            <a:ext cx="773086" cy="304011"/>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YES</a:t>
            </a:r>
          </a:p>
        </p:txBody>
      </p:sp>
      <p:sp>
        <p:nvSpPr>
          <p:cNvPr id="25" name="Rounded Rectangle 24"/>
          <p:cNvSpPr/>
          <p:nvPr/>
        </p:nvSpPr>
        <p:spPr>
          <a:xfrm>
            <a:off x="7549593" y="4135888"/>
            <a:ext cx="773086" cy="304011"/>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NO</a:t>
            </a:r>
          </a:p>
        </p:txBody>
      </p:sp>
      <p:sp>
        <p:nvSpPr>
          <p:cNvPr id="20" name="Rounded Rectangle 19">
            <a:hlinkClick r:id="rId4" action="ppaction://hlinksldjump"/>
          </p:cNvPr>
          <p:cNvSpPr/>
          <p:nvPr/>
        </p:nvSpPr>
        <p:spPr>
          <a:xfrm>
            <a:off x="8491199" y="4127200"/>
            <a:ext cx="773086" cy="3040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pitchFamily="2" charset="0"/>
                <a:ea typeface="Roboto Condensed" pitchFamily="2" charset="0"/>
              </a:rPr>
              <a:t>YES</a:t>
            </a:r>
          </a:p>
        </p:txBody>
      </p:sp>
      <p:sp>
        <p:nvSpPr>
          <p:cNvPr id="30" name="Oval 29"/>
          <p:cNvSpPr/>
          <p:nvPr/>
        </p:nvSpPr>
        <p:spPr>
          <a:xfrm>
            <a:off x="7673948" y="571984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975128" y="571984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8276308" y="571984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8577488" y="571984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8878668" y="571984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7674328" y="57198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7979128" y="57198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183088" y="57198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9175015" y="571589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ction Button: Home 22">
            <a:hlinkClick r:id="rId5" action="ppaction://hlinksldjump" highlightClick="1"/>
          </p:cNvPr>
          <p:cNvSpPr/>
          <p:nvPr/>
        </p:nvSpPr>
        <p:spPr>
          <a:xfrm>
            <a:off x="8192659" y="607910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73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74720" cy="1325563"/>
          </a:xfrm>
        </p:spPr>
        <p:txBody>
          <a:bodyPr/>
          <a:lstStyle/>
          <a:p>
            <a:r>
              <a:rPr lang="en-US" dirty="0"/>
              <a:t>Insurance Card Scan</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8385" y="2222697"/>
            <a:ext cx="2488981" cy="461665"/>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Typing is overrated.</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Dependent Insurance Coverage</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pic>
        <p:nvPicPr>
          <p:cNvPr id="21" name="Picture 20"/>
          <p:cNvPicPr>
            <a:picLocks noChangeAspect="1"/>
          </p:cNvPicPr>
          <p:nvPr/>
        </p:nvPicPr>
        <p:blipFill rotWithShape="1">
          <a:blip r:embed="rId4"/>
          <a:srcRect l="3425" t="4042" r="2991" b="3211"/>
          <a:stretch/>
        </p:blipFill>
        <p:spPr>
          <a:xfrm>
            <a:off x="7228973" y="3195186"/>
            <a:ext cx="1134985" cy="779002"/>
          </a:xfrm>
          <a:prstGeom prst="roundRect">
            <a:avLst>
              <a:gd name="adj" fmla="val 5934"/>
            </a:avLst>
          </a:prstGeom>
          <a:ln>
            <a:solidFill>
              <a:srgbClr val="256FBD"/>
            </a:solidFill>
          </a:ln>
        </p:spPr>
      </p:pic>
      <p:pic>
        <p:nvPicPr>
          <p:cNvPr id="22" name="Picture 21"/>
          <p:cNvPicPr>
            <a:picLocks noChangeAspect="1"/>
          </p:cNvPicPr>
          <p:nvPr/>
        </p:nvPicPr>
        <p:blipFill rotWithShape="1">
          <a:blip r:embed="rId5"/>
          <a:srcRect l="1982" t="3793" r="3205" b="4742"/>
          <a:stretch/>
        </p:blipFill>
        <p:spPr>
          <a:xfrm>
            <a:off x="8537590" y="3195185"/>
            <a:ext cx="1125054" cy="774730"/>
          </a:xfrm>
          <a:prstGeom prst="roundRect">
            <a:avLst>
              <a:gd name="adj" fmla="val 5268"/>
            </a:avLst>
          </a:prstGeom>
          <a:ln>
            <a:solidFill>
              <a:srgbClr val="256FBD"/>
            </a:solidFill>
          </a:ln>
        </p:spPr>
      </p:pic>
      <p:sp>
        <p:nvSpPr>
          <p:cNvPr id="4" name="Rectangle 3"/>
          <p:cNvSpPr/>
          <p:nvPr/>
        </p:nvSpPr>
        <p:spPr>
          <a:xfrm>
            <a:off x="7132137" y="4422853"/>
            <a:ext cx="1810111" cy="276999"/>
          </a:xfrm>
          <a:prstGeom prst="rect">
            <a:avLst/>
          </a:prstGeom>
        </p:spPr>
        <p:txBody>
          <a:bodyPr wrap="none">
            <a:spAutoFit/>
          </a:bodyPr>
          <a:lstStyle/>
          <a:p>
            <a:r>
              <a:rPr lang="en-US" sz="1200" dirty="0">
                <a:solidFill>
                  <a:srgbClr val="256FBD"/>
                </a:solidFill>
                <a:latin typeface="Roboto Condensed" pitchFamily="2" charset="0"/>
                <a:ea typeface="Roboto Condensed" pitchFamily="2" charset="0"/>
              </a:rPr>
              <a:t>Relationship to cardholder:</a:t>
            </a:r>
            <a:endParaRPr lang="en-US" sz="1200" dirty="0"/>
          </a:p>
        </p:txBody>
      </p:sp>
      <p:sp>
        <p:nvSpPr>
          <p:cNvPr id="5" name="Rounded Rectangle 4"/>
          <p:cNvSpPr/>
          <p:nvPr/>
        </p:nvSpPr>
        <p:spPr>
          <a:xfrm>
            <a:off x="7411742" y="4820598"/>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7411742" y="5024280"/>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8721878" y="479003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456023" y="4760037"/>
            <a:ext cx="386644"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SELF</a:t>
            </a:r>
            <a:endParaRPr lang="en-US" sz="800" dirty="0"/>
          </a:p>
        </p:txBody>
      </p:sp>
      <p:sp>
        <p:nvSpPr>
          <p:cNvPr id="25" name="Rectangle 24"/>
          <p:cNvSpPr/>
          <p:nvPr/>
        </p:nvSpPr>
        <p:spPr>
          <a:xfrm>
            <a:off x="7458640" y="4963297"/>
            <a:ext cx="516488"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SPOUSE</a:t>
            </a:r>
            <a:endParaRPr lang="en-US" sz="800" dirty="0"/>
          </a:p>
        </p:txBody>
      </p:sp>
      <p:sp>
        <p:nvSpPr>
          <p:cNvPr id="26" name="Rectangle 25"/>
          <p:cNvSpPr/>
          <p:nvPr/>
        </p:nvSpPr>
        <p:spPr>
          <a:xfrm>
            <a:off x="8766159" y="4731388"/>
            <a:ext cx="439544"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CHILD</a:t>
            </a:r>
            <a:endParaRPr lang="en-US" sz="800" dirty="0"/>
          </a:p>
        </p:txBody>
      </p:sp>
      <p:sp>
        <p:nvSpPr>
          <p:cNvPr id="36" name="Rounded Rectangle 35"/>
          <p:cNvSpPr/>
          <p:nvPr/>
        </p:nvSpPr>
        <p:spPr>
          <a:xfrm>
            <a:off x="8729164" y="499329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8773445" y="4934648"/>
            <a:ext cx="1002197"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OTHER DEPENDENT</a:t>
            </a:r>
            <a:endParaRPr lang="en-US" sz="800" dirty="0"/>
          </a:p>
        </p:txBody>
      </p:sp>
      <p:sp>
        <p:nvSpPr>
          <p:cNvPr id="38" name="Rectangle 37"/>
          <p:cNvSpPr/>
          <p:nvPr/>
        </p:nvSpPr>
        <p:spPr>
          <a:xfrm>
            <a:off x="7001245" y="557021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FINISH</a:t>
            </a:r>
          </a:p>
        </p:txBody>
      </p:sp>
      <p:sp>
        <p:nvSpPr>
          <p:cNvPr id="46" name="Rounded Rectangle 45"/>
          <p:cNvSpPr/>
          <p:nvPr/>
        </p:nvSpPr>
        <p:spPr>
          <a:xfrm>
            <a:off x="8736847" y="4797222"/>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p:cNvPicPr>
            <a:picLocks noChangeAspect="1"/>
          </p:cNvPicPr>
          <p:nvPr/>
        </p:nvPicPr>
        <p:blipFill rotWithShape="1">
          <a:blip r:embed="rId6" cstate="print">
            <a:extLst>
              <a:ext uri="{28A0092B-C50C-407E-A947-70E740481C1C}">
                <a14:useLocalDpi xmlns:a14="http://schemas.microsoft.com/office/drawing/2010/main" val="0"/>
              </a:ext>
            </a:extLst>
          </a:blip>
          <a:srcRect l="11011" t="16971" r="3909" b="10832"/>
          <a:stretch/>
        </p:blipFill>
        <p:spPr>
          <a:xfrm>
            <a:off x="7243622" y="3208933"/>
            <a:ext cx="1133359" cy="765255"/>
          </a:xfrm>
          <a:prstGeom prst="rect">
            <a:avLst/>
          </a:prstGeom>
        </p:spPr>
      </p:pic>
      <p:pic>
        <p:nvPicPr>
          <p:cNvPr id="48" name="Picture 47"/>
          <p:cNvPicPr>
            <a:picLocks noChangeAspect="1"/>
          </p:cNvPicPr>
          <p:nvPr/>
        </p:nvPicPr>
        <p:blipFill rotWithShape="1">
          <a:blip r:embed="rId7"/>
          <a:srcRect l="20984" t="21662" r="15415" b="17219"/>
          <a:stretch/>
        </p:blipFill>
        <p:spPr>
          <a:xfrm rot="5400000">
            <a:off x="8734688" y="3013834"/>
            <a:ext cx="757051" cy="1088305"/>
          </a:xfrm>
          <a:prstGeom prst="rect">
            <a:avLst/>
          </a:prstGeom>
        </p:spPr>
      </p:pic>
      <p:sp>
        <p:nvSpPr>
          <p:cNvPr id="33" name="Oval 32"/>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9175015" y="538823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p:cNvSpPr/>
          <p:nvPr/>
        </p:nvSpPr>
        <p:spPr>
          <a:xfrm>
            <a:off x="7213632" y="2693781"/>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7257913" y="2630390"/>
            <a:ext cx="2662908"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USE THE SAME PRESCRIPTION DRUG INSURANCE AS MINE</a:t>
            </a:r>
            <a:endParaRPr lang="en-US" sz="800" dirty="0"/>
          </a:p>
        </p:txBody>
      </p:sp>
      <p:sp>
        <p:nvSpPr>
          <p:cNvPr id="41" name="Rounded Rectangle 40"/>
          <p:cNvSpPr/>
          <p:nvPr/>
        </p:nvSpPr>
        <p:spPr>
          <a:xfrm>
            <a:off x="7211723" y="2690737"/>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Action Button: Home 41">
            <a:hlinkClick r:id="rId8" action="ppaction://hlinksldjump" highlightClick="1"/>
          </p:cNvPr>
          <p:cNvSpPr/>
          <p:nvPr/>
        </p:nvSpPr>
        <p:spPr>
          <a:xfrm>
            <a:off x="8155964" y="6056866"/>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36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352" y="2682122"/>
            <a:ext cx="10515600" cy="1325563"/>
          </a:xfrm>
        </p:spPr>
        <p:txBody>
          <a:bodyPr/>
          <a:lstStyle/>
          <a:p>
            <a:r>
              <a:rPr lang="en-US" dirty="0">
                <a:solidFill>
                  <a:srgbClr val="256FBD"/>
                </a:solidFill>
                <a:latin typeface="Roboto Condensed" pitchFamily="2" charset="0"/>
                <a:ea typeface="Roboto Condensed" pitchFamily="2" charset="0"/>
              </a:rPr>
              <a:t>LOCK SCREEN NOTIFICATIONS </a:t>
            </a:r>
          </a:p>
        </p:txBody>
      </p:sp>
      <p:sp>
        <p:nvSpPr>
          <p:cNvPr id="3" name="Action Button: Home 2">
            <a:hlinkClick r:id="rId2" action="ppaction://hlinksldjump" highlightClick="1"/>
          </p:cNvPr>
          <p:cNvSpPr/>
          <p:nvPr/>
        </p:nvSpPr>
        <p:spPr>
          <a:xfrm>
            <a:off x="236741" y="6046839"/>
            <a:ext cx="928382" cy="634881"/>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32227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426812" y="6621376"/>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206015" y="1284899"/>
            <a:ext cx="2884025" cy="992070"/>
          </a:xfrm>
        </p:spPr>
        <p:txBody>
          <a:bodyPr>
            <a:normAutofit fontScale="90000"/>
          </a:bodyPr>
          <a:lstStyle/>
          <a:p>
            <a:r>
              <a:rPr lang="en-US" dirty="0">
                <a:latin typeface="Roboto Condensed" pitchFamily="2" charset="0"/>
                <a:ea typeface="Roboto Condensed" pitchFamily="2" charset="0"/>
              </a:rPr>
              <a:t>iOS</a:t>
            </a:r>
            <a:br>
              <a:rPr lang="en-US" dirty="0">
                <a:latin typeface="Roboto Condensed" pitchFamily="2" charset="0"/>
                <a:ea typeface="Roboto Condensed" pitchFamily="2" charset="0"/>
              </a:rPr>
            </a:br>
            <a:r>
              <a:rPr lang="en-US" dirty="0">
                <a:latin typeface="Roboto Condensed" pitchFamily="2" charset="0"/>
                <a:ea typeface="Roboto Condensed" pitchFamily="2" charset="0"/>
              </a:rPr>
              <a:t>Lock Screen Notifications</a:t>
            </a:r>
            <a:r>
              <a:rPr lang="en-US" dirty="0"/>
              <a:t/>
            </a:r>
            <a:br>
              <a:rPr lang="en-US" dirty="0"/>
            </a:br>
            <a:endParaRPr lang="en-US" sz="1800" dirty="0"/>
          </a:p>
        </p:txBody>
      </p:sp>
      <p:grpSp>
        <p:nvGrpSpPr>
          <p:cNvPr id="132" name="Group 131"/>
          <p:cNvGrpSpPr/>
          <p:nvPr/>
        </p:nvGrpSpPr>
        <p:grpSpPr>
          <a:xfrm>
            <a:off x="6901829" y="93938"/>
            <a:ext cx="3158002" cy="6511092"/>
            <a:chOff x="5235997" y="81674"/>
            <a:chExt cx="3158002" cy="6511092"/>
          </a:xfrm>
        </p:grpSpPr>
        <p:pic>
          <p:nvPicPr>
            <p:cNvPr id="133" name="Picture 132"/>
            <p:cNvPicPr>
              <a:picLocks noChangeAspect="1"/>
            </p:cNvPicPr>
            <p:nvPr/>
          </p:nvPicPr>
          <p:blipFill>
            <a:blip r:embed="rId4"/>
            <a:stretch>
              <a:fillRect/>
            </a:stretch>
          </p:blipFill>
          <p:spPr>
            <a:xfrm>
              <a:off x="5235997" y="81674"/>
              <a:ext cx="3158002" cy="6511092"/>
            </a:xfrm>
            <a:prstGeom prst="rect">
              <a:avLst/>
            </a:prstGeom>
          </p:spPr>
        </p:pic>
        <p:sp>
          <p:nvSpPr>
            <p:cNvPr id="134" name="Rectangle 13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TextBox 147"/>
          <p:cNvSpPr txBox="1"/>
          <p:nvPr/>
        </p:nvSpPr>
        <p:spPr>
          <a:xfrm>
            <a:off x="7167318" y="1313509"/>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ALL MESSAGES</a:t>
            </a:r>
          </a:p>
          <a:p>
            <a:pPr algn="ctr"/>
            <a:r>
              <a:rPr lang="en-US" sz="900" dirty="0">
                <a:solidFill>
                  <a:srgbClr val="C00000"/>
                </a:solidFill>
                <a:latin typeface="Roboto Condensed" pitchFamily="2" charset="0"/>
                <a:ea typeface="Roboto Condensed" pitchFamily="2" charset="0"/>
              </a:rPr>
              <a:t>3 CRITICAL</a:t>
            </a:r>
          </a:p>
        </p:txBody>
      </p:sp>
      <p:sp>
        <p:nvSpPr>
          <p:cNvPr id="149" name="Rectangle 148"/>
          <p:cNvSpPr/>
          <p:nvPr/>
        </p:nvSpPr>
        <p:spPr>
          <a:xfrm>
            <a:off x="7146035" y="2064435"/>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p:cNvSpPr/>
          <p:nvPr/>
        </p:nvSpPr>
        <p:spPr>
          <a:xfrm>
            <a:off x="7141481" y="247031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p:cNvSpPr/>
          <p:nvPr/>
        </p:nvSpPr>
        <p:spPr>
          <a:xfrm>
            <a:off x="7141915" y="287704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L-Shape 157"/>
          <p:cNvSpPr/>
          <p:nvPr/>
        </p:nvSpPr>
        <p:spPr>
          <a:xfrm rot="13610145">
            <a:off x="9712450" y="2217858"/>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p:cNvSpPr txBox="1"/>
          <p:nvPr/>
        </p:nvSpPr>
        <p:spPr>
          <a:xfrm>
            <a:off x="7372384" y="2064435"/>
            <a:ext cx="2226369" cy="200055"/>
          </a:xfrm>
          <a:prstGeom prst="rect">
            <a:avLst/>
          </a:prstGeom>
          <a:noFill/>
        </p:spPr>
        <p:txBody>
          <a:bodyPr wrap="square" rtlCol="0">
            <a:spAutoFit/>
          </a:bodyPr>
          <a:lstStyle/>
          <a:p>
            <a:r>
              <a:rPr lang="en-US" sz="700" b="1" dirty="0">
                <a:solidFill>
                  <a:srgbClr val="C00000"/>
                </a:solidFill>
              </a:rPr>
              <a:t>UNREAD - RECEIVED 2h 3m ago</a:t>
            </a:r>
            <a:endParaRPr lang="en-US" sz="2400" b="1" dirty="0">
              <a:solidFill>
                <a:srgbClr val="C00000"/>
              </a:solidFill>
            </a:endParaRPr>
          </a:p>
        </p:txBody>
      </p:sp>
      <p:sp>
        <p:nvSpPr>
          <p:cNvPr id="160" name="TextBox 159"/>
          <p:cNvSpPr txBox="1"/>
          <p:nvPr/>
        </p:nvSpPr>
        <p:spPr>
          <a:xfrm>
            <a:off x="7369780" y="2171967"/>
            <a:ext cx="2619598" cy="246221"/>
          </a:xfrm>
          <a:prstGeom prst="rect">
            <a:avLst/>
          </a:prstGeom>
          <a:noFill/>
        </p:spPr>
        <p:txBody>
          <a:bodyPr wrap="square" rtlCol="0">
            <a:spAutoFit/>
          </a:bodyPr>
          <a:lstStyle/>
          <a:p>
            <a:r>
              <a:rPr lang="en-US" sz="1000" b="1" dirty="0">
                <a:solidFill>
                  <a:srgbClr val="C00000"/>
                </a:solidFill>
              </a:rPr>
              <a:t>YOUR RX IS OUT OF REFILLS: OMEPRA..</a:t>
            </a:r>
          </a:p>
        </p:txBody>
      </p:sp>
      <p:sp>
        <p:nvSpPr>
          <p:cNvPr id="161" name="TextBox 160"/>
          <p:cNvSpPr txBox="1"/>
          <p:nvPr/>
        </p:nvSpPr>
        <p:spPr>
          <a:xfrm>
            <a:off x="7374988" y="2466910"/>
            <a:ext cx="2226369" cy="200055"/>
          </a:xfrm>
          <a:prstGeom prst="rect">
            <a:avLst/>
          </a:prstGeom>
          <a:noFill/>
        </p:spPr>
        <p:txBody>
          <a:bodyPr wrap="square" rtlCol="0">
            <a:spAutoFit/>
          </a:bodyPr>
          <a:lstStyle/>
          <a:p>
            <a:r>
              <a:rPr lang="en-US" sz="700" b="1" dirty="0">
                <a:solidFill>
                  <a:srgbClr val="C00000"/>
                </a:solidFill>
              </a:rPr>
              <a:t>UNREAD - RECEIVED 2h 17m ago</a:t>
            </a:r>
            <a:endParaRPr lang="en-US" sz="2400" b="1" dirty="0">
              <a:solidFill>
                <a:srgbClr val="C00000"/>
              </a:solidFill>
            </a:endParaRPr>
          </a:p>
        </p:txBody>
      </p:sp>
      <p:sp>
        <p:nvSpPr>
          <p:cNvPr id="162" name="TextBox 161"/>
          <p:cNvSpPr txBox="1"/>
          <p:nvPr/>
        </p:nvSpPr>
        <p:spPr>
          <a:xfrm>
            <a:off x="7372384" y="2574442"/>
            <a:ext cx="2619598" cy="246221"/>
          </a:xfrm>
          <a:prstGeom prst="rect">
            <a:avLst/>
          </a:prstGeom>
          <a:noFill/>
        </p:spPr>
        <p:txBody>
          <a:bodyPr wrap="square" rtlCol="0">
            <a:spAutoFit/>
          </a:bodyPr>
          <a:lstStyle/>
          <a:p>
            <a:r>
              <a:rPr lang="en-US" sz="1000" b="1" dirty="0">
                <a:solidFill>
                  <a:srgbClr val="C00000"/>
                </a:solidFill>
              </a:rPr>
              <a:t>INSURANCE CARD OUT OF DATE</a:t>
            </a:r>
            <a:endParaRPr lang="en-US" sz="3600" dirty="0">
              <a:solidFill>
                <a:srgbClr val="C00000"/>
              </a:solidFill>
            </a:endParaRPr>
          </a:p>
        </p:txBody>
      </p:sp>
      <p:sp>
        <p:nvSpPr>
          <p:cNvPr id="163" name="TextBox 162"/>
          <p:cNvSpPr txBox="1"/>
          <p:nvPr/>
        </p:nvSpPr>
        <p:spPr>
          <a:xfrm>
            <a:off x="7381828" y="2878079"/>
            <a:ext cx="2226369" cy="200055"/>
          </a:xfrm>
          <a:prstGeom prst="rect">
            <a:avLst/>
          </a:prstGeom>
          <a:noFill/>
        </p:spPr>
        <p:txBody>
          <a:bodyPr wrap="square" rtlCol="0">
            <a:spAutoFit/>
          </a:bodyPr>
          <a:lstStyle/>
          <a:p>
            <a:r>
              <a:rPr lang="en-US" sz="700" b="1" dirty="0">
                <a:solidFill>
                  <a:srgbClr val="C00000"/>
                </a:solidFill>
              </a:rPr>
              <a:t>UNREAD - RECEIVED 1d ago</a:t>
            </a:r>
            <a:endParaRPr lang="en-US" sz="2400" b="1" dirty="0">
              <a:solidFill>
                <a:srgbClr val="C00000"/>
              </a:solidFill>
            </a:endParaRPr>
          </a:p>
        </p:txBody>
      </p:sp>
      <p:sp>
        <p:nvSpPr>
          <p:cNvPr id="164" name="TextBox 163"/>
          <p:cNvSpPr txBox="1"/>
          <p:nvPr/>
        </p:nvSpPr>
        <p:spPr>
          <a:xfrm>
            <a:off x="7379224" y="2985611"/>
            <a:ext cx="2619598" cy="246221"/>
          </a:xfrm>
          <a:prstGeom prst="rect">
            <a:avLst/>
          </a:prstGeom>
          <a:noFill/>
        </p:spPr>
        <p:txBody>
          <a:bodyPr wrap="square" rtlCol="0">
            <a:spAutoFit/>
          </a:bodyPr>
          <a:lstStyle/>
          <a:p>
            <a:r>
              <a:rPr lang="en-US" sz="1000" b="1" dirty="0">
                <a:solidFill>
                  <a:srgbClr val="C00000"/>
                </a:solidFill>
              </a:rPr>
              <a:t>PAYMENT METHOD IS NOT VALID</a:t>
            </a:r>
            <a:endParaRPr lang="en-US" sz="3600" dirty="0">
              <a:solidFill>
                <a:srgbClr val="C00000"/>
              </a:solidFill>
            </a:endParaRPr>
          </a:p>
        </p:txBody>
      </p:sp>
      <p:sp>
        <p:nvSpPr>
          <p:cNvPr id="165" name="L-Shape 164"/>
          <p:cNvSpPr/>
          <p:nvPr/>
        </p:nvSpPr>
        <p:spPr>
          <a:xfrm rot="13610145">
            <a:off x="9715761" y="2604091"/>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L-Shape 165"/>
          <p:cNvSpPr/>
          <p:nvPr/>
        </p:nvSpPr>
        <p:spPr>
          <a:xfrm rot="13610145">
            <a:off x="9717833" y="3010729"/>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 name="Picture 190"/>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92135" y="2170770"/>
            <a:ext cx="203075" cy="149076"/>
          </a:xfrm>
          <a:prstGeom prst="rect">
            <a:avLst/>
          </a:prstGeom>
        </p:spPr>
      </p:pic>
      <p:pic>
        <p:nvPicPr>
          <p:cNvPr id="192" name="Picture 191"/>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87908" y="2581134"/>
            <a:ext cx="203075" cy="149076"/>
          </a:xfrm>
          <a:prstGeom prst="rect">
            <a:avLst/>
          </a:prstGeom>
        </p:spPr>
      </p:pic>
      <p:pic>
        <p:nvPicPr>
          <p:cNvPr id="193" name="Picture 192"/>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92135" y="2982785"/>
            <a:ext cx="203075" cy="149076"/>
          </a:xfrm>
          <a:prstGeom prst="rect">
            <a:avLst/>
          </a:prstGeom>
        </p:spPr>
      </p:pic>
      <p:sp>
        <p:nvSpPr>
          <p:cNvPr id="200" name="Action Button: Home 199">
            <a:hlinkClick r:id="rId6" action="ppaction://hlinksldjump" highlightClick="1"/>
          </p:cNvPr>
          <p:cNvSpPr/>
          <p:nvPr/>
        </p:nvSpPr>
        <p:spPr>
          <a:xfrm>
            <a:off x="8180470" y="593683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p:cNvSpPr/>
          <p:nvPr/>
        </p:nvSpPr>
        <p:spPr>
          <a:xfrm>
            <a:off x="8051010" y="1822482"/>
            <a:ext cx="914400" cy="200055"/>
          </a:xfrm>
          <a:prstGeom prst="rect">
            <a:avLst/>
          </a:prstGeom>
          <a:solidFill>
            <a:srgbClr val="256FBD"/>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NEW (3)</a:t>
            </a:r>
          </a:p>
        </p:txBody>
      </p:sp>
      <p:sp>
        <p:nvSpPr>
          <p:cNvPr id="117" name="Rectangle 116"/>
          <p:cNvSpPr/>
          <p:nvPr/>
        </p:nvSpPr>
        <p:spPr>
          <a:xfrm>
            <a:off x="8958236" y="1821045"/>
            <a:ext cx="914400" cy="2000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READ (6)</a:t>
            </a:r>
          </a:p>
        </p:txBody>
      </p:sp>
      <p:sp>
        <p:nvSpPr>
          <p:cNvPr id="4" name="Rectangle 3"/>
          <p:cNvSpPr/>
          <p:nvPr/>
        </p:nvSpPr>
        <p:spPr>
          <a:xfrm>
            <a:off x="7134006" y="1726805"/>
            <a:ext cx="914400" cy="295734"/>
          </a:xfrm>
          <a:prstGeom prst="rect">
            <a:avLst/>
          </a:prstGeom>
          <a:solidFill>
            <a:srgbClr val="C0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CRITICAL (3)</a:t>
            </a:r>
          </a:p>
        </p:txBody>
      </p:sp>
      <p:sp>
        <p:nvSpPr>
          <p:cNvPr id="114" name="Rectangle 113"/>
          <p:cNvSpPr/>
          <p:nvPr/>
        </p:nvSpPr>
        <p:spPr>
          <a:xfrm>
            <a:off x="7155182" y="104188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L-Shape 114"/>
          <p:cNvSpPr/>
          <p:nvPr/>
        </p:nvSpPr>
        <p:spPr>
          <a:xfrm rot="2944317">
            <a:off x="7265342" y="112871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p:cNvSpPr txBox="1"/>
          <p:nvPr/>
        </p:nvSpPr>
        <p:spPr>
          <a:xfrm>
            <a:off x="8033470" y="1016144"/>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8169" y="-40220"/>
            <a:ext cx="3313852" cy="6668402"/>
          </a:xfrm>
          <a:prstGeom prst="rect">
            <a:avLst/>
          </a:prstGeom>
        </p:spPr>
      </p:pic>
      <p:pic>
        <p:nvPicPr>
          <p:cNvPr id="46" name="Picture 2" descr="https://raw.githubusercontent.com/ychw/iPhone6Radar/master/Screenshots/i6_radar_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4842" y="703636"/>
            <a:ext cx="2892816" cy="51427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raw.githubusercontent.com/ychw/iPhone6Radar/master/Screenshots/i6_radar_1.png"/>
          <p:cNvPicPr>
            <a:picLocks noChangeAspect="1" noChangeArrowheads="1"/>
          </p:cNvPicPr>
          <p:nvPr/>
        </p:nvPicPr>
        <p:blipFill rotWithShape="1">
          <a:blip r:embed="rId8">
            <a:extLst>
              <a:ext uri="{28A0092B-C50C-407E-A947-70E740481C1C}">
                <a14:useLocalDpi xmlns:a14="http://schemas.microsoft.com/office/drawing/2010/main" val="0"/>
              </a:ext>
            </a:extLst>
          </a:blip>
          <a:srcRect t="46264" b="5713"/>
          <a:stretch/>
        </p:blipFill>
        <p:spPr bwMode="auto">
          <a:xfrm>
            <a:off x="3704842" y="2264490"/>
            <a:ext cx="2892816" cy="332555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085" y="2244710"/>
            <a:ext cx="735334" cy="367579"/>
          </a:xfrm>
          <a:prstGeom prst="rect">
            <a:avLst/>
          </a:prstGeom>
        </p:spPr>
      </p:pic>
      <p:sp>
        <p:nvSpPr>
          <p:cNvPr id="3" name="TextBox 2"/>
          <p:cNvSpPr txBox="1"/>
          <p:nvPr/>
        </p:nvSpPr>
        <p:spPr>
          <a:xfrm>
            <a:off x="4368244" y="2295077"/>
            <a:ext cx="2016449" cy="369332"/>
          </a:xfrm>
          <a:prstGeom prst="rect">
            <a:avLst/>
          </a:prstGeom>
          <a:noFill/>
        </p:spPr>
        <p:txBody>
          <a:bodyPr wrap="squar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Re: Your Recent Transfer Request</a:t>
            </a:r>
          </a:p>
          <a:p>
            <a:r>
              <a:rPr lang="en-US" sz="900" dirty="0">
                <a:solidFill>
                  <a:schemeClr val="bg1"/>
                </a:solidFill>
                <a:latin typeface="Roboto Condensed" pitchFamily="2" charset="0"/>
                <a:ea typeface="Roboto Condensed" pitchFamily="2" charset="0"/>
              </a:rPr>
              <a:t>Requires your immediate attention</a:t>
            </a:r>
          </a:p>
        </p:txBody>
      </p:sp>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085" y="2648558"/>
            <a:ext cx="735334" cy="367579"/>
          </a:xfrm>
          <a:prstGeom prst="rect">
            <a:avLst/>
          </a:prstGeom>
        </p:spPr>
      </p:pic>
      <p:sp>
        <p:nvSpPr>
          <p:cNvPr id="51" name="TextBox 50"/>
          <p:cNvSpPr txBox="1"/>
          <p:nvPr/>
        </p:nvSpPr>
        <p:spPr>
          <a:xfrm>
            <a:off x="4368244" y="2698925"/>
            <a:ext cx="2229414" cy="369332"/>
          </a:xfrm>
          <a:prstGeom prst="rect">
            <a:avLst/>
          </a:prstGeom>
          <a:noFill/>
        </p:spPr>
        <p:txBody>
          <a:bodyPr wrap="squar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Your Payment Method on file   Requires your  Immediate Attention </a:t>
            </a:r>
          </a:p>
        </p:txBody>
      </p:sp>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4827" y="3114451"/>
            <a:ext cx="735334" cy="367579"/>
          </a:xfrm>
          <a:prstGeom prst="rect">
            <a:avLst/>
          </a:prstGeom>
        </p:spPr>
      </p:pic>
      <p:sp>
        <p:nvSpPr>
          <p:cNvPr id="53" name="TextBox 52"/>
          <p:cNvSpPr txBox="1"/>
          <p:nvPr/>
        </p:nvSpPr>
        <p:spPr>
          <a:xfrm>
            <a:off x="4362986" y="3164818"/>
            <a:ext cx="1984839" cy="369332"/>
          </a:xfrm>
          <a:prstGeom prst="rect">
            <a:avLst/>
          </a:prstGeom>
          <a:noFill/>
        </p:spPr>
        <p:txBody>
          <a:bodyPr wrap="non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Your Rx has 0 refills remaining</a:t>
            </a:r>
          </a:p>
          <a:p>
            <a:r>
              <a:rPr lang="en-US" sz="900" dirty="0">
                <a:solidFill>
                  <a:schemeClr val="bg1"/>
                </a:solidFill>
                <a:latin typeface="Roboto Condensed" pitchFamily="2" charset="0"/>
                <a:ea typeface="Roboto Condensed" pitchFamily="2" charset="0"/>
              </a:rPr>
              <a:t>We are following up with the Prescriber </a:t>
            </a:r>
          </a:p>
        </p:txBody>
      </p: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7451" y="3558517"/>
            <a:ext cx="735334" cy="367579"/>
          </a:xfrm>
          <a:prstGeom prst="rect">
            <a:avLst/>
          </a:prstGeom>
        </p:spPr>
      </p:pic>
      <p:sp>
        <p:nvSpPr>
          <p:cNvPr id="55" name="TextBox 54"/>
          <p:cNvSpPr txBox="1"/>
          <p:nvPr/>
        </p:nvSpPr>
        <p:spPr>
          <a:xfrm>
            <a:off x="4365610" y="3608884"/>
            <a:ext cx="2385589" cy="369332"/>
          </a:xfrm>
          <a:prstGeom prst="rect">
            <a:avLst/>
          </a:prstGeom>
          <a:noFill/>
        </p:spPr>
        <p:txBody>
          <a:bodyPr wrap="non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Your Rx has expired </a:t>
            </a:r>
          </a:p>
          <a:p>
            <a:r>
              <a:rPr lang="en-US" sz="900" dirty="0">
                <a:solidFill>
                  <a:schemeClr val="bg1"/>
                </a:solidFill>
                <a:latin typeface="Roboto Condensed" pitchFamily="2" charset="0"/>
                <a:ea typeface="Roboto Condensed" pitchFamily="2" charset="0"/>
              </a:rPr>
              <a:t>We are following up with the Original Prescriber</a:t>
            </a:r>
          </a:p>
        </p:txBody>
      </p:sp>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076" y="3947404"/>
            <a:ext cx="735334" cy="367579"/>
          </a:xfrm>
          <a:prstGeom prst="rect">
            <a:avLst/>
          </a:prstGeom>
        </p:spPr>
      </p:pic>
      <p:sp>
        <p:nvSpPr>
          <p:cNvPr id="57" name="TextBox 56"/>
          <p:cNvSpPr txBox="1"/>
          <p:nvPr/>
        </p:nvSpPr>
        <p:spPr>
          <a:xfrm>
            <a:off x="4368235" y="3997771"/>
            <a:ext cx="2284600" cy="369332"/>
          </a:xfrm>
          <a:prstGeom prst="rect">
            <a:avLst/>
          </a:prstGeom>
          <a:noFill/>
        </p:spPr>
        <p:txBody>
          <a:bodyPr wrap="non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Your Rx Insurance Card is not accepted </a:t>
            </a:r>
          </a:p>
          <a:p>
            <a:r>
              <a:rPr lang="en-US" sz="900" dirty="0">
                <a:solidFill>
                  <a:schemeClr val="bg1"/>
                </a:solidFill>
                <a:latin typeface="Roboto Condensed" pitchFamily="2" charset="0"/>
                <a:ea typeface="Roboto Condensed" pitchFamily="2" charset="0"/>
              </a:rPr>
              <a:t>Cash price = $8.98 – shall we proceed?</a:t>
            </a:r>
          </a:p>
        </p:txBody>
      </p:sp>
      <p:sp>
        <p:nvSpPr>
          <p:cNvPr id="58" name="Action Button: Custom 57">
            <a:hlinkClick r:id="rId10" action="ppaction://hlinksldjump" highlightClick="1"/>
          </p:cNvPr>
          <p:cNvSpPr/>
          <p:nvPr/>
        </p:nvSpPr>
        <p:spPr>
          <a:xfrm>
            <a:off x="3426578" y="2256741"/>
            <a:ext cx="3459479" cy="436729"/>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ction Button: Home 48">
            <a:hlinkClick r:id="rId6" action="ppaction://hlinksldjump" highlightClick="1"/>
          </p:cNvPr>
          <p:cNvSpPr/>
          <p:nvPr/>
        </p:nvSpPr>
        <p:spPr>
          <a:xfrm>
            <a:off x="7920650" y="6005737"/>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Action Button: Home 245">
            <a:hlinkClick r:id="rId6" action="ppaction://hlinksldjump" highlightClick="1"/>
          </p:cNvPr>
          <p:cNvSpPr/>
          <p:nvPr/>
        </p:nvSpPr>
        <p:spPr>
          <a:xfrm>
            <a:off x="4900340" y="601170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9225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dirty="0"/>
              <a:t>MY ALERTS</a:t>
            </a:r>
            <a:br>
              <a:rPr lang="en-US" dirty="0"/>
            </a:br>
            <a:r>
              <a:rPr lang="en-US" dirty="0"/>
              <a:t>TRANSFER REQUEST</a:t>
            </a:r>
            <a:endParaRPr lang="en-US" dirty="0">
              <a:solidFill>
                <a:srgbClr val="C00000"/>
              </a:solidFill>
            </a:endParaRP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5390487"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611912" y="1718473"/>
              <a:ext cx="2730845" cy="2180196"/>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10/13/2015)</a:t>
              </a:r>
              <a:endParaRPr lang="en-US" sz="2400" dirty="0"/>
            </a:p>
          </p:txBody>
        </p:sp>
        <p:sp>
          <p:nvSpPr>
            <p:cNvPr id="189" name="TextBox 188"/>
            <p:cNvSpPr txBox="1"/>
            <p:nvPr/>
          </p:nvSpPr>
          <p:spPr>
            <a:xfrm>
              <a:off x="5660168" y="1872188"/>
              <a:ext cx="2619598" cy="2092881"/>
            </a:xfrm>
            <a:prstGeom prst="rect">
              <a:avLst/>
            </a:prstGeom>
            <a:noFill/>
          </p:spPr>
          <p:txBody>
            <a:bodyPr wrap="square" rtlCol="0">
              <a:spAutoFit/>
            </a:bodyPr>
            <a:lstStyle/>
            <a:p>
              <a:r>
                <a:rPr lang="en-US" sz="1000" dirty="0">
                  <a:latin typeface="Roboto Condensed" pitchFamily="2" charset="0"/>
                  <a:ea typeface="Roboto Condensed" pitchFamily="2" charset="0"/>
                </a:rPr>
                <a:t>Request made: Mon OCT 15 @ 3:55 PM CST </a:t>
              </a:r>
            </a:p>
            <a:p>
              <a:r>
                <a:rPr lang="en-US" sz="1000" dirty="0">
                  <a:latin typeface="Roboto Condensed" pitchFamily="2" charset="0"/>
                  <a:ea typeface="Roboto Condensed" pitchFamily="2" charset="0"/>
                </a:rPr>
                <a:t>SERVICE:  TRANSFER</a:t>
              </a:r>
            </a:p>
            <a:p>
              <a:r>
                <a:rPr lang="en-US" sz="1000" dirty="0">
                  <a:latin typeface="Roboto Condensed" pitchFamily="2" charset="0"/>
                  <a:ea typeface="Roboto Condensed" pitchFamily="2" charset="0"/>
                </a:rPr>
                <a:t>APPLICABLE DRUG:   METHYLPHENIDATE 10MG</a:t>
              </a:r>
            </a:p>
            <a:p>
              <a:r>
                <a:rPr lang="en-US" sz="1000" dirty="0">
                  <a:latin typeface="Roboto Condensed" pitchFamily="2" charset="0"/>
                  <a:ea typeface="Roboto Condensed" pitchFamily="2" charset="0"/>
                </a:rPr>
                <a:t>for OMEPRAZOLE 40MG is out of refills</a:t>
              </a:r>
            </a:p>
            <a:p>
              <a:endParaRPr lang="en-US" sz="10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MESSAGE:</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Our records indicate it is time to order a refill for your OMEPRAZOLE 40MG, but there are no more refills remaining on this prescription.  The good news is </a:t>
              </a:r>
              <a:r>
                <a:rPr lang="en-US" sz="1000" i="1" dirty="0">
                  <a:latin typeface="Roboto Condensed" pitchFamily="2" charset="0"/>
                  <a:ea typeface="Roboto Condensed" pitchFamily="2" charset="0"/>
                </a:rPr>
                <a:t>that we will call your prescriber on your behalf </a:t>
              </a:r>
              <a:r>
                <a:rPr lang="en-US" sz="1000" dirty="0">
                  <a:latin typeface="Roboto Condensed" pitchFamily="2" charset="0"/>
                  <a:ea typeface="Roboto Condensed" pitchFamily="2" charset="0"/>
                </a:rPr>
                <a:t>to request a new prescription.  We will keep you informed of our progress on the </a:t>
              </a:r>
              <a:r>
                <a:rPr lang="en-US" sz="1000" u="sng" dirty="0">
                  <a:solidFill>
                    <a:srgbClr val="256FBD"/>
                  </a:solidFill>
                  <a:latin typeface="Roboto Condensed" pitchFamily="2" charset="0"/>
                  <a:ea typeface="Roboto Condensed" pitchFamily="2" charset="0"/>
                </a:rPr>
                <a:t>My Alerts</a:t>
              </a:r>
              <a:r>
                <a:rPr lang="en-US" sz="1000" dirty="0">
                  <a:latin typeface="Roboto Condensed" pitchFamily="2" charset="0"/>
                  <a:ea typeface="Roboto Condensed" pitchFamily="2" charset="0"/>
                </a:rPr>
                <a:t> page.</a:t>
              </a:r>
              <a:endParaRPr lang="en-US" sz="1000" u="sng" dirty="0">
                <a:solidFill>
                  <a:srgbClr val="256FBD"/>
                </a:solidFill>
                <a:latin typeface="Roboto Condensed" pitchFamily="2" charset="0"/>
                <a:ea typeface="Roboto Condensed" pitchFamily="2" charset="0"/>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CRITICAL: YOUR RECENT TRANSFER REQUEST</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32" name="Rectangle 31"/>
          <p:cNvSpPr/>
          <p:nvPr/>
        </p:nvSpPr>
        <p:spPr>
          <a:xfrm>
            <a:off x="5616230" y="9751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L-Shape 32"/>
          <p:cNvSpPr/>
          <p:nvPr/>
        </p:nvSpPr>
        <p:spPr>
          <a:xfrm rot="2944317">
            <a:off x="5726390" y="10620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6494518" y="949434"/>
            <a:ext cx="760144"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ALERTS</a:t>
            </a:r>
          </a:p>
        </p:txBody>
      </p:sp>
    </p:spTree>
    <p:extLst>
      <p:ext uri="{BB962C8B-B14F-4D97-AF65-F5344CB8AC3E}">
        <p14:creationId xmlns:p14="http://schemas.microsoft.com/office/powerpoint/2010/main" val="181102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dirty="0"/>
              <a:t>MY ALERTS</a:t>
            </a:r>
            <a:br>
              <a:rPr lang="en-US" dirty="0"/>
            </a:br>
            <a:r>
              <a:rPr lang="en-US" dirty="0"/>
              <a:t>Rx Out of Refills</a:t>
            </a:r>
            <a:br>
              <a:rPr lang="en-US" dirty="0"/>
            </a:br>
            <a:r>
              <a:rPr lang="en-US" dirty="0">
                <a:solidFill>
                  <a:srgbClr val="C00000"/>
                </a:solidFill>
              </a:rPr>
              <a:t>UPDATED 1/26</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5390487"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611912" y="1718473"/>
              <a:ext cx="2730845" cy="2180196"/>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660168" y="1872188"/>
              <a:ext cx="2619598" cy="1938992"/>
            </a:xfrm>
            <a:prstGeom prst="rect">
              <a:avLst/>
            </a:prstGeom>
            <a:noFill/>
          </p:spPr>
          <p:txBody>
            <a:bodyPr wrap="square" rtlCol="0">
              <a:spAutoFit/>
            </a:bodyPr>
            <a:lstStyle/>
            <a:p>
              <a:r>
                <a:rPr lang="en-US" sz="1000" b="1" dirty="0"/>
                <a:t>SUBJECT:</a:t>
              </a:r>
              <a:br>
                <a:rPr lang="en-US" sz="1000" b="1" dirty="0"/>
              </a:br>
              <a:r>
                <a:rPr lang="en-US" sz="1000" dirty="0"/>
                <a:t>Your prescription for OMEPRAZOLE 40MG is out of refills</a:t>
              </a:r>
            </a:p>
            <a:p>
              <a:endParaRPr lang="en-US" sz="1000" b="1" dirty="0"/>
            </a:p>
            <a:p>
              <a:r>
                <a:rPr lang="en-US" sz="1000" b="1" dirty="0"/>
                <a:t>MESSAGE:</a:t>
              </a:r>
              <a:br>
                <a:rPr lang="en-US" sz="1000" b="1" dirty="0"/>
              </a:br>
              <a:r>
                <a:rPr lang="en-US" sz="1000" dirty="0"/>
                <a:t>Our records indicate it is time to order a refill for your OMEPRAZOLE 40MG, but there are no more refills remaining on this prescription.  The good news is </a:t>
              </a:r>
              <a:r>
                <a:rPr lang="en-US" sz="1000" i="1" dirty="0"/>
                <a:t>that we will call your prescriber on your behalf </a:t>
              </a:r>
              <a:r>
                <a:rPr lang="en-US" sz="1000" dirty="0"/>
                <a:t>to request a new prescription.  We will keep you informed of our progress on the </a:t>
              </a:r>
              <a:r>
                <a:rPr lang="en-US" sz="1000" u="sng" dirty="0">
                  <a:solidFill>
                    <a:srgbClr val="256FBD"/>
                  </a:solidFill>
                </a:rPr>
                <a:t>My Alerts</a:t>
              </a:r>
              <a:r>
                <a:rPr lang="en-US" sz="1000" dirty="0"/>
                <a:t> page.</a:t>
              </a:r>
              <a:endParaRPr lang="en-US" sz="1000" u="sng" dirty="0">
                <a:solidFill>
                  <a:srgbClr val="256FBD"/>
                </a:solidFill>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OMEPRAZOLE OUT OF REFILLS </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32" name="Rectangle 31"/>
          <p:cNvSpPr/>
          <p:nvPr/>
        </p:nvSpPr>
        <p:spPr>
          <a:xfrm>
            <a:off x="5616230" y="9751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L-Shape 32"/>
          <p:cNvSpPr/>
          <p:nvPr/>
        </p:nvSpPr>
        <p:spPr>
          <a:xfrm rot="2944317">
            <a:off x="5726390" y="10620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6494518" y="949434"/>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spTree>
    <p:extLst>
      <p:ext uri="{BB962C8B-B14F-4D97-AF65-F5344CB8AC3E}">
        <p14:creationId xmlns:p14="http://schemas.microsoft.com/office/powerpoint/2010/main" val="181100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426812" y="6621376"/>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206015" y="1284899"/>
            <a:ext cx="2884025" cy="992070"/>
          </a:xfrm>
        </p:spPr>
        <p:txBody>
          <a:bodyPr>
            <a:normAutofit fontScale="90000"/>
          </a:bodyPr>
          <a:lstStyle/>
          <a:p>
            <a:r>
              <a:rPr lang="en-US" dirty="0">
                <a:latin typeface="Roboto Condensed" pitchFamily="2" charset="0"/>
                <a:ea typeface="Roboto Condensed" pitchFamily="2" charset="0"/>
              </a:rPr>
              <a:t>iOS</a:t>
            </a:r>
            <a:br>
              <a:rPr lang="en-US" dirty="0">
                <a:latin typeface="Roboto Condensed" pitchFamily="2" charset="0"/>
                <a:ea typeface="Roboto Condensed" pitchFamily="2" charset="0"/>
              </a:rPr>
            </a:br>
            <a:r>
              <a:rPr lang="en-US" dirty="0">
                <a:latin typeface="Roboto Condensed" pitchFamily="2" charset="0"/>
                <a:ea typeface="Roboto Condensed" pitchFamily="2" charset="0"/>
              </a:rPr>
              <a:t>Lock Screen Notifications</a:t>
            </a:r>
            <a:r>
              <a:rPr lang="en-US" dirty="0"/>
              <a:t/>
            </a:r>
            <a:br>
              <a:rPr lang="en-US" dirty="0"/>
            </a:br>
            <a:endParaRPr lang="en-US" sz="1800" dirty="0"/>
          </a:p>
        </p:txBody>
      </p:sp>
      <p:grpSp>
        <p:nvGrpSpPr>
          <p:cNvPr id="132" name="Group 131"/>
          <p:cNvGrpSpPr/>
          <p:nvPr/>
        </p:nvGrpSpPr>
        <p:grpSpPr>
          <a:xfrm>
            <a:off x="6923981" y="110284"/>
            <a:ext cx="3158002" cy="6511092"/>
            <a:chOff x="5235997" y="81674"/>
            <a:chExt cx="3158002" cy="6511092"/>
          </a:xfrm>
        </p:grpSpPr>
        <p:pic>
          <p:nvPicPr>
            <p:cNvPr id="133" name="Picture 132"/>
            <p:cNvPicPr>
              <a:picLocks noChangeAspect="1"/>
            </p:cNvPicPr>
            <p:nvPr/>
          </p:nvPicPr>
          <p:blipFill>
            <a:blip r:embed="rId4"/>
            <a:stretch>
              <a:fillRect/>
            </a:stretch>
          </p:blipFill>
          <p:spPr>
            <a:xfrm>
              <a:off x="5235997" y="81674"/>
              <a:ext cx="3158002" cy="6511092"/>
            </a:xfrm>
            <a:prstGeom prst="rect">
              <a:avLst/>
            </a:prstGeom>
          </p:spPr>
        </p:pic>
        <p:sp>
          <p:nvSpPr>
            <p:cNvPr id="134" name="Rectangle 13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TextBox 147"/>
          <p:cNvSpPr txBox="1"/>
          <p:nvPr/>
        </p:nvSpPr>
        <p:spPr>
          <a:xfrm>
            <a:off x="7167318" y="1313509"/>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ALL MESSAGES</a:t>
            </a:r>
          </a:p>
          <a:p>
            <a:pPr algn="ctr"/>
            <a:r>
              <a:rPr lang="en-US" sz="900" dirty="0">
                <a:solidFill>
                  <a:srgbClr val="C00000"/>
                </a:solidFill>
                <a:latin typeface="Roboto Condensed" pitchFamily="2" charset="0"/>
                <a:ea typeface="Roboto Condensed" pitchFamily="2" charset="0"/>
              </a:rPr>
              <a:t>3 CRITICAL</a:t>
            </a:r>
          </a:p>
        </p:txBody>
      </p:sp>
      <p:sp>
        <p:nvSpPr>
          <p:cNvPr id="149" name="Rectangle 148"/>
          <p:cNvSpPr/>
          <p:nvPr/>
        </p:nvSpPr>
        <p:spPr>
          <a:xfrm>
            <a:off x="7146035" y="2064435"/>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p:cNvSpPr/>
          <p:nvPr/>
        </p:nvSpPr>
        <p:spPr>
          <a:xfrm>
            <a:off x="7141481" y="247031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p:cNvSpPr/>
          <p:nvPr/>
        </p:nvSpPr>
        <p:spPr>
          <a:xfrm>
            <a:off x="7141915" y="287704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L-Shape 157"/>
          <p:cNvSpPr/>
          <p:nvPr/>
        </p:nvSpPr>
        <p:spPr>
          <a:xfrm rot="13610145">
            <a:off x="9712450" y="2217858"/>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p:cNvSpPr txBox="1"/>
          <p:nvPr/>
        </p:nvSpPr>
        <p:spPr>
          <a:xfrm>
            <a:off x="7372384" y="2064435"/>
            <a:ext cx="2226369" cy="200055"/>
          </a:xfrm>
          <a:prstGeom prst="rect">
            <a:avLst/>
          </a:prstGeom>
          <a:noFill/>
        </p:spPr>
        <p:txBody>
          <a:bodyPr wrap="square" rtlCol="0">
            <a:spAutoFit/>
          </a:bodyPr>
          <a:lstStyle/>
          <a:p>
            <a:r>
              <a:rPr lang="en-US" sz="700" b="1" dirty="0">
                <a:solidFill>
                  <a:srgbClr val="C00000"/>
                </a:solidFill>
              </a:rPr>
              <a:t>UNREAD - RECEIVED 2h 3m ago</a:t>
            </a:r>
            <a:endParaRPr lang="en-US" sz="2400" b="1" dirty="0">
              <a:solidFill>
                <a:srgbClr val="C00000"/>
              </a:solidFill>
            </a:endParaRPr>
          </a:p>
        </p:txBody>
      </p:sp>
      <p:sp>
        <p:nvSpPr>
          <p:cNvPr id="160" name="TextBox 159"/>
          <p:cNvSpPr txBox="1"/>
          <p:nvPr/>
        </p:nvSpPr>
        <p:spPr>
          <a:xfrm>
            <a:off x="7369780" y="2171967"/>
            <a:ext cx="2619598" cy="246221"/>
          </a:xfrm>
          <a:prstGeom prst="rect">
            <a:avLst/>
          </a:prstGeom>
          <a:noFill/>
        </p:spPr>
        <p:txBody>
          <a:bodyPr wrap="square" rtlCol="0">
            <a:spAutoFit/>
          </a:bodyPr>
          <a:lstStyle/>
          <a:p>
            <a:r>
              <a:rPr lang="en-US" sz="1000" b="1" dirty="0">
                <a:solidFill>
                  <a:srgbClr val="C00000"/>
                </a:solidFill>
              </a:rPr>
              <a:t>YOUR RX IS OUT OF REFILLS: OMEPRA..</a:t>
            </a:r>
          </a:p>
        </p:txBody>
      </p:sp>
      <p:sp>
        <p:nvSpPr>
          <p:cNvPr id="161" name="TextBox 160"/>
          <p:cNvSpPr txBox="1"/>
          <p:nvPr/>
        </p:nvSpPr>
        <p:spPr>
          <a:xfrm>
            <a:off x="7374988" y="2466910"/>
            <a:ext cx="2226369" cy="200055"/>
          </a:xfrm>
          <a:prstGeom prst="rect">
            <a:avLst/>
          </a:prstGeom>
          <a:noFill/>
        </p:spPr>
        <p:txBody>
          <a:bodyPr wrap="square" rtlCol="0">
            <a:spAutoFit/>
          </a:bodyPr>
          <a:lstStyle/>
          <a:p>
            <a:r>
              <a:rPr lang="en-US" sz="700" b="1" dirty="0">
                <a:solidFill>
                  <a:srgbClr val="C00000"/>
                </a:solidFill>
              </a:rPr>
              <a:t>UNREAD - RECEIVED 2h 17m ago</a:t>
            </a:r>
            <a:endParaRPr lang="en-US" sz="2400" b="1" dirty="0">
              <a:solidFill>
                <a:srgbClr val="C00000"/>
              </a:solidFill>
            </a:endParaRPr>
          </a:p>
        </p:txBody>
      </p:sp>
      <p:sp>
        <p:nvSpPr>
          <p:cNvPr id="162" name="TextBox 161"/>
          <p:cNvSpPr txBox="1"/>
          <p:nvPr/>
        </p:nvSpPr>
        <p:spPr>
          <a:xfrm>
            <a:off x="7372384" y="2574442"/>
            <a:ext cx="2619598" cy="246221"/>
          </a:xfrm>
          <a:prstGeom prst="rect">
            <a:avLst/>
          </a:prstGeom>
          <a:noFill/>
        </p:spPr>
        <p:txBody>
          <a:bodyPr wrap="square" rtlCol="0">
            <a:spAutoFit/>
          </a:bodyPr>
          <a:lstStyle/>
          <a:p>
            <a:r>
              <a:rPr lang="en-US" sz="1000" b="1" dirty="0">
                <a:solidFill>
                  <a:srgbClr val="C00000"/>
                </a:solidFill>
              </a:rPr>
              <a:t>INSURANCE CARD OUT OF DATE</a:t>
            </a:r>
            <a:endParaRPr lang="en-US" sz="3600" dirty="0">
              <a:solidFill>
                <a:srgbClr val="C00000"/>
              </a:solidFill>
            </a:endParaRPr>
          </a:p>
        </p:txBody>
      </p:sp>
      <p:sp>
        <p:nvSpPr>
          <p:cNvPr id="163" name="TextBox 162"/>
          <p:cNvSpPr txBox="1"/>
          <p:nvPr/>
        </p:nvSpPr>
        <p:spPr>
          <a:xfrm>
            <a:off x="7381828" y="2878079"/>
            <a:ext cx="2226369" cy="200055"/>
          </a:xfrm>
          <a:prstGeom prst="rect">
            <a:avLst/>
          </a:prstGeom>
          <a:noFill/>
        </p:spPr>
        <p:txBody>
          <a:bodyPr wrap="square" rtlCol="0">
            <a:spAutoFit/>
          </a:bodyPr>
          <a:lstStyle/>
          <a:p>
            <a:r>
              <a:rPr lang="en-US" sz="700" b="1" dirty="0">
                <a:solidFill>
                  <a:srgbClr val="C00000"/>
                </a:solidFill>
              </a:rPr>
              <a:t>UNREAD - RECEIVED 1d ago</a:t>
            </a:r>
            <a:endParaRPr lang="en-US" sz="2400" b="1" dirty="0">
              <a:solidFill>
                <a:srgbClr val="C00000"/>
              </a:solidFill>
            </a:endParaRPr>
          </a:p>
        </p:txBody>
      </p:sp>
      <p:sp>
        <p:nvSpPr>
          <p:cNvPr id="164" name="TextBox 163"/>
          <p:cNvSpPr txBox="1"/>
          <p:nvPr/>
        </p:nvSpPr>
        <p:spPr>
          <a:xfrm>
            <a:off x="7379224" y="2985611"/>
            <a:ext cx="2619598" cy="246221"/>
          </a:xfrm>
          <a:prstGeom prst="rect">
            <a:avLst/>
          </a:prstGeom>
          <a:noFill/>
        </p:spPr>
        <p:txBody>
          <a:bodyPr wrap="square" rtlCol="0">
            <a:spAutoFit/>
          </a:bodyPr>
          <a:lstStyle/>
          <a:p>
            <a:r>
              <a:rPr lang="en-US" sz="1000" b="1" dirty="0">
                <a:solidFill>
                  <a:srgbClr val="C00000"/>
                </a:solidFill>
              </a:rPr>
              <a:t>PAYMENT METHOD IS NOT VALID</a:t>
            </a:r>
            <a:endParaRPr lang="en-US" sz="3600" dirty="0">
              <a:solidFill>
                <a:srgbClr val="C00000"/>
              </a:solidFill>
            </a:endParaRPr>
          </a:p>
        </p:txBody>
      </p:sp>
      <p:sp>
        <p:nvSpPr>
          <p:cNvPr id="165" name="L-Shape 164"/>
          <p:cNvSpPr/>
          <p:nvPr/>
        </p:nvSpPr>
        <p:spPr>
          <a:xfrm rot="13610145">
            <a:off x="9715761" y="2604091"/>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L-Shape 165"/>
          <p:cNvSpPr/>
          <p:nvPr/>
        </p:nvSpPr>
        <p:spPr>
          <a:xfrm rot="13610145">
            <a:off x="9717833" y="3010729"/>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 name="Picture 190"/>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92135" y="2170770"/>
            <a:ext cx="203075" cy="149076"/>
          </a:xfrm>
          <a:prstGeom prst="rect">
            <a:avLst/>
          </a:prstGeom>
        </p:spPr>
      </p:pic>
      <p:pic>
        <p:nvPicPr>
          <p:cNvPr id="192" name="Picture 191"/>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87908" y="2581134"/>
            <a:ext cx="203075" cy="149076"/>
          </a:xfrm>
          <a:prstGeom prst="rect">
            <a:avLst/>
          </a:prstGeom>
        </p:spPr>
      </p:pic>
      <p:pic>
        <p:nvPicPr>
          <p:cNvPr id="193" name="Picture 192"/>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92135" y="2982785"/>
            <a:ext cx="203075" cy="149076"/>
          </a:xfrm>
          <a:prstGeom prst="rect">
            <a:avLst/>
          </a:prstGeom>
        </p:spPr>
      </p:pic>
      <p:sp>
        <p:nvSpPr>
          <p:cNvPr id="200" name="Action Button: Home 199">
            <a:hlinkClick r:id="rId6" action="ppaction://hlinksldjump" highlightClick="1"/>
          </p:cNvPr>
          <p:cNvSpPr/>
          <p:nvPr/>
        </p:nvSpPr>
        <p:spPr>
          <a:xfrm>
            <a:off x="8180470" y="593683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p:cNvSpPr/>
          <p:nvPr/>
        </p:nvSpPr>
        <p:spPr>
          <a:xfrm>
            <a:off x="8051010" y="1822482"/>
            <a:ext cx="914400" cy="200055"/>
          </a:xfrm>
          <a:prstGeom prst="rect">
            <a:avLst/>
          </a:prstGeom>
          <a:solidFill>
            <a:srgbClr val="256FBD"/>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NEW (3)</a:t>
            </a:r>
          </a:p>
        </p:txBody>
      </p:sp>
      <p:sp>
        <p:nvSpPr>
          <p:cNvPr id="117" name="Rectangle 116"/>
          <p:cNvSpPr/>
          <p:nvPr/>
        </p:nvSpPr>
        <p:spPr>
          <a:xfrm>
            <a:off x="8958236" y="1821045"/>
            <a:ext cx="914400" cy="2000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READ (6)</a:t>
            </a:r>
          </a:p>
        </p:txBody>
      </p:sp>
      <p:sp>
        <p:nvSpPr>
          <p:cNvPr id="246" name="Action Button: Home 245">
            <a:hlinkClick r:id="rId6" action="ppaction://hlinksldjump" highlightClick="1"/>
          </p:cNvPr>
          <p:cNvSpPr/>
          <p:nvPr/>
        </p:nvSpPr>
        <p:spPr>
          <a:xfrm>
            <a:off x="6923981" y="590822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134006" y="1726805"/>
            <a:ext cx="914400" cy="295734"/>
          </a:xfrm>
          <a:prstGeom prst="rect">
            <a:avLst/>
          </a:prstGeom>
          <a:solidFill>
            <a:srgbClr val="C0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CRITICAL (3)</a:t>
            </a:r>
          </a:p>
        </p:txBody>
      </p:sp>
      <p:sp>
        <p:nvSpPr>
          <p:cNvPr id="114" name="Rectangle 113"/>
          <p:cNvSpPr/>
          <p:nvPr/>
        </p:nvSpPr>
        <p:spPr>
          <a:xfrm>
            <a:off x="7155182" y="104188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L-Shape 114"/>
          <p:cNvSpPr/>
          <p:nvPr/>
        </p:nvSpPr>
        <p:spPr>
          <a:xfrm rot="2944317">
            <a:off x="7265342" y="112871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p:cNvSpPr txBox="1"/>
          <p:nvPr/>
        </p:nvSpPr>
        <p:spPr>
          <a:xfrm>
            <a:off x="8033470" y="1016144"/>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8169" y="-40220"/>
            <a:ext cx="3313852" cy="6668402"/>
          </a:xfrm>
          <a:prstGeom prst="rect">
            <a:avLst/>
          </a:prstGeom>
        </p:spPr>
      </p:pic>
      <p:pic>
        <p:nvPicPr>
          <p:cNvPr id="46" name="Picture 2" descr="https://raw.githubusercontent.com/ychw/iPhone6Radar/master/Screenshots/i6_radar_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4842" y="703636"/>
            <a:ext cx="2892816" cy="51427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raw.githubusercontent.com/ychw/iPhone6Radar/master/Screenshots/i6_radar_1.png"/>
          <p:cNvPicPr>
            <a:picLocks noChangeAspect="1" noChangeArrowheads="1"/>
          </p:cNvPicPr>
          <p:nvPr/>
        </p:nvPicPr>
        <p:blipFill rotWithShape="1">
          <a:blip r:embed="rId8">
            <a:extLst>
              <a:ext uri="{28A0092B-C50C-407E-A947-70E740481C1C}">
                <a14:useLocalDpi xmlns:a14="http://schemas.microsoft.com/office/drawing/2010/main" val="0"/>
              </a:ext>
            </a:extLst>
          </a:blip>
          <a:srcRect t="46264" b="5713"/>
          <a:stretch/>
        </p:blipFill>
        <p:spPr bwMode="auto">
          <a:xfrm>
            <a:off x="3704842" y="2264490"/>
            <a:ext cx="2892816" cy="332555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085" y="2244710"/>
            <a:ext cx="735334" cy="367579"/>
          </a:xfrm>
          <a:prstGeom prst="rect">
            <a:avLst/>
          </a:prstGeom>
        </p:spPr>
      </p:pic>
      <p:sp>
        <p:nvSpPr>
          <p:cNvPr id="3" name="TextBox 2"/>
          <p:cNvSpPr txBox="1"/>
          <p:nvPr/>
        </p:nvSpPr>
        <p:spPr>
          <a:xfrm>
            <a:off x="4368244" y="2295077"/>
            <a:ext cx="2016449" cy="369332"/>
          </a:xfrm>
          <a:prstGeom prst="rect">
            <a:avLst/>
          </a:prstGeom>
          <a:noFill/>
        </p:spPr>
        <p:txBody>
          <a:bodyPr wrap="squar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Re: Your Recent Transfer Request</a:t>
            </a:r>
          </a:p>
          <a:p>
            <a:r>
              <a:rPr lang="en-US" sz="900" dirty="0">
                <a:solidFill>
                  <a:schemeClr val="bg1"/>
                </a:solidFill>
                <a:latin typeface="Roboto Condensed" pitchFamily="2" charset="0"/>
                <a:ea typeface="Roboto Condensed" pitchFamily="2" charset="0"/>
              </a:rPr>
              <a:t>Requires your immediate attention</a:t>
            </a:r>
          </a:p>
        </p:txBody>
      </p:sp>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085" y="2648558"/>
            <a:ext cx="735334" cy="367579"/>
          </a:xfrm>
          <a:prstGeom prst="rect">
            <a:avLst/>
          </a:prstGeom>
        </p:spPr>
      </p:pic>
      <p:sp>
        <p:nvSpPr>
          <p:cNvPr id="51" name="TextBox 50"/>
          <p:cNvSpPr txBox="1"/>
          <p:nvPr/>
        </p:nvSpPr>
        <p:spPr>
          <a:xfrm>
            <a:off x="4368244" y="2698925"/>
            <a:ext cx="2229414" cy="369332"/>
          </a:xfrm>
          <a:prstGeom prst="rect">
            <a:avLst/>
          </a:prstGeom>
          <a:noFill/>
        </p:spPr>
        <p:txBody>
          <a:bodyPr wrap="squar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Your Payment Method on file   Requires your  Immediate Attention </a:t>
            </a:r>
          </a:p>
        </p:txBody>
      </p:sp>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4827" y="3114451"/>
            <a:ext cx="735334" cy="367579"/>
          </a:xfrm>
          <a:prstGeom prst="rect">
            <a:avLst/>
          </a:prstGeom>
        </p:spPr>
      </p:pic>
      <p:sp>
        <p:nvSpPr>
          <p:cNvPr id="53" name="TextBox 52"/>
          <p:cNvSpPr txBox="1"/>
          <p:nvPr/>
        </p:nvSpPr>
        <p:spPr>
          <a:xfrm>
            <a:off x="4362986" y="3164818"/>
            <a:ext cx="1984839" cy="369332"/>
          </a:xfrm>
          <a:prstGeom prst="rect">
            <a:avLst/>
          </a:prstGeom>
          <a:noFill/>
        </p:spPr>
        <p:txBody>
          <a:bodyPr wrap="non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Your Rx has 0 refills remaining</a:t>
            </a:r>
          </a:p>
          <a:p>
            <a:r>
              <a:rPr lang="en-US" sz="900" dirty="0">
                <a:solidFill>
                  <a:schemeClr val="bg1"/>
                </a:solidFill>
                <a:latin typeface="Roboto Condensed" pitchFamily="2" charset="0"/>
                <a:ea typeface="Roboto Condensed" pitchFamily="2" charset="0"/>
              </a:rPr>
              <a:t>We are following up with the Prescriber </a:t>
            </a:r>
          </a:p>
        </p:txBody>
      </p: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7451" y="3558517"/>
            <a:ext cx="735334" cy="367579"/>
          </a:xfrm>
          <a:prstGeom prst="rect">
            <a:avLst/>
          </a:prstGeom>
        </p:spPr>
      </p:pic>
      <p:sp>
        <p:nvSpPr>
          <p:cNvPr id="55" name="TextBox 54"/>
          <p:cNvSpPr txBox="1"/>
          <p:nvPr/>
        </p:nvSpPr>
        <p:spPr>
          <a:xfrm>
            <a:off x="4365610" y="3608884"/>
            <a:ext cx="2385589" cy="369332"/>
          </a:xfrm>
          <a:prstGeom prst="rect">
            <a:avLst/>
          </a:prstGeom>
          <a:noFill/>
        </p:spPr>
        <p:txBody>
          <a:bodyPr wrap="non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Your Rx has expired </a:t>
            </a:r>
          </a:p>
          <a:p>
            <a:r>
              <a:rPr lang="en-US" sz="900" dirty="0">
                <a:solidFill>
                  <a:schemeClr val="bg1"/>
                </a:solidFill>
                <a:latin typeface="Roboto Condensed" pitchFamily="2" charset="0"/>
                <a:ea typeface="Roboto Condensed" pitchFamily="2" charset="0"/>
              </a:rPr>
              <a:t>We are following up with the Original Prescriber</a:t>
            </a:r>
          </a:p>
        </p:txBody>
      </p:sp>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076" y="3947404"/>
            <a:ext cx="735334" cy="367579"/>
          </a:xfrm>
          <a:prstGeom prst="rect">
            <a:avLst/>
          </a:prstGeom>
        </p:spPr>
      </p:pic>
      <p:sp>
        <p:nvSpPr>
          <p:cNvPr id="57" name="TextBox 56"/>
          <p:cNvSpPr txBox="1"/>
          <p:nvPr/>
        </p:nvSpPr>
        <p:spPr>
          <a:xfrm>
            <a:off x="4368235" y="3997771"/>
            <a:ext cx="2284600" cy="369332"/>
          </a:xfrm>
          <a:prstGeom prst="rect">
            <a:avLst/>
          </a:prstGeom>
          <a:noFill/>
        </p:spPr>
        <p:txBody>
          <a:bodyPr wrap="none" rtlCol="0">
            <a:spAutoFit/>
          </a:bodyPr>
          <a:lstStyle/>
          <a:p>
            <a:r>
              <a:rPr lang="en-US" sz="900" dirty="0">
                <a:solidFill>
                  <a:srgbClr val="FFFF99"/>
                </a:solidFill>
                <a:latin typeface="Roboto Condensed" pitchFamily="2" charset="0"/>
                <a:ea typeface="Roboto Condensed" pitchFamily="2" charset="0"/>
              </a:rPr>
              <a:t>Alert </a:t>
            </a:r>
            <a:r>
              <a:rPr lang="en-US" sz="900" dirty="0">
                <a:solidFill>
                  <a:schemeClr val="bg1"/>
                </a:solidFill>
                <a:latin typeface="Roboto Condensed" pitchFamily="2" charset="0"/>
                <a:ea typeface="Roboto Condensed" pitchFamily="2" charset="0"/>
              </a:rPr>
              <a:t>: Your Rx Insurance Card is not accepted </a:t>
            </a:r>
          </a:p>
          <a:p>
            <a:r>
              <a:rPr lang="en-US" sz="900" dirty="0">
                <a:solidFill>
                  <a:schemeClr val="bg1"/>
                </a:solidFill>
                <a:latin typeface="Roboto Condensed" pitchFamily="2" charset="0"/>
                <a:ea typeface="Roboto Condensed" pitchFamily="2" charset="0"/>
              </a:rPr>
              <a:t>Cash price = $8.98 – shall we proceed?</a:t>
            </a:r>
          </a:p>
        </p:txBody>
      </p:sp>
      <p:sp>
        <p:nvSpPr>
          <p:cNvPr id="58" name="Action Button: Custom 57">
            <a:hlinkClick r:id="rId10" action="ppaction://hlinksldjump" highlightClick="1"/>
          </p:cNvPr>
          <p:cNvSpPr/>
          <p:nvPr/>
        </p:nvSpPr>
        <p:spPr>
          <a:xfrm>
            <a:off x="-1346900" y="4689975"/>
            <a:ext cx="3459479" cy="436729"/>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5745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426812" y="6621376"/>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206016" y="1284899"/>
            <a:ext cx="1893528" cy="992070"/>
          </a:xfrm>
        </p:spPr>
        <p:txBody>
          <a:bodyPr>
            <a:normAutofit/>
          </a:bodyPr>
          <a:lstStyle/>
          <a:p>
            <a:r>
              <a:rPr lang="en-US" dirty="0">
                <a:latin typeface="Roboto Condensed" pitchFamily="2" charset="0"/>
                <a:ea typeface="Roboto Condensed" pitchFamily="2" charset="0"/>
              </a:rPr>
              <a:t>C-II</a:t>
            </a:r>
            <a:r>
              <a:rPr lang="en-US" dirty="0"/>
              <a:t/>
            </a:r>
            <a:br>
              <a:rPr lang="en-US" dirty="0"/>
            </a:br>
            <a:r>
              <a:rPr lang="en-US" sz="1800" dirty="0"/>
              <a:t>v2</a:t>
            </a:r>
          </a:p>
        </p:txBody>
      </p:sp>
      <p:grpSp>
        <p:nvGrpSpPr>
          <p:cNvPr id="63" name="Group 62"/>
          <p:cNvGrpSpPr/>
          <p:nvPr/>
        </p:nvGrpSpPr>
        <p:grpSpPr>
          <a:xfrm>
            <a:off x="86676" y="2434"/>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132" name="Group 131"/>
          <p:cNvGrpSpPr/>
          <p:nvPr/>
        </p:nvGrpSpPr>
        <p:grpSpPr>
          <a:xfrm>
            <a:off x="6923981" y="110284"/>
            <a:ext cx="3158002" cy="6511092"/>
            <a:chOff x="5235997" y="81674"/>
            <a:chExt cx="3158002" cy="6511092"/>
          </a:xfrm>
        </p:grpSpPr>
        <p:pic>
          <p:nvPicPr>
            <p:cNvPr id="133" name="Picture 132"/>
            <p:cNvPicPr>
              <a:picLocks noChangeAspect="1"/>
            </p:cNvPicPr>
            <p:nvPr/>
          </p:nvPicPr>
          <p:blipFill>
            <a:blip r:embed="rId4"/>
            <a:stretch>
              <a:fillRect/>
            </a:stretch>
          </p:blipFill>
          <p:spPr>
            <a:xfrm>
              <a:off x="5235997" y="81674"/>
              <a:ext cx="3158002" cy="6511092"/>
            </a:xfrm>
            <a:prstGeom prst="rect">
              <a:avLst/>
            </a:prstGeom>
          </p:spPr>
        </p:pic>
        <p:sp>
          <p:nvSpPr>
            <p:cNvPr id="134" name="Rectangle 13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TextBox 147"/>
          <p:cNvSpPr txBox="1"/>
          <p:nvPr/>
        </p:nvSpPr>
        <p:spPr>
          <a:xfrm>
            <a:off x="7167318" y="1313509"/>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ALL MESSAGES</a:t>
            </a:r>
          </a:p>
          <a:p>
            <a:pPr algn="ctr"/>
            <a:r>
              <a:rPr lang="en-US" sz="900" dirty="0">
                <a:solidFill>
                  <a:srgbClr val="C00000"/>
                </a:solidFill>
                <a:latin typeface="Roboto Condensed" pitchFamily="2" charset="0"/>
                <a:ea typeface="Roboto Condensed" pitchFamily="2" charset="0"/>
              </a:rPr>
              <a:t>3 CRITICAL</a:t>
            </a:r>
          </a:p>
        </p:txBody>
      </p:sp>
      <p:sp>
        <p:nvSpPr>
          <p:cNvPr id="149" name="Rectangle 148"/>
          <p:cNvSpPr/>
          <p:nvPr/>
        </p:nvSpPr>
        <p:spPr>
          <a:xfrm>
            <a:off x="7146035" y="2064435"/>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p:cNvSpPr/>
          <p:nvPr/>
        </p:nvSpPr>
        <p:spPr>
          <a:xfrm>
            <a:off x="7141481" y="247031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p:cNvSpPr/>
          <p:nvPr/>
        </p:nvSpPr>
        <p:spPr>
          <a:xfrm>
            <a:off x="7141915" y="287704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L-Shape 157"/>
          <p:cNvSpPr/>
          <p:nvPr/>
        </p:nvSpPr>
        <p:spPr>
          <a:xfrm rot="13610145">
            <a:off x="9712450" y="2217858"/>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p:cNvSpPr txBox="1"/>
          <p:nvPr/>
        </p:nvSpPr>
        <p:spPr>
          <a:xfrm>
            <a:off x="7372384" y="2064435"/>
            <a:ext cx="2226369" cy="200055"/>
          </a:xfrm>
          <a:prstGeom prst="rect">
            <a:avLst/>
          </a:prstGeom>
          <a:noFill/>
        </p:spPr>
        <p:txBody>
          <a:bodyPr wrap="square" rtlCol="0">
            <a:spAutoFit/>
          </a:bodyPr>
          <a:lstStyle/>
          <a:p>
            <a:r>
              <a:rPr lang="en-US" sz="700" b="1" dirty="0">
                <a:solidFill>
                  <a:srgbClr val="C00000"/>
                </a:solidFill>
              </a:rPr>
              <a:t>UNREAD - RECEIVED 2h 3m ago</a:t>
            </a:r>
            <a:endParaRPr lang="en-US" sz="2400" b="1" dirty="0">
              <a:solidFill>
                <a:srgbClr val="C00000"/>
              </a:solidFill>
            </a:endParaRPr>
          </a:p>
        </p:txBody>
      </p:sp>
      <p:sp>
        <p:nvSpPr>
          <p:cNvPr id="160" name="TextBox 159"/>
          <p:cNvSpPr txBox="1"/>
          <p:nvPr/>
        </p:nvSpPr>
        <p:spPr>
          <a:xfrm>
            <a:off x="7369780" y="2171967"/>
            <a:ext cx="2619598" cy="246221"/>
          </a:xfrm>
          <a:prstGeom prst="rect">
            <a:avLst/>
          </a:prstGeom>
          <a:noFill/>
        </p:spPr>
        <p:txBody>
          <a:bodyPr wrap="square" rtlCol="0">
            <a:spAutoFit/>
          </a:bodyPr>
          <a:lstStyle/>
          <a:p>
            <a:r>
              <a:rPr lang="en-US" sz="1000" b="1" dirty="0">
                <a:solidFill>
                  <a:srgbClr val="C00000"/>
                </a:solidFill>
              </a:rPr>
              <a:t>YOUR RX IS OUT OF REFILLS: OMEPRA..</a:t>
            </a:r>
          </a:p>
        </p:txBody>
      </p:sp>
      <p:sp>
        <p:nvSpPr>
          <p:cNvPr id="161" name="TextBox 160"/>
          <p:cNvSpPr txBox="1"/>
          <p:nvPr/>
        </p:nvSpPr>
        <p:spPr>
          <a:xfrm>
            <a:off x="7374988" y="2466910"/>
            <a:ext cx="2226369" cy="200055"/>
          </a:xfrm>
          <a:prstGeom prst="rect">
            <a:avLst/>
          </a:prstGeom>
          <a:noFill/>
        </p:spPr>
        <p:txBody>
          <a:bodyPr wrap="square" rtlCol="0">
            <a:spAutoFit/>
          </a:bodyPr>
          <a:lstStyle/>
          <a:p>
            <a:r>
              <a:rPr lang="en-US" sz="700" b="1" dirty="0">
                <a:solidFill>
                  <a:srgbClr val="C00000"/>
                </a:solidFill>
              </a:rPr>
              <a:t>UNREAD - RECEIVED 2h 17m ago</a:t>
            </a:r>
            <a:endParaRPr lang="en-US" sz="2400" b="1" dirty="0">
              <a:solidFill>
                <a:srgbClr val="C00000"/>
              </a:solidFill>
            </a:endParaRPr>
          </a:p>
        </p:txBody>
      </p:sp>
      <p:sp>
        <p:nvSpPr>
          <p:cNvPr id="162" name="TextBox 161"/>
          <p:cNvSpPr txBox="1"/>
          <p:nvPr/>
        </p:nvSpPr>
        <p:spPr>
          <a:xfrm>
            <a:off x="7372384" y="2574442"/>
            <a:ext cx="2619598" cy="246221"/>
          </a:xfrm>
          <a:prstGeom prst="rect">
            <a:avLst/>
          </a:prstGeom>
          <a:noFill/>
        </p:spPr>
        <p:txBody>
          <a:bodyPr wrap="square" rtlCol="0">
            <a:spAutoFit/>
          </a:bodyPr>
          <a:lstStyle/>
          <a:p>
            <a:r>
              <a:rPr lang="en-US" sz="1000" b="1" dirty="0">
                <a:solidFill>
                  <a:srgbClr val="C00000"/>
                </a:solidFill>
              </a:rPr>
              <a:t>INSURANCE CARD OUT OF DATE</a:t>
            </a:r>
            <a:endParaRPr lang="en-US" sz="3600" dirty="0">
              <a:solidFill>
                <a:srgbClr val="C00000"/>
              </a:solidFill>
            </a:endParaRPr>
          </a:p>
        </p:txBody>
      </p:sp>
      <p:sp>
        <p:nvSpPr>
          <p:cNvPr id="163" name="TextBox 162"/>
          <p:cNvSpPr txBox="1"/>
          <p:nvPr/>
        </p:nvSpPr>
        <p:spPr>
          <a:xfrm>
            <a:off x="7381828" y="2878079"/>
            <a:ext cx="2226369" cy="200055"/>
          </a:xfrm>
          <a:prstGeom prst="rect">
            <a:avLst/>
          </a:prstGeom>
          <a:noFill/>
        </p:spPr>
        <p:txBody>
          <a:bodyPr wrap="square" rtlCol="0">
            <a:spAutoFit/>
          </a:bodyPr>
          <a:lstStyle/>
          <a:p>
            <a:r>
              <a:rPr lang="en-US" sz="700" b="1" dirty="0">
                <a:solidFill>
                  <a:srgbClr val="C00000"/>
                </a:solidFill>
              </a:rPr>
              <a:t>UNREAD - RECEIVED 1d ago</a:t>
            </a:r>
            <a:endParaRPr lang="en-US" sz="2400" b="1" dirty="0">
              <a:solidFill>
                <a:srgbClr val="C00000"/>
              </a:solidFill>
            </a:endParaRPr>
          </a:p>
        </p:txBody>
      </p:sp>
      <p:sp>
        <p:nvSpPr>
          <p:cNvPr id="164" name="TextBox 163"/>
          <p:cNvSpPr txBox="1"/>
          <p:nvPr/>
        </p:nvSpPr>
        <p:spPr>
          <a:xfrm>
            <a:off x="7379224" y="2985611"/>
            <a:ext cx="2619598" cy="246221"/>
          </a:xfrm>
          <a:prstGeom prst="rect">
            <a:avLst/>
          </a:prstGeom>
          <a:noFill/>
        </p:spPr>
        <p:txBody>
          <a:bodyPr wrap="square" rtlCol="0">
            <a:spAutoFit/>
          </a:bodyPr>
          <a:lstStyle/>
          <a:p>
            <a:r>
              <a:rPr lang="en-US" sz="1000" b="1" dirty="0">
                <a:solidFill>
                  <a:srgbClr val="C00000"/>
                </a:solidFill>
              </a:rPr>
              <a:t>PAYMENT METHOD IS NOT VALID</a:t>
            </a:r>
            <a:endParaRPr lang="en-US" sz="3600" dirty="0">
              <a:solidFill>
                <a:srgbClr val="C00000"/>
              </a:solidFill>
            </a:endParaRPr>
          </a:p>
        </p:txBody>
      </p:sp>
      <p:sp>
        <p:nvSpPr>
          <p:cNvPr id="165" name="L-Shape 164"/>
          <p:cNvSpPr/>
          <p:nvPr/>
        </p:nvSpPr>
        <p:spPr>
          <a:xfrm rot="13610145">
            <a:off x="9715761" y="2604091"/>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L-Shape 165"/>
          <p:cNvSpPr/>
          <p:nvPr/>
        </p:nvSpPr>
        <p:spPr>
          <a:xfrm rot="13610145">
            <a:off x="9717833" y="3010729"/>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 name="Picture 190"/>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92135" y="2170770"/>
            <a:ext cx="203075" cy="149076"/>
          </a:xfrm>
          <a:prstGeom prst="rect">
            <a:avLst/>
          </a:prstGeom>
        </p:spPr>
      </p:pic>
      <p:pic>
        <p:nvPicPr>
          <p:cNvPr id="192" name="Picture 191"/>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87908" y="2581134"/>
            <a:ext cx="203075" cy="149076"/>
          </a:xfrm>
          <a:prstGeom prst="rect">
            <a:avLst/>
          </a:prstGeom>
        </p:spPr>
      </p:pic>
      <p:pic>
        <p:nvPicPr>
          <p:cNvPr id="193" name="Picture 192"/>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92135" y="2982785"/>
            <a:ext cx="203075" cy="149076"/>
          </a:xfrm>
          <a:prstGeom prst="rect">
            <a:avLst/>
          </a:prstGeom>
        </p:spPr>
      </p:pic>
      <p:sp>
        <p:nvSpPr>
          <p:cNvPr id="200" name="Action Button: Home 199">
            <a:hlinkClick r:id="rId6" action="ppaction://hlinksldjump" highlightClick="1"/>
          </p:cNvPr>
          <p:cNvSpPr/>
          <p:nvPr/>
        </p:nvSpPr>
        <p:spPr>
          <a:xfrm>
            <a:off x="8180470" y="593683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p:cNvSpPr/>
          <p:nvPr/>
        </p:nvSpPr>
        <p:spPr>
          <a:xfrm>
            <a:off x="8051010" y="1822482"/>
            <a:ext cx="914400" cy="200055"/>
          </a:xfrm>
          <a:prstGeom prst="rect">
            <a:avLst/>
          </a:prstGeom>
          <a:solidFill>
            <a:srgbClr val="256FBD"/>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NEW (3)</a:t>
            </a:r>
          </a:p>
        </p:txBody>
      </p:sp>
      <p:sp>
        <p:nvSpPr>
          <p:cNvPr id="117" name="Rectangle 116"/>
          <p:cNvSpPr/>
          <p:nvPr/>
        </p:nvSpPr>
        <p:spPr>
          <a:xfrm>
            <a:off x="8958236" y="1821045"/>
            <a:ext cx="914400" cy="2000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READ (6)</a:t>
            </a:r>
          </a:p>
        </p:txBody>
      </p:sp>
      <p:sp>
        <p:nvSpPr>
          <p:cNvPr id="246" name="Action Button: Home 245">
            <a:hlinkClick r:id="rId6" action="ppaction://hlinksldjump" highlightClick="1"/>
          </p:cNvPr>
          <p:cNvSpPr/>
          <p:nvPr/>
        </p:nvSpPr>
        <p:spPr>
          <a:xfrm>
            <a:off x="6923981" y="590822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134006" y="1726805"/>
            <a:ext cx="914400" cy="295734"/>
          </a:xfrm>
          <a:prstGeom prst="rect">
            <a:avLst/>
          </a:prstGeom>
          <a:solidFill>
            <a:srgbClr val="C0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CRITICAL (3)</a:t>
            </a:r>
          </a:p>
        </p:txBody>
      </p:sp>
      <p:sp>
        <p:nvSpPr>
          <p:cNvPr id="114" name="Rectangle 113"/>
          <p:cNvSpPr/>
          <p:nvPr/>
        </p:nvSpPr>
        <p:spPr>
          <a:xfrm>
            <a:off x="7155182" y="104188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L-Shape 114"/>
          <p:cNvSpPr/>
          <p:nvPr/>
        </p:nvSpPr>
        <p:spPr>
          <a:xfrm rot="2944317">
            <a:off x="7265342" y="112871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p:cNvSpPr txBox="1"/>
          <p:nvPr/>
        </p:nvSpPr>
        <p:spPr>
          <a:xfrm>
            <a:off x="8033470" y="1016144"/>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pic>
        <p:nvPicPr>
          <p:cNvPr id="113"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2068380" y="123339"/>
            <a:ext cx="3471862" cy="6172200"/>
          </a:xfrm>
          <a:ln w="12700">
            <a:solidFill>
              <a:schemeClr val="tx1"/>
            </a:solidFill>
          </a:ln>
          <a:effectLst>
            <a:outerShdw blurRad="76200" dir="13500000" sy="23000" kx="1200000" algn="br" rotWithShape="0">
              <a:prstClr val="black">
                <a:alpha val="20000"/>
              </a:prstClr>
            </a:outerShdw>
          </a:effectLst>
        </p:spPr>
      </p:pic>
      <p:sp>
        <p:nvSpPr>
          <p:cNvPr id="130" name="Rectangle 129"/>
          <p:cNvSpPr/>
          <p:nvPr/>
        </p:nvSpPr>
        <p:spPr>
          <a:xfrm>
            <a:off x="2415724" y="1137925"/>
            <a:ext cx="2777173" cy="666404"/>
          </a:xfrm>
          <a:prstGeom prst="rect">
            <a:avLst/>
          </a:prstGeom>
          <a:solidFill>
            <a:srgbClr val="EC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986595" y="1259205"/>
            <a:ext cx="1527085" cy="439616"/>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p:cNvPicPr>
            <a:picLocks noChangeAspect="1"/>
          </p:cNvPicPr>
          <p:nvPr/>
        </p:nvPicPr>
        <p:blipFill rotWithShape="1">
          <a:blip r:embed="rId9"/>
          <a:srcRect t="1066"/>
          <a:stretch/>
        </p:blipFill>
        <p:spPr>
          <a:xfrm>
            <a:off x="2068379" y="343858"/>
            <a:ext cx="3471863" cy="5544498"/>
          </a:xfrm>
          <a:prstGeom prst="rect">
            <a:avLst/>
          </a:prstGeom>
        </p:spPr>
      </p:pic>
      <p:sp>
        <p:nvSpPr>
          <p:cNvPr id="137" name="Rectangle 136"/>
          <p:cNvSpPr/>
          <p:nvPr/>
        </p:nvSpPr>
        <p:spPr>
          <a:xfrm>
            <a:off x="2282161" y="2101608"/>
            <a:ext cx="2479431" cy="487995"/>
          </a:xfrm>
          <a:prstGeom prst="rect">
            <a:avLst/>
          </a:prstGeom>
          <a:solidFill>
            <a:srgbClr val="DAE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6314" y="2131316"/>
            <a:ext cx="735334" cy="367579"/>
          </a:xfrm>
          <a:prstGeom prst="rect">
            <a:avLst/>
          </a:prstGeom>
        </p:spPr>
      </p:pic>
      <p:sp>
        <p:nvSpPr>
          <p:cNvPr id="141" name="TextBox 140"/>
          <p:cNvSpPr txBox="1"/>
          <p:nvPr/>
        </p:nvSpPr>
        <p:spPr>
          <a:xfrm>
            <a:off x="2874473" y="2181683"/>
            <a:ext cx="2016449" cy="369332"/>
          </a:xfrm>
          <a:prstGeom prst="rect">
            <a:avLst/>
          </a:prstGeom>
          <a:noFill/>
        </p:spPr>
        <p:txBody>
          <a:bodyPr wrap="square" rtlCol="0">
            <a:spAutoFit/>
          </a:bodyPr>
          <a:lstStyle/>
          <a:p>
            <a:r>
              <a:rPr lang="en-US" sz="900" dirty="0">
                <a:solidFill>
                  <a:srgbClr val="FF0000"/>
                </a:solidFill>
                <a:latin typeface="Roboto Condensed" pitchFamily="2" charset="0"/>
                <a:ea typeface="Roboto Condensed" pitchFamily="2" charset="0"/>
              </a:rPr>
              <a:t>Alert : </a:t>
            </a:r>
            <a:r>
              <a:rPr lang="en-US" sz="900" dirty="0">
                <a:latin typeface="Roboto Condensed" pitchFamily="2" charset="0"/>
                <a:ea typeface="Roboto Condensed" pitchFamily="2" charset="0"/>
              </a:rPr>
              <a:t>Re: Your Recent Transfer Request</a:t>
            </a:r>
          </a:p>
          <a:p>
            <a:r>
              <a:rPr lang="en-US" sz="900" dirty="0">
                <a:latin typeface="Roboto Condensed" pitchFamily="2" charset="0"/>
                <a:ea typeface="Roboto Condensed" pitchFamily="2" charset="0"/>
              </a:rPr>
              <a:t>Requires your immediate attention</a:t>
            </a:r>
          </a:p>
        </p:txBody>
      </p:sp>
    </p:spTree>
    <p:extLst>
      <p:ext uri="{BB962C8B-B14F-4D97-AF65-F5344CB8AC3E}">
        <p14:creationId xmlns:p14="http://schemas.microsoft.com/office/powerpoint/2010/main" val="178609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Overview</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8" name="Rectangle 7"/>
          <p:cNvSpPr/>
          <p:nvPr/>
        </p:nvSpPr>
        <p:spPr>
          <a:xfrm>
            <a:off x="8116279" y="1169638"/>
            <a:ext cx="2620993"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834" y="1001591"/>
            <a:ext cx="2013211" cy="1006364"/>
          </a:xfrm>
          <a:prstGeom prst="rect">
            <a:avLst/>
          </a:prstGeom>
        </p:spPr>
      </p:pic>
      <p:sp>
        <p:nvSpPr>
          <p:cNvPr id="13" name="TextBox 12"/>
          <p:cNvSpPr txBox="1"/>
          <p:nvPr/>
        </p:nvSpPr>
        <p:spPr>
          <a:xfrm>
            <a:off x="8142228" y="1801999"/>
            <a:ext cx="2488981" cy="276999"/>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Now you're ready to rock!</a:t>
            </a:r>
            <a:endParaRPr lang="en-US" sz="1200" dirty="0">
              <a:solidFill>
                <a:srgbClr val="666666"/>
              </a:solidFill>
              <a:latin typeface="Roboto Condensed" pitchFamily="2" charset="0"/>
              <a:ea typeface="Roboto Condensed" pitchFamily="2" charset="0"/>
            </a:endParaRPr>
          </a:p>
        </p:txBody>
      </p:sp>
      <p:sp>
        <p:nvSpPr>
          <p:cNvPr id="16" name="Rounded Rectangle 15"/>
          <p:cNvSpPr/>
          <p:nvPr/>
        </p:nvSpPr>
        <p:spPr>
          <a:xfrm>
            <a:off x="8377834" y="3885101"/>
            <a:ext cx="2013211" cy="304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256FBD"/>
                </a:solidFill>
                <a:latin typeface="Roboto Condensed" pitchFamily="2" charset="0"/>
                <a:ea typeface="Roboto Condensed" pitchFamily="2" charset="0"/>
              </a:rPr>
              <a:t>(+) Add Family Member</a:t>
            </a:r>
          </a:p>
        </p:txBody>
      </p:sp>
      <p:sp>
        <p:nvSpPr>
          <p:cNvPr id="17" name="Rounded Rectangle 16"/>
          <p:cNvSpPr/>
          <p:nvPr/>
        </p:nvSpPr>
        <p:spPr>
          <a:xfrm>
            <a:off x="8377834" y="4361518"/>
            <a:ext cx="2013211" cy="304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256FBD"/>
                </a:solidFill>
                <a:latin typeface="Roboto Condensed" pitchFamily="2" charset="0"/>
                <a:ea typeface="Roboto Condensed" pitchFamily="2" charset="0"/>
              </a:rPr>
              <a:t>Medication Look Up</a:t>
            </a:r>
          </a:p>
        </p:txBody>
      </p:sp>
      <p:pic>
        <p:nvPicPr>
          <p:cNvPr id="6"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39550" y="2399686"/>
            <a:ext cx="749778" cy="1011983"/>
          </a:xfrm>
        </p:spPr>
      </p:pic>
      <p:sp>
        <p:nvSpPr>
          <p:cNvPr id="7" name="TextBox 6"/>
          <p:cNvSpPr txBox="1"/>
          <p:nvPr/>
        </p:nvSpPr>
        <p:spPr>
          <a:xfrm>
            <a:off x="8414257" y="2549081"/>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350</a:t>
            </a:r>
          </a:p>
        </p:txBody>
      </p:sp>
      <p:sp>
        <p:nvSpPr>
          <p:cNvPr id="9" name="TextBox 8"/>
          <p:cNvSpPr txBox="1"/>
          <p:nvPr/>
        </p:nvSpPr>
        <p:spPr>
          <a:xfrm>
            <a:off x="7919086" y="3330242"/>
            <a:ext cx="1520190" cy="307777"/>
          </a:xfrm>
          <a:prstGeom prst="rect">
            <a:avLst/>
          </a:prstGeom>
          <a:noFill/>
        </p:spPr>
        <p:txBody>
          <a:bodyPr wrap="square" rtlCol="0">
            <a:spAutoFit/>
          </a:bodyPr>
          <a:lstStyle/>
          <a:p>
            <a:pPr algn="ctr"/>
            <a:r>
              <a:rPr lang="en-US" sz="1400" b="1" i="1" dirty="0">
                <a:solidFill>
                  <a:srgbClr val="256FBD"/>
                </a:solidFill>
                <a:latin typeface="Roboto Condensed" pitchFamily="2" charset="0"/>
                <a:ea typeface="Roboto Condensed" pitchFamily="2" charset="0"/>
              </a:rPr>
              <a:t>Points Earned!</a:t>
            </a:r>
          </a:p>
        </p:txBody>
      </p:sp>
      <p:sp>
        <p:nvSpPr>
          <p:cNvPr id="11" name="Rectangle 10"/>
          <p:cNvSpPr/>
          <p:nvPr/>
        </p:nvSpPr>
        <p:spPr>
          <a:xfrm>
            <a:off x="9198267" y="2342487"/>
            <a:ext cx="1582626" cy="1254189"/>
          </a:xfrm>
          <a:prstGeom prst="rect">
            <a:avLst/>
          </a:prstGeom>
        </p:spPr>
        <p:txBody>
          <a:bodyPr wrap="square" anchor="ctr">
            <a:spAutoFit/>
          </a:bodyPr>
          <a:lstStyle/>
          <a:p>
            <a:r>
              <a:rPr lang="en-US" sz="1300" dirty="0">
                <a:solidFill>
                  <a:schemeClr val="accent2"/>
                </a:solidFill>
                <a:latin typeface="Roboto Condensed" pitchFamily="2" charset="0"/>
                <a:ea typeface="Roboto Condensed" pitchFamily="2" charset="0"/>
              </a:rPr>
              <a:t>By completing the registration process, you earned </a:t>
            </a:r>
            <a:r>
              <a:rPr lang="en-US" sz="1300" b="1" dirty="0">
                <a:solidFill>
                  <a:srgbClr val="256FBD"/>
                </a:solidFill>
                <a:latin typeface="Roboto Condensed" pitchFamily="2" charset="0"/>
                <a:ea typeface="Roboto Condensed" pitchFamily="2" charset="0"/>
              </a:rPr>
              <a:t>350</a:t>
            </a:r>
            <a:r>
              <a:rPr lang="en-US" sz="1300" dirty="0">
                <a:solidFill>
                  <a:schemeClr val="accent2"/>
                </a:solidFill>
                <a:latin typeface="Roboto Condensed" pitchFamily="2" charset="0"/>
                <a:ea typeface="Roboto Condensed" pitchFamily="2" charset="0"/>
              </a:rPr>
              <a:t> Compliance Reward™ points!  </a:t>
            </a:r>
          </a:p>
          <a:p>
            <a:r>
              <a:rPr lang="en-US" sz="1050" b="1" u="sng" dirty="0">
                <a:solidFill>
                  <a:schemeClr val="accent2"/>
                </a:solidFill>
                <a:latin typeface="Roboto Condensed" pitchFamily="2" charset="0"/>
                <a:ea typeface="Roboto Condensed" pitchFamily="2" charset="0"/>
              </a:rPr>
              <a:t>Learn how to spend them.</a:t>
            </a:r>
            <a:endParaRPr lang="en-US" sz="1050" dirty="0">
              <a:solidFill>
                <a:schemeClr val="accent2"/>
              </a:solidFill>
            </a:endParaRPr>
          </a:p>
        </p:txBody>
      </p:sp>
      <p:pic>
        <p:nvPicPr>
          <p:cNvPr id="14" name="pre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71435" y="5394841"/>
            <a:ext cx="609600" cy="609600"/>
          </a:xfrm>
          <a:prstGeom prst="rect">
            <a:avLst/>
          </a:prstGeom>
        </p:spPr>
      </p:pic>
      <p:sp>
        <p:nvSpPr>
          <p:cNvPr id="19" name="TextBox 18"/>
          <p:cNvSpPr txBox="1"/>
          <p:nvPr/>
        </p:nvSpPr>
        <p:spPr>
          <a:xfrm>
            <a:off x="4991879" y="5077835"/>
            <a:ext cx="3171932" cy="276999"/>
          </a:xfrm>
          <a:prstGeom prst="rect">
            <a:avLst/>
          </a:prstGeom>
          <a:noFill/>
        </p:spPr>
        <p:txBody>
          <a:bodyPr wrap="square" rtlCol="0">
            <a:spAutoFit/>
          </a:bodyPr>
          <a:lstStyle/>
          <a:p>
            <a:r>
              <a:rPr lang="en-US" sz="1200" b="1" dirty="0">
                <a:solidFill>
                  <a:srgbClr val="7030A0"/>
                </a:solidFill>
              </a:rPr>
              <a:t>POINTS AWARDED SOUND?</a:t>
            </a:r>
            <a:endParaRPr lang="en-US" sz="1050" b="1" dirty="0">
              <a:solidFill>
                <a:srgbClr val="7030A0"/>
              </a:solidFill>
            </a:endParaRPr>
          </a:p>
        </p:txBody>
      </p:sp>
      <p:cxnSp>
        <p:nvCxnSpPr>
          <p:cNvPr id="18" name="Straight Connector 17"/>
          <p:cNvCxnSpPr/>
          <p:nvPr/>
        </p:nvCxnSpPr>
        <p:spPr>
          <a:xfrm>
            <a:off x="8220364" y="5134696"/>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116279" y="5282964"/>
            <a:ext cx="2620993" cy="381601"/>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8302505" y="5339403"/>
            <a:ext cx="2198485"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TRANSFER A RX TO</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0052" y="5322295"/>
            <a:ext cx="792078" cy="317273"/>
          </a:xfrm>
          <a:prstGeom prst="rect">
            <a:avLst/>
          </a:prstGeom>
        </p:spPr>
      </p:pic>
      <p:sp>
        <p:nvSpPr>
          <p:cNvPr id="23" name="Chevron 22"/>
          <p:cNvSpPr/>
          <p:nvPr/>
        </p:nvSpPr>
        <p:spPr>
          <a:xfrm>
            <a:off x="10490838" y="5362659"/>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8536976" y="1987072"/>
            <a:ext cx="2061928" cy="276999"/>
          </a:xfrm>
          <a:prstGeom prst="rect">
            <a:avLst/>
          </a:prstGeom>
          <a:noFill/>
        </p:spPr>
        <p:txBody>
          <a:bodyPr wrap="square" rtlCol="0">
            <a:spAutoFit/>
          </a:bodyPr>
          <a:lstStyle/>
          <a:p>
            <a:r>
              <a:rPr lang="en-US" sz="1200" dirty="0">
                <a:solidFill>
                  <a:srgbClr val="666666"/>
                </a:solidFill>
                <a:latin typeface="Roboto Condensed" pitchFamily="2" charset="0"/>
                <a:ea typeface="Roboto Condensed" pitchFamily="2" charset="0"/>
              </a:rPr>
              <a:t>And let the savings </a:t>
            </a:r>
            <a:r>
              <a:rPr lang="en-US" sz="1200" i="1" dirty="0">
                <a:solidFill>
                  <a:srgbClr val="666666"/>
                </a:solidFill>
                <a:latin typeface="Roboto Condensed" pitchFamily="2" charset="0"/>
                <a:ea typeface="Roboto Condensed" pitchFamily="2" charset="0"/>
              </a:rPr>
              <a:t>roll</a:t>
            </a:r>
            <a:r>
              <a:rPr lang="en-US" sz="1200" dirty="0">
                <a:solidFill>
                  <a:srgbClr val="666666"/>
                </a:solidFill>
                <a:latin typeface="Roboto Condensed" pitchFamily="2" charset="0"/>
                <a:ea typeface="Roboto Condensed" pitchFamily="2" charset="0"/>
              </a:rPr>
              <a:t> </a:t>
            </a:r>
            <a:r>
              <a:rPr lang="en-US" sz="1200" i="1" dirty="0">
                <a:solidFill>
                  <a:srgbClr val="666666"/>
                </a:solidFill>
                <a:latin typeface="Roboto Condensed" pitchFamily="2" charset="0"/>
                <a:ea typeface="Roboto Condensed" pitchFamily="2" charset="0"/>
              </a:rPr>
              <a:t>in</a:t>
            </a:r>
            <a:endParaRPr lang="en-US" sz="1200" dirty="0">
              <a:solidFill>
                <a:srgbClr val="666666"/>
              </a:solidFill>
              <a:latin typeface="Roboto Condensed" pitchFamily="2" charset="0"/>
              <a:ea typeface="Roboto Condensed" pitchFamily="2" charset="0"/>
            </a:endParaRPr>
          </a:p>
        </p:txBody>
      </p:sp>
      <p:sp>
        <p:nvSpPr>
          <p:cNvPr id="3" name="Action Button: Custom 2">
            <a:hlinkClick r:id="rId9" action="ppaction://hlinksldjump" highlightClick="1"/>
          </p:cNvPr>
          <p:cNvSpPr/>
          <p:nvPr/>
        </p:nvSpPr>
        <p:spPr>
          <a:xfrm>
            <a:off x="7757160" y="5270757"/>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Custom 24">
            <a:hlinkClick r:id="rId10" action="ppaction://hlinksldjump" highlightClick="1"/>
          </p:cNvPr>
          <p:cNvSpPr/>
          <p:nvPr/>
        </p:nvSpPr>
        <p:spPr>
          <a:xfrm>
            <a:off x="7672007" y="4333575"/>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Custom 25">
            <a:hlinkClick r:id="rId11" action="ppaction://hlinksldjump" highlightClick="1"/>
          </p:cNvPr>
          <p:cNvSpPr/>
          <p:nvPr/>
        </p:nvSpPr>
        <p:spPr>
          <a:xfrm>
            <a:off x="7654699" y="3836366"/>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8385454" y="4780618"/>
            <a:ext cx="2013211" cy="304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256FBD"/>
                </a:solidFill>
                <a:latin typeface="Roboto Condensed" pitchFamily="2" charset="0"/>
                <a:ea typeface="Roboto Condensed" pitchFamily="2" charset="0"/>
              </a:rPr>
              <a:t>HOME</a:t>
            </a:r>
          </a:p>
        </p:txBody>
      </p:sp>
      <p:sp>
        <p:nvSpPr>
          <p:cNvPr id="28" name="Action Button: Custom 27">
            <a:hlinkClick r:id="rId11" action="ppaction://hlinksldjump" highlightClick="1"/>
          </p:cNvPr>
          <p:cNvSpPr/>
          <p:nvPr/>
        </p:nvSpPr>
        <p:spPr>
          <a:xfrm>
            <a:off x="7589520" y="4757986"/>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Home 28">
            <a:hlinkClick r:id="rId11" action="ppaction://hlinksldjump" highlightClick="1"/>
          </p:cNvPr>
          <p:cNvSpPr/>
          <p:nvPr/>
        </p:nvSpPr>
        <p:spPr>
          <a:xfrm>
            <a:off x="9099856" y="5818190"/>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Tree>
    <p:extLst>
      <p:ext uri="{BB962C8B-B14F-4D97-AF65-F5344CB8AC3E}">
        <p14:creationId xmlns:p14="http://schemas.microsoft.com/office/powerpoint/2010/main" val="27608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withEffect">
                                  <p:stCondLst>
                                    <p:cond delay="0"/>
                                  </p:stCondLst>
                                  <p:childTnLst>
                                    <p:cmd type="call" cmd="playFrom(0.0)">
                                      <p:cBhvr>
                                        <p:cTn id="12" dur="2557"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TextBox 25"/>
          <p:cNvSpPr txBox="1"/>
          <p:nvPr/>
        </p:nvSpPr>
        <p:spPr>
          <a:xfrm>
            <a:off x="2514601" y="6650520"/>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sp>
        <p:nvSpPr>
          <p:cNvPr id="7" name="Title 6"/>
          <p:cNvSpPr>
            <a:spLocks noGrp="1"/>
          </p:cNvSpPr>
          <p:nvPr>
            <p:ph type="title"/>
          </p:nvPr>
        </p:nvSpPr>
        <p:spPr>
          <a:xfrm>
            <a:off x="1574821" y="-34648"/>
            <a:ext cx="5119184" cy="1325563"/>
          </a:xfrm>
        </p:spPr>
        <p:txBody>
          <a:bodyPr>
            <a:normAutofit/>
          </a:bodyPr>
          <a:lstStyle/>
          <a:p>
            <a:r>
              <a:rPr lang="en-US" b="1" dirty="0">
                <a:solidFill>
                  <a:srgbClr val="666666"/>
                </a:solidFill>
                <a:cs typeface="Segoe UI" pitchFamily="34" charset="0"/>
              </a:rPr>
              <a:t>PROVIDES</a:t>
            </a:r>
          </a:p>
        </p:txBody>
      </p:sp>
      <p:sp>
        <p:nvSpPr>
          <p:cNvPr id="6" name="Action Button: Home 5">
            <a:hlinkClick r:id="rId3"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0633" y="1959254"/>
            <a:ext cx="9880734" cy="523220"/>
          </a:xfrm>
          <a:prstGeom prst="rect">
            <a:avLst/>
          </a:prstGeom>
          <a:noFill/>
        </p:spPr>
        <p:txBody>
          <a:bodyPr wrap="square" rtlCol="0">
            <a:spAutoFit/>
          </a:bodyPr>
          <a:lstStyle/>
          <a:p>
            <a:r>
              <a:rPr lang="en-US" sz="2800" dirty="0">
                <a:solidFill>
                  <a:srgbClr val="2071B6"/>
                </a:solidFill>
                <a:latin typeface="Roboto Condensed" pitchFamily="2" charset="0"/>
                <a:ea typeface="Roboto Condensed" pitchFamily="2" charset="0"/>
                <a:cs typeface="+mj-cs"/>
              </a:rPr>
              <a:t>Development of $0 Drug List</a:t>
            </a:r>
            <a:r>
              <a:rPr lang="en-US" sz="2800" dirty="0">
                <a:latin typeface="Roboto Condensed" pitchFamily="2" charset="0"/>
                <a:ea typeface="Roboto Condensed" pitchFamily="2" charset="0"/>
              </a:rPr>
              <a:t>™ </a:t>
            </a:r>
          </a:p>
        </p:txBody>
      </p:sp>
      <p:sp>
        <p:nvSpPr>
          <p:cNvPr id="15" name="TextBox 14"/>
          <p:cNvSpPr txBox="1"/>
          <p:nvPr/>
        </p:nvSpPr>
        <p:spPr>
          <a:xfrm>
            <a:off x="480633" y="2632008"/>
            <a:ext cx="5464126" cy="523220"/>
          </a:xfrm>
          <a:prstGeom prst="rect">
            <a:avLst/>
          </a:prstGeom>
          <a:noFill/>
        </p:spPr>
        <p:txBody>
          <a:bodyPr wrap="square" rtlCol="0">
            <a:spAutoFit/>
          </a:bodyPr>
          <a:lstStyle/>
          <a:p>
            <a:r>
              <a:rPr lang="en-US" sz="2800" dirty="0">
                <a:solidFill>
                  <a:srgbClr val="2071B6"/>
                </a:solidFill>
                <a:latin typeface="Roboto Condensed" pitchFamily="2" charset="0"/>
                <a:ea typeface="Roboto Condensed" pitchFamily="2" charset="0"/>
                <a:cs typeface="+mj-cs"/>
              </a:rPr>
              <a:t>Direct Sourcing Strategy</a:t>
            </a:r>
          </a:p>
        </p:txBody>
      </p:sp>
      <p:sp>
        <p:nvSpPr>
          <p:cNvPr id="16" name="TextBox 15"/>
          <p:cNvSpPr txBox="1"/>
          <p:nvPr/>
        </p:nvSpPr>
        <p:spPr>
          <a:xfrm>
            <a:off x="480633" y="3227898"/>
            <a:ext cx="7678629" cy="523220"/>
          </a:xfrm>
          <a:prstGeom prst="rect">
            <a:avLst/>
          </a:prstGeom>
          <a:noFill/>
        </p:spPr>
        <p:txBody>
          <a:bodyPr wrap="square" rtlCol="0">
            <a:spAutoFit/>
          </a:bodyPr>
          <a:lstStyle/>
          <a:p>
            <a:r>
              <a:rPr lang="en-US" sz="2800" dirty="0">
                <a:solidFill>
                  <a:srgbClr val="2071B6"/>
                </a:solidFill>
                <a:latin typeface="Roboto Condensed" pitchFamily="2" charset="0"/>
                <a:ea typeface="Roboto Condensed" pitchFamily="2" charset="0"/>
                <a:cs typeface="+mj-cs"/>
              </a:rPr>
              <a:t>Single Point, Expandable Pharmacy Network </a:t>
            </a:r>
          </a:p>
        </p:txBody>
      </p:sp>
      <p:sp>
        <p:nvSpPr>
          <p:cNvPr id="17" name="TextBox 16"/>
          <p:cNvSpPr txBox="1"/>
          <p:nvPr/>
        </p:nvSpPr>
        <p:spPr>
          <a:xfrm>
            <a:off x="499883" y="3789406"/>
            <a:ext cx="8626188" cy="800219"/>
          </a:xfrm>
          <a:prstGeom prst="rect">
            <a:avLst/>
          </a:prstGeom>
          <a:noFill/>
        </p:spPr>
        <p:txBody>
          <a:bodyPr wrap="square" rtlCol="0">
            <a:spAutoFit/>
          </a:bodyPr>
          <a:lstStyle/>
          <a:p>
            <a:r>
              <a:rPr lang="en-US" sz="2800" dirty="0">
                <a:solidFill>
                  <a:srgbClr val="2071B6"/>
                </a:solidFill>
                <a:latin typeface="Roboto Condensed" pitchFamily="2" charset="0"/>
                <a:ea typeface="Roboto Condensed" pitchFamily="2" charset="0"/>
                <a:cs typeface="+mj-cs"/>
              </a:rPr>
              <a:t>Streamline processes &amp; Technology Infrastructure  </a:t>
            </a:r>
          </a:p>
          <a:p>
            <a:r>
              <a:rPr lang="en-US" dirty="0">
                <a:latin typeface="Roboto Condensed" pitchFamily="2" charset="0"/>
                <a:ea typeface="Roboto Condensed" pitchFamily="2" charset="0"/>
              </a:rPr>
              <a:t>	</a:t>
            </a:r>
            <a:r>
              <a:rPr lang="en-US" sz="1100" dirty="0">
                <a:latin typeface="Roboto Condensed" pitchFamily="2" charset="0"/>
                <a:ea typeface="Roboto Condensed" pitchFamily="2" charset="0"/>
              </a:rPr>
              <a:t> </a:t>
            </a:r>
          </a:p>
        </p:txBody>
      </p:sp>
      <p:sp>
        <p:nvSpPr>
          <p:cNvPr id="13" name="TextBox 12"/>
          <p:cNvSpPr txBox="1"/>
          <p:nvPr/>
        </p:nvSpPr>
        <p:spPr>
          <a:xfrm>
            <a:off x="499883" y="1184763"/>
            <a:ext cx="8428964" cy="738664"/>
          </a:xfrm>
          <a:prstGeom prst="rect">
            <a:avLst/>
          </a:prstGeom>
          <a:noFill/>
        </p:spPr>
        <p:txBody>
          <a:bodyPr wrap="square" rtlCol="0">
            <a:spAutoFit/>
          </a:bodyPr>
          <a:lstStyle/>
          <a:p>
            <a:r>
              <a:rPr lang="en-US" sz="2800" dirty="0">
                <a:solidFill>
                  <a:srgbClr val="2071B6"/>
                </a:solidFill>
                <a:latin typeface="Roboto Condensed" pitchFamily="2" charset="0"/>
                <a:ea typeface="Roboto Condensed" pitchFamily="2" charset="0"/>
                <a:cs typeface="+mj-cs"/>
              </a:rPr>
              <a:t>Local &amp; National Program Marketing </a:t>
            </a:r>
          </a:p>
          <a:p>
            <a:endParaRPr lang="en-US" sz="1400" dirty="0">
              <a:latin typeface="Roboto Condensed" pitchFamily="2" charset="0"/>
              <a:ea typeface="Roboto Condensed" pitchFamily="2" charset="0"/>
            </a:endParaRPr>
          </a:p>
        </p:txBody>
      </p:sp>
      <p:sp>
        <p:nvSpPr>
          <p:cNvPr id="2" name="Rectangle 1"/>
          <p:cNvSpPr/>
          <p:nvPr/>
        </p:nvSpPr>
        <p:spPr>
          <a:xfrm>
            <a:off x="1506863" y="5769747"/>
            <a:ext cx="2706588" cy="938719"/>
          </a:xfrm>
          <a:prstGeom prst="rect">
            <a:avLst/>
          </a:prstGeom>
        </p:spPr>
        <p:txBody>
          <a:bodyPr wrap="square">
            <a:spAutoFit/>
          </a:bodyPr>
          <a:lstStyle/>
          <a:p>
            <a:r>
              <a:rPr lang="en-US" sz="1100" dirty="0">
                <a:solidFill>
                  <a:srgbClr val="FF0000"/>
                </a:solidFill>
                <a:latin typeface="Roboto Condensed" pitchFamily="2" charset="0"/>
                <a:ea typeface="Roboto Condensed" pitchFamily="2" charset="0"/>
              </a:rPr>
              <a:t>Refill reminders</a:t>
            </a:r>
          </a:p>
          <a:p>
            <a:r>
              <a:rPr lang="en-US" sz="1100" dirty="0">
                <a:solidFill>
                  <a:srgbClr val="FF0000"/>
                </a:solidFill>
                <a:latin typeface="Roboto Condensed" pitchFamily="2" charset="0"/>
                <a:ea typeface="Roboto Condensed" pitchFamily="2" charset="0"/>
              </a:rPr>
              <a:t>Therapy Milestones</a:t>
            </a:r>
          </a:p>
          <a:p>
            <a:r>
              <a:rPr lang="en-US" sz="1100" dirty="0">
                <a:solidFill>
                  <a:srgbClr val="FF0000"/>
                </a:solidFill>
                <a:latin typeface="Roboto Condensed" pitchFamily="2" charset="0"/>
                <a:ea typeface="Roboto Condensed" pitchFamily="2" charset="0"/>
              </a:rPr>
              <a:t>Dormant Patient Detection</a:t>
            </a:r>
          </a:p>
          <a:p>
            <a:r>
              <a:rPr lang="en-US" sz="1100" dirty="0">
                <a:solidFill>
                  <a:srgbClr val="FF0000"/>
                </a:solidFill>
                <a:latin typeface="Roboto Condensed" pitchFamily="2" charset="0"/>
                <a:ea typeface="Roboto Condensed" pitchFamily="2" charset="0"/>
              </a:rPr>
              <a:t>Rx expiring notice</a:t>
            </a:r>
          </a:p>
          <a:p>
            <a:r>
              <a:rPr lang="en-US" sz="1100" dirty="0">
                <a:solidFill>
                  <a:srgbClr val="FF0000"/>
                </a:solidFill>
                <a:latin typeface="Roboto Condensed" pitchFamily="2" charset="0"/>
                <a:ea typeface="Roboto Condensed" pitchFamily="2" charset="0"/>
              </a:rPr>
              <a:t>New Insurance Card</a:t>
            </a:r>
            <a:endParaRPr lang="en-US" sz="1100" dirty="0">
              <a:solidFill>
                <a:srgbClr val="FF0000"/>
              </a:solidFill>
            </a:endParaRPr>
          </a:p>
        </p:txBody>
      </p:sp>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56" y="251656"/>
            <a:ext cx="1276359" cy="683278"/>
          </a:xfrm>
          <a:prstGeom prst="rect">
            <a:avLst/>
          </a:prstGeom>
        </p:spPr>
      </p:pic>
      <p:sp>
        <p:nvSpPr>
          <p:cNvPr id="3" name="Rectangle 2"/>
          <p:cNvSpPr/>
          <p:nvPr/>
        </p:nvSpPr>
        <p:spPr>
          <a:xfrm>
            <a:off x="934135" y="1623001"/>
            <a:ext cx="7707840" cy="1323439"/>
          </a:xfrm>
          <a:prstGeom prst="rect">
            <a:avLst/>
          </a:prstGeom>
        </p:spPr>
        <p:txBody>
          <a:bodyPr wrap="square">
            <a:spAutoFit/>
          </a:bodyPr>
          <a:lstStyle/>
          <a:p>
            <a:r>
              <a:rPr lang="en-US" sz="1600" dirty="0">
                <a:latin typeface="Roboto Condensed" pitchFamily="2" charset="0"/>
                <a:ea typeface="Roboto Condensed" pitchFamily="2" charset="0"/>
              </a:rPr>
              <a:t>Compelling offer for Patient, HCP &amp; private network  pharmacy</a:t>
            </a:r>
          </a:p>
          <a:p>
            <a:r>
              <a:rPr lang="en-US" sz="1600" dirty="0">
                <a:latin typeface="Roboto Condensed" pitchFamily="2" charset="0"/>
                <a:ea typeface="Roboto Condensed" pitchFamily="2" charset="0"/>
              </a:rPr>
              <a:t>HCP Office Targeting</a:t>
            </a:r>
          </a:p>
          <a:p>
            <a:r>
              <a:rPr lang="en-US" sz="1600" dirty="0">
                <a:latin typeface="Roboto Condensed" pitchFamily="2" charset="0"/>
                <a:ea typeface="Roboto Condensed" pitchFamily="2" charset="0"/>
              </a:rPr>
              <a:t>Sales representatives in HCP offices</a:t>
            </a:r>
          </a:p>
          <a:p>
            <a:r>
              <a:rPr lang="en-US" sz="1600" dirty="0">
                <a:latin typeface="Roboto Condensed" pitchFamily="2" charset="0"/>
                <a:ea typeface="Roboto Condensed" pitchFamily="2" charset="0"/>
              </a:rPr>
              <a:t>iOS /Android /Windows apps </a:t>
            </a:r>
          </a:p>
          <a:p>
            <a:r>
              <a:rPr lang="en-US" sz="1600" dirty="0">
                <a:latin typeface="Roboto Condensed" pitchFamily="2" charset="0"/>
                <a:ea typeface="Roboto Condensed" pitchFamily="2" charset="0"/>
              </a:rPr>
              <a:t>Compliance Rewards™ points program management</a:t>
            </a:r>
          </a:p>
        </p:txBody>
      </p:sp>
      <p:sp>
        <p:nvSpPr>
          <p:cNvPr id="4" name="Rectangle 3"/>
          <p:cNvSpPr/>
          <p:nvPr/>
        </p:nvSpPr>
        <p:spPr>
          <a:xfrm>
            <a:off x="934136" y="2400490"/>
            <a:ext cx="9939274" cy="338554"/>
          </a:xfrm>
          <a:prstGeom prst="rect">
            <a:avLst/>
          </a:prstGeom>
        </p:spPr>
        <p:txBody>
          <a:bodyPr wrap="square">
            <a:spAutoFit/>
          </a:bodyPr>
          <a:lstStyle/>
          <a:p>
            <a:r>
              <a:rPr lang="en-US" sz="1600" dirty="0">
                <a:latin typeface="Roboto Condensed" pitchFamily="2" charset="0"/>
                <a:ea typeface="Roboto Condensed" pitchFamily="2" charset="0"/>
              </a:rPr>
              <a:t>Highly Curated formulary program based on current 3rd party reimbursement – allowing Rx’s to be profitable </a:t>
            </a:r>
          </a:p>
        </p:txBody>
      </p:sp>
      <p:sp>
        <p:nvSpPr>
          <p:cNvPr id="5" name="Rectangle 4"/>
          <p:cNvSpPr/>
          <p:nvPr/>
        </p:nvSpPr>
        <p:spPr>
          <a:xfrm>
            <a:off x="934136" y="3116402"/>
            <a:ext cx="5013680" cy="584775"/>
          </a:xfrm>
          <a:prstGeom prst="rect">
            <a:avLst/>
          </a:prstGeom>
        </p:spPr>
        <p:txBody>
          <a:bodyPr wrap="square">
            <a:spAutoFit/>
          </a:bodyPr>
          <a:lstStyle/>
          <a:p>
            <a:r>
              <a:rPr lang="en-US" sz="1600" dirty="0">
                <a:latin typeface="Roboto Condensed" pitchFamily="2" charset="0"/>
                <a:ea typeface="Roboto Condensed" pitchFamily="2" charset="0"/>
              </a:rPr>
              <a:t>Mfr direct purchases --35% less than wholesale</a:t>
            </a:r>
          </a:p>
          <a:p>
            <a:r>
              <a:rPr lang="en-US" sz="1600" dirty="0">
                <a:latin typeface="Roboto Condensed" pitchFamily="2" charset="0"/>
                <a:ea typeface="Roboto Condensed" pitchFamily="2" charset="0"/>
              </a:rPr>
              <a:t>Consistent product every month </a:t>
            </a:r>
          </a:p>
        </p:txBody>
      </p:sp>
      <p:sp>
        <p:nvSpPr>
          <p:cNvPr id="10" name="Rectangle 9"/>
          <p:cNvSpPr/>
          <p:nvPr/>
        </p:nvSpPr>
        <p:spPr>
          <a:xfrm>
            <a:off x="934136" y="4253638"/>
            <a:ext cx="6096000" cy="1600438"/>
          </a:xfrm>
          <a:prstGeom prst="rect">
            <a:avLst/>
          </a:prstGeom>
        </p:spPr>
        <p:txBody>
          <a:bodyPr>
            <a:spAutoFit/>
          </a:bodyPr>
          <a:lstStyle/>
          <a:p>
            <a:r>
              <a:rPr lang="en-US" dirty="0">
                <a:latin typeface="Roboto Condensed" pitchFamily="2" charset="0"/>
                <a:ea typeface="Roboto Condensed" pitchFamily="2" charset="0"/>
              </a:rPr>
              <a:t>HIPAA </a:t>
            </a:r>
            <a:r>
              <a:rPr lang="en-US" sz="1600" dirty="0">
                <a:latin typeface="Roboto Condensed" pitchFamily="2" charset="0"/>
                <a:ea typeface="Roboto Condensed" pitchFamily="2" charset="0"/>
              </a:rPr>
              <a:t>opt in mgmt database &amp; Sponsor Network</a:t>
            </a:r>
          </a:p>
          <a:p>
            <a:r>
              <a:rPr lang="en-US" sz="1600" dirty="0">
                <a:latin typeface="Roboto Condensed" pitchFamily="2" charset="0"/>
                <a:ea typeface="Roboto Condensed" pitchFamily="2" charset="0"/>
              </a:rPr>
              <a:t>Application development </a:t>
            </a:r>
          </a:p>
          <a:p>
            <a:r>
              <a:rPr lang="en-US" sz="1600" dirty="0">
                <a:latin typeface="Roboto Condensed" pitchFamily="2" charset="0"/>
                <a:ea typeface="Roboto Condensed" pitchFamily="2" charset="0"/>
              </a:rPr>
              <a:t>Reporting &amp; Data connectivity</a:t>
            </a:r>
          </a:p>
          <a:p>
            <a:r>
              <a:rPr lang="en-US" sz="1600" dirty="0">
                <a:latin typeface="Roboto Condensed" pitchFamily="2" charset="0"/>
                <a:ea typeface="Roboto Condensed" pitchFamily="2" charset="0"/>
              </a:rPr>
              <a:t>Patient Profile &amp; Queue Mgmt</a:t>
            </a:r>
          </a:p>
          <a:p>
            <a:r>
              <a:rPr lang="en-US" sz="1600" dirty="0">
                <a:latin typeface="Roboto Condensed" pitchFamily="2" charset="0"/>
                <a:ea typeface="Roboto Condensed" pitchFamily="2" charset="0"/>
              </a:rPr>
              <a:t>Payment Collection</a:t>
            </a:r>
          </a:p>
          <a:p>
            <a:r>
              <a:rPr lang="en-US" sz="1600" dirty="0">
                <a:latin typeface="Roboto Condensed" pitchFamily="2" charset="0"/>
                <a:ea typeface="Roboto Condensed" pitchFamily="2" charset="0"/>
              </a:rPr>
              <a:t>Patient In App messaging </a:t>
            </a:r>
          </a:p>
        </p:txBody>
      </p:sp>
    </p:spTree>
    <p:extLst>
      <p:ext uri="{BB962C8B-B14F-4D97-AF65-F5344CB8AC3E}">
        <p14:creationId xmlns:p14="http://schemas.microsoft.com/office/powerpoint/2010/main" val="1335151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22" presetClass="entr" presetSubtype="1" fill="hold" grpId="0"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par>
                                <p:cTn id="31" presetID="22" presetClass="entr" presetSubtype="1" fill="hold" grpId="0" nodeType="withEffect">
                                  <p:stCondLst>
                                    <p:cond delay="25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2500"/>
                                        <p:tgtEl>
                                          <p:spTgt spid="10"/>
                                        </p:tgtEl>
                                      </p:cBhvr>
                                    </p:animEffect>
                                  </p:childTnLst>
                                </p:cTn>
                              </p:par>
                            </p:childTnLst>
                          </p:cTn>
                        </p:par>
                        <p:par>
                          <p:cTn id="34" fill="hold">
                            <p:stCondLst>
                              <p:cond delay="2750"/>
                            </p:stCondLst>
                            <p:childTnLst>
                              <p:par>
                                <p:cTn id="35" presetID="22" presetClass="entr" presetSubtype="1" fill="hold" grpId="0" nodeType="afterEffect">
                                  <p:stCondLst>
                                    <p:cond delay="100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2" grpId="0"/>
      <p:bldP spid="3" grpId="0"/>
      <p:bldP spid="4" grpId="0"/>
      <p:bldP spid="5" grpId="0"/>
      <p:bldP spid="1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5"/>
          <p:cNvSpPr txBox="1">
            <a:spLocks/>
          </p:cNvSpPr>
          <p:nvPr/>
        </p:nvSpPr>
        <p:spPr>
          <a:xfrm>
            <a:off x="838199" y="365126"/>
            <a:ext cx="4717473" cy="992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Brand Voucher LIST</a:t>
            </a:r>
          </a:p>
        </p:txBody>
      </p:sp>
      <p:grpSp>
        <p:nvGrpSpPr>
          <p:cNvPr id="5" name="Group 4"/>
          <p:cNvGrpSpPr/>
          <p:nvPr/>
        </p:nvGrpSpPr>
        <p:grpSpPr>
          <a:xfrm>
            <a:off x="5972597" y="81674"/>
            <a:ext cx="3158002" cy="6511092"/>
            <a:chOff x="5235997" y="81674"/>
            <a:chExt cx="3158002" cy="6511092"/>
          </a:xfrm>
        </p:grpSpPr>
        <p:pic>
          <p:nvPicPr>
            <p:cNvPr id="6" name="Picture 5"/>
            <p:cNvPicPr>
              <a:picLocks noChangeAspect="1"/>
            </p:cNvPicPr>
            <p:nvPr/>
          </p:nvPicPr>
          <p:blipFill>
            <a:blip r:embed="rId2"/>
            <a:stretch>
              <a:fillRect/>
            </a:stretch>
          </p:blipFill>
          <p:spPr>
            <a:xfrm>
              <a:off x="5235997" y="81674"/>
              <a:ext cx="3158002" cy="6511092"/>
            </a:xfrm>
            <a:prstGeom prst="rect">
              <a:avLst/>
            </a:prstGeom>
          </p:spPr>
        </p:pic>
        <p:sp>
          <p:nvSpPr>
            <p:cNvPr id="7" name="Rectangle 6"/>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6182941" y="1268659"/>
            <a:ext cx="2861983" cy="400110"/>
          </a:xfrm>
          <a:prstGeom prst="rect">
            <a:avLst/>
          </a:prstGeom>
          <a:noFill/>
        </p:spPr>
        <p:txBody>
          <a:bodyPr wrap="square" rtlCol="0">
            <a:spAutoFit/>
          </a:bodyPr>
          <a:lstStyle/>
          <a:p>
            <a:r>
              <a:rPr lang="en-US" sz="1000" dirty="0">
                <a:solidFill>
                  <a:srgbClr val="666666"/>
                </a:solidFill>
                <a:latin typeface="Roboto Condensed" pitchFamily="2" charset="0"/>
                <a:ea typeface="Roboto Condensed" pitchFamily="2" charset="0"/>
              </a:rPr>
              <a:t>MAXIMUM SAVINGS POTENTIAL; PRESCRIPTION DRUG INSURANCE</a:t>
            </a:r>
          </a:p>
        </p:txBody>
      </p:sp>
      <p:sp>
        <p:nvSpPr>
          <p:cNvPr id="10" name="L-Shape 9"/>
          <p:cNvSpPr/>
          <p:nvPr/>
        </p:nvSpPr>
        <p:spPr>
          <a:xfrm rot="2803097">
            <a:off x="5759017" y="120836"/>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218210" y="1057256"/>
            <a:ext cx="2655633" cy="184574"/>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668060" y="1012618"/>
            <a:ext cx="1784463" cy="246221"/>
          </a:xfrm>
          <a:prstGeom prst="rect">
            <a:avLst/>
          </a:prstGeom>
          <a:noFill/>
        </p:spPr>
        <p:txBody>
          <a:bodyPr wrap="none" rtlCol="0">
            <a:spAutoFit/>
          </a:bodyPr>
          <a:lstStyle/>
          <a:p>
            <a:r>
              <a:rPr lang="en-US" sz="1000" b="1" dirty="0">
                <a:solidFill>
                  <a:schemeClr val="bg1"/>
                </a:solidFill>
                <a:latin typeface="Roboto Condensed" pitchFamily="2" charset="0"/>
                <a:ea typeface="Roboto Condensed" pitchFamily="2" charset="0"/>
              </a:rPr>
              <a:t>BRAND COPAY VOUCHER  LIST</a:t>
            </a:r>
          </a:p>
        </p:txBody>
      </p:sp>
      <p:pic>
        <p:nvPicPr>
          <p:cNvPr id="13" name="Picture 12"/>
          <p:cNvPicPr>
            <a:picLocks noChangeAspect="1"/>
          </p:cNvPicPr>
          <p:nvPr/>
        </p:nvPicPr>
        <p:blipFill>
          <a:blip r:embed="rId3"/>
          <a:stretch>
            <a:fillRect/>
          </a:stretch>
        </p:blipFill>
        <p:spPr>
          <a:xfrm>
            <a:off x="6231025" y="1043552"/>
            <a:ext cx="235977" cy="184355"/>
          </a:xfrm>
          <a:prstGeom prst="rect">
            <a:avLst/>
          </a:prstGeom>
        </p:spPr>
      </p:pic>
      <p:sp>
        <p:nvSpPr>
          <p:cNvPr id="14" name="Flowchart: Connector 13"/>
          <p:cNvSpPr/>
          <p:nvPr/>
        </p:nvSpPr>
        <p:spPr>
          <a:xfrm>
            <a:off x="6432098" y="1005601"/>
            <a:ext cx="118927" cy="11745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373580" y="956608"/>
            <a:ext cx="235962" cy="215444"/>
          </a:xfrm>
          <a:prstGeom prst="rect">
            <a:avLst/>
          </a:prstGeom>
          <a:noFill/>
        </p:spPr>
        <p:txBody>
          <a:bodyPr wrap="none" rtlCol="0">
            <a:spAutoFit/>
          </a:bodyPr>
          <a:lstStyle/>
          <a:p>
            <a:r>
              <a:rPr lang="en-US" sz="800" dirty="0">
                <a:solidFill>
                  <a:schemeClr val="bg1"/>
                </a:solidFill>
                <a:latin typeface="Roboto Condensed" pitchFamily="2" charset="0"/>
                <a:ea typeface="Roboto Condensed" pitchFamily="2" charset="0"/>
              </a:rPr>
              <a:t>5</a:t>
            </a:r>
          </a:p>
        </p:txBody>
      </p:sp>
      <p:pic>
        <p:nvPicPr>
          <p:cNvPr id="18" name="Picture 17"/>
          <p:cNvPicPr>
            <a:picLocks noChangeAspect="1"/>
          </p:cNvPicPr>
          <p:nvPr/>
        </p:nvPicPr>
        <p:blipFill>
          <a:blip r:embed="rId4"/>
          <a:stretch>
            <a:fillRect/>
          </a:stretch>
        </p:blipFill>
        <p:spPr>
          <a:xfrm>
            <a:off x="6367229" y="1798264"/>
            <a:ext cx="2163035" cy="248260"/>
          </a:xfrm>
          <a:prstGeom prst="rect">
            <a:avLst/>
          </a:prstGeom>
        </p:spPr>
      </p:pic>
      <p:sp>
        <p:nvSpPr>
          <p:cNvPr id="19" name="Rectangle 18"/>
          <p:cNvSpPr/>
          <p:nvPr/>
        </p:nvSpPr>
        <p:spPr>
          <a:xfrm>
            <a:off x="6609542" y="1834574"/>
            <a:ext cx="1270841" cy="1756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1263" y="1036560"/>
            <a:ext cx="450143" cy="170362"/>
          </a:xfrm>
          <a:prstGeom prst="rect">
            <a:avLst/>
          </a:prstGeom>
        </p:spPr>
      </p:pic>
      <p:grpSp>
        <p:nvGrpSpPr>
          <p:cNvPr id="21" name="Group 20"/>
          <p:cNvGrpSpPr/>
          <p:nvPr/>
        </p:nvGrpSpPr>
        <p:grpSpPr>
          <a:xfrm>
            <a:off x="10000673" y="559334"/>
            <a:ext cx="1750800" cy="669660"/>
            <a:chOff x="13206479" y="-386822"/>
            <a:chExt cx="1750800" cy="669660"/>
          </a:xfrm>
        </p:grpSpPr>
        <p:sp>
          <p:nvSpPr>
            <p:cNvPr id="22" name="TextBox 21"/>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3" name="TextBox 22"/>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pic>
        <p:nvPicPr>
          <p:cNvPr id="2" name="Picture 1"/>
          <p:cNvPicPr>
            <a:picLocks noChangeAspect="1"/>
          </p:cNvPicPr>
          <p:nvPr/>
        </p:nvPicPr>
        <p:blipFill>
          <a:blip r:embed="rId6"/>
          <a:stretch>
            <a:fillRect/>
          </a:stretch>
        </p:blipFill>
        <p:spPr>
          <a:xfrm>
            <a:off x="6231025" y="2161404"/>
            <a:ext cx="2553280" cy="3359294"/>
          </a:xfrm>
          <a:prstGeom prst="rect">
            <a:avLst/>
          </a:prstGeom>
        </p:spPr>
      </p:pic>
      <p:sp>
        <p:nvSpPr>
          <p:cNvPr id="17" name="Down Arrow 16"/>
          <p:cNvSpPr/>
          <p:nvPr/>
        </p:nvSpPr>
        <p:spPr>
          <a:xfrm>
            <a:off x="8530264" y="5431629"/>
            <a:ext cx="106543" cy="17813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56026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4"/>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Rectangle 84"/>
          <p:cNvSpPr/>
          <p:nvPr/>
        </p:nvSpPr>
        <p:spPr>
          <a:xfrm>
            <a:off x="6182941" y="5468750"/>
            <a:ext cx="2745159" cy="360550"/>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6544572" y="3031222"/>
            <a:ext cx="1910841" cy="1384995"/>
          </a:xfrm>
          <a:prstGeom prst="rect">
            <a:avLst/>
          </a:prstGeom>
          <a:noFill/>
        </p:spPr>
        <p:txBody>
          <a:bodyPr wrap="square" rtlCol="0">
            <a:spAutoFit/>
          </a:bodyPr>
          <a:lstStyle/>
          <a:p>
            <a:pPr algn="ctr"/>
            <a:r>
              <a:rPr lang="en-US" sz="1200" b="1" dirty="0">
                <a:solidFill>
                  <a:srgbClr val="666666"/>
                </a:solidFill>
                <a:latin typeface="Roboto Condensed" pitchFamily="2" charset="0"/>
                <a:ea typeface="Roboto Condensed" pitchFamily="2" charset="0"/>
              </a:rPr>
              <a:t>ENOUGH ABOUT US—</a:t>
            </a:r>
          </a:p>
          <a:p>
            <a:pPr algn="ctr"/>
            <a:r>
              <a:rPr lang="en-US" sz="1200" b="1" dirty="0">
                <a:solidFill>
                  <a:srgbClr val="666666"/>
                </a:solidFill>
                <a:latin typeface="Roboto Condensed" pitchFamily="2" charset="0"/>
                <a:ea typeface="Roboto Condensed" pitchFamily="2" charset="0"/>
              </a:rPr>
              <a:t>TELL US ABOUT YOU</a:t>
            </a:r>
          </a:p>
          <a:p>
            <a:r>
              <a:rPr lang="en-US" sz="1200" dirty="0">
                <a:solidFill>
                  <a:srgbClr val="666666"/>
                </a:solidFill>
                <a:latin typeface="Roboto Condensed" pitchFamily="2" charset="0"/>
                <a:ea typeface="Roboto Condensed" pitchFamily="2" charset="0"/>
              </a:rPr>
              <a:t>-    Name</a:t>
            </a:r>
          </a:p>
          <a:p>
            <a:r>
              <a:rPr lang="en-US" sz="1200" dirty="0">
                <a:solidFill>
                  <a:srgbClr val="666666"/>
                </a:solidFill>
                <a:latin typeface="Roboto Condensed" pitchFamily="2" charset="0"/>
                <a:ea typeface="Roboto Condensed" pitchFamily="2" charset="0"/>
              </a:rPr>
              <a:t>-    Allergies</a:t>
            </a:r>
          </a:p>
          <a:p>
            <a:r>
              <a:rPr lang="en-US" sz="1200" dirty="0">
                <a:solidFill>
                  <a:srgbClr val="666666"/>
                </a:solidFill>
                <a:latin typeface="Roboto Condensed" pitchFamily="2" charset="0"/>
                <a:ea typeface="Roboto Condensed" pitchFamily="2" charset="0"/>
              </a:rPr>
              <a:t>-    Delivery address</a:t>
            </a:r>
          </a:p>
          <a:p>
            <a:pPr marL="171450" indent="-171450">
              <a:buFontTx/>
              <a:buChar char="-"/>
            </a:pPr>
            <a:r>
              <a:rPr lang="en-US" sz="1200" dirty="0">
                <a:solidFill>
                  <a:srgbClr val="666666"/>
                </a:solidFill>
                <a:latin typeface="Roboto Condensed" pitchFamily="2" charset="0"/>
                <a:ea typeface="Roboto Condensed" pitchFamily="2" charset="0"/>
              </a:rPr>
              <a:t>Insurance Card</a:t>
            </a:r>
          </a:p>
          <a:p>
            <a:pPr marL="171450" indent="-171450">
              <a:buFontTx/>
              <a:buChar char="-"/>
            </a:pPr>
            <a:r>
              <a:rPr lang="en-US" sz="1200" dirty="0">
                <a:solidFill>
                  <a:srgbClr val="666666"/>
                </a:solidFill>
                <a:latin typeface="Roboto Condensed" pitchFamily="2" charset="0"/>
                <a:ea typeface="Roboto Condensed" pitchFamily="2" charset="0"/>
              </a:rPr>
              <a:t>Payment info </a:t>
            </a:r>
          </a:p>
        </p:txBody>
      </p:sp>
      <p:sp>
        <p:nvSpPr>
          <p:cNvPr id="108" name="TextBox 107"/>
          <p:cNvSpPr txBox="1"/>
          <p:nvPr/>
        </p:nvSpPr>
        <p:spPr>
          <a:xfrm>
            <a:off x="7131024" y="5518220"/>
            <a:ext cx="673582" cy="261610"/>
          </a:xfrm>
          <a:prstGeom prst="rect">
            <a:avLst/>
          </a:prstGeom>
          <a:noFill/>
        </p:spPr>
        <p:txBody>
          <a:bodyPr wrap="none" rtlCol="0">
            <a:spAutoFit/>
          </a:bodyPr>
          <a:lstStyle/>
          <a:p>
            <a:r>
              <a:rPr lang="en-US" sz="1100" b="1" dirty="0">
                <a:solidFill>
                  <a:schemeClr val="bg1"/>
                </a:solidFill>
                <a:latin typeface="Roboto Condensed" pitchFamily="2" charset="0"/>
                <a:ea typeface="Roboto Condensed" pitchFamily="2" charset="0"/>
              </a:rPr>
              <a:t>LETS GO</a:t>
            </a:r>
            <a:endParaRPr lang="en-US" sz="1100" dirty="0">
              <a:latin typeface="Roboto Condensed" pitchFamily="2" charset="0"/>
              <a:ea typeface="Roboto Condensed" pitchFamily="2" charset="0"/>
            </a:endParaRPr>
          </a:p>
        </p:txBody>
      </p:sp>
      <p:sp>
        <p:nvSpPr>
          <p:cNvPr id="112" name="L-Shape 111"/>
          <p:cNvSpPr/>
          <p:nvPr/>
        </p:nvSpPr>
        <p:spPr>
          <a:xfrm rot="13610145">
            <a:off x="8751261" y="5597746"/>
            <a:ext cx="93742" cy="84544"/>
          </a:xfrm>
          <a:prstGeom prst="corner">
            <a:avLst>
              <a:gd name="adj1" fmla="val 33158"/>
              <a:gd name="adj2" fmla="val 33211"/>
            </a:avLst>
          </a:prstGeom>
          <a:solidFill>
            <a:schemeClr val="tx1">
              <a:lumMod val="95000"/>
              <a:lumOff val="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838200" y="365125"/>
            <a:ext cx="5264311" cy="1325563"/>
          </a:xfrm>
        </p:spPr>
        <p:txBody>
          <a:bodyPr/>
          <a:lstStyle/>
          <a:p>
            <a:r>
              <a:rPr lang="en-US" dirty="0">
                <a:latin typeface="Roboto Condensed" pitchFamily="2" charset="0"/>
                <a:ea typeface="Roboto Condensed" pitchFamily="2" charset="0"/>
              </a:rPr>
              <a:t>Normal Set up</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1348" y="1573574"/>
            <a:ext cx="3130415" cy="1564832"/>
          </a:xfrm>
          <a:prstGeom prst="rect">
            <a:avLst/>
          </a:prstGeom>
        </p:spPr>
      </p:pic>
      <p:sp>
        <p:nvSpPr>
          <p:cNvPr id="15" name="TextBox 14"/>
          <p:cNvSpPr txBox="1"/>
          <p:nvPr/>
        </p:nvSpPr>
        <p:spPr>
          <a:xfrm>
            <a:off x="6563060" y="983087"/>
            <a:ext cx="1910841" cy="276999"/>
          </a:xfrm>
          <a:prstGeom prst="rect">
            <a:avLst/>
          </a:prstGeom>
          <a:noFill/>
        </p:spPr>
        <p:txBody>
          <a:bodyPr wrap="square" rtlCol="0">
            <a:spAutoFit/>
          </a:bodyPr>
          <a:lstStyle/>
          <a:p>
            <a:pPr algn="ctr"/>
            <a:r>
              <a:rPr lang="en-US" sz="1200" b="1" dirty="0">
                <a:solidFill>
                  <a:srgbClr val="666666"/>
                </a:solidFill>
                <a:latin typeface="Roboto Condensed" pitchFamily="2" charset="0"/>
                <a:ea typeface="Roboto Condensed" pitchFamily="2" charset="0"/>
              </a:rPr>
              <a:t>Rx INSURANCE</a:t>
            </a:r>
            <a:endParaRPr lang="en-US" sz="1200" dirty="0">
              <a:solidFill>
                <a:srgbClr val="666666"/>
              </a:solidFill>
              <a:latin typeface="Roboto Condensed" pitchFamily="2" charset="0"/>
              <a:ea typeface="Roboto Condensed" pitchFamily="2" charset="0"/>
            </a:endParaRPr>
          </a:p>
        </p:txBody>
      </p:sp>
    </p:spTree>
    <p:extLst>
      <p:ext uri="{BB962C8B-B14F-4D97-AF65-F5344CB8AC3E}">
        <p14:creationId xmlns:p14="http://schemas.microsoft.com/office/powerpoint/2010/main" val="3154304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501264" y="665860"/>
            <a:ext cx="4707227" cy="992070"/>
          </a:xfrm>
        </p:spPr>
        <p:txBody>
          <a:bodyPr>
            <a:normAutofit fontScale="90000"/>
          </a:bodyPr>
          <a:lstStyle/>
          <a:p>
            <a:r>
              <a:rPr lang="en-US" dirty="0"/>
              <a:t>COVERED RX LOOK UP</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45" name="Group 44"/>
          <p:cNvGrpSpPr/>
          <p:nvPr/>
        </p:nvGrpSpPr>
        <p:grpSpPr>
          <a:xfrm>
            <a:off x="5999351" y="98978"/>
            <a:ext cx="3158002" cy="6511092"/>
            <a:chOff x="5235997" y="81674"/>
            <a:chExt cx="3158002" cy="6511092"/>
          </a:xfrm>
        </p:grpSpPr>
        <p:pic>
          <p:nvPicPr>
            <p:cNvPr id="46" name="Picture 45"/>
            <p:cNvPicPr>
              <a:picLocks noChangeAspect="1"/>
            </p:cNvPicPr>
            <p:nvPr/>
          </p:nvPicPr>
          <p:blipFill>
            <a:blip r:embed="rId3"/>
            <a:stretch>
              <a:fillRect/>
            </a:stretch>
          </p:blipFill>
          <p:spPr>
            <a:xfrm>
              <a:off x="5235997" y="81674"/>
              <a:ext cx="3158002" cy="6511092"/>
            </a:xfrm>
            <a:prstGeom prst="rect">
              <a:avLst/>
            </a:prstGeom>
          </p:spPr>
        </p:pic>
        <p:sp>
          <p:nvSpPr>
            <p:cNvPr id="47" name="Rectangle 46"/>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6218210" y="1010052"/>
            <a:ext cx="2655633" cy="248232"/>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6925095" y="1020396"/>
            <a:ext cx="990977" cy="246221"/>
          </a:xfrm>
          <a:prstGeom prst="rect">
            <a:avLst/>
          </a:prstGeom>
          <a:noFill/>
        </p:spPr>
        <p:txBody>
          <a:bodyPr wrap="none" rtlCol="0">
            <a:spAutoFit/>
          </a:bodyPr>
          <a:lstStyle/>
          <a:p>
            <a:r>
              <a:rPr lang="en-US" sz="1000" b="1" dirty="0">
                <a:solidFill>
                  <a:schemeClr val="bg1"/>
                </a:solidFill>
                <a:latin typeface="Roboto Condensed" pitchFamily="2" charset="0"/>
                <a:ea typeface="Roboto Condensed" pitchFamily="2" charset="0"/>
              </a:rPr>
              <a:t>PRICE  LOOKUP</a:t>
            </a:r>
          </a:p>
        </p:txBody>
      </p:sp>
      <p:pic>
        <p:nvPicPr>
          <p:cNvPr id="76" name="Picture 75"/>
          <p:cNvPicPr>
            <a:picLocks noChangeAspect="1"/>
          </p:cNvPicPr>
          <p:nvPr/>
        </p:nvPicPr>
        <p:blipFill>
          <a:blip r:embed="rId4"/>
          <a:stretch>
            <a:fillRect/>
          </a:stretch>
        </p:blipFill>
        <p:spPr>
          <a:xfrm>
            <a:off x="6261707" y="1363061"/>
            <a:ext cx="2163035" cy="319989"/>
          </a:xfrm>
          <a:prstGeom prst="rect">
            <a:avLst/>
          </a:prstGeom>
        </p:spPr>
      </p:pic>
      <p:sp>
        <p:nvSpPr>
          <p:cNvPr id="77" name="TextBox 76"/>
          <p:cNvSpPr txBox="1"/>
          <p:nvPr/>
        </p:nvSpPr>
        <p:spPr>
          <a:xfrm>
            <a:off x="6630437" y="1232909"/>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78" name="Action Button: Home 77">
            <a:hlinkClick r:id="rId5" action="ppaction://hlinksldjump" highlightClick="1"/>
          </p:cNvPr>
          <p:cNvSpPr/>
          <p:nvPr/>
        </p:nvSpPr>
        <p:spPr>
          <a:xfrm>
            <a:off x="7235355" y="598421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78"/>
          <p:cNvPicPr>
            <a:picLocks noChangeAspect="1"/>
          </p:cNvPicPr>
          <p:nvPr/>
        </p:nvPicPr>
        <p:blipFill rotWithShape="1">
          <a:blip r:embed="rId4"/>
          <a:srcRect l="20615" t="-145" b="-1"/>
          <a:stretch/>
        </p:blipFill>
        <p:spPr>
          <a:xfrm>
            <a:off x="7156710" y="1363062"/>
            <a:ext cx="1717133" cy="319990"/>
          </a:xfrm>
          <a:prstGeom prst="rect">
            <a:avLst/>
          </a:prstGeom>
        </p:spPr>
      </p:pic>
      <p:sp>
        <p:nvSpPr>
          <p:cNvPr id="80" name="Rectangle 79"/>
          <p:cNvSpPr/>
          <p:nvPr/>
        </p:nvSpPr>
        <p:spPr>
          <a:xfrm>
            <a:off x="7141395" y="1422933"/>
            <a:ext cx="411540" cy="2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6486241" y="1393339"/>
            <a:ext cx="1800908" cy="231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p:cNvSpPr txBox="1"/>
          <p:nvPr/>
        </p:nvSpPr>
        <p:spPr>
          <a:xfrm>
            <a:off x="6475264" y="1377120"/>
            <a:ext cx="338554" cy="307777"/>
          </a:xfrm>
          <a:prstGeom prst="rect">
            <a:avLst/>
          </a:prstGeom>
          <a:noFill/>
        </p:spPr>
        <p:txBody>
          <a:bodyPr wrap="none" rtlCol="0">
            <a:spAutoFit/>
          </a:bodyPr>
          <a:lstStyle/>
          <a:p>
            <a:r>
              <a:rPr lang="en-US" sz="1400" dirty="0">
                <a:latin typeface="Roboto Condensed" pitchFamily="2" charset="0"/>
                <a:ea typeface="Roboto Condensed" pitchFamily="2" charset="0"/>
              </a:rPr>
              <a:t>Pr</a:t>
            </a:r>
          </a:p>
        </p:txBody>
      </p:sp>
      <p:sp>
        <p:nvSpPr>
          <p:cNvPr id="83" name="TextBox 82"/>
          <p:cNvSpPr txBox="1"/>
          <p:nvPr/>
        </p:nvSpPr>
        <p:spPr>
          <a:xfrm>
            <a:off x="6630437" y="1378450"/>
            <a:ext cx="481197" cy="307777"/>
          </a:xfrm>
          <a:prstGeom prst="rect">
            <a:avLst/>
          </a:prstGeom>
          <a:noFill/>
        </p:spPr>
        <p:txBody>
          <a:bodyPr wrap="square" rtlCol="0">
            <a:spAutoFit/>
          </a:bodyPr>
          <a:lstStyle/>
          <a:p>
            <a:r>
              <a:rPr lang="en-US" sz="1400" dirty="0">
                <a:latin typeface="Roboto Condensed" pitchFamily="2" charset="0"/>
                <a:ea typeface="Roboto Condensed" pitchFamily="2" charset="0"/>
              </a:rPr>
              <a:t>o</a:t>
            </a:r>
          </a:p>
        </p:txBody>
      </p:sp>
      <p:sp>
        <p:nvSpPr>
          <p:cNvPr id="84" name="TextBox 83"/>
          <p:cNvSpPr txBox="1"/>
          <p:nvPr/>
        </p:nvSpPr>
        <p:spPr>
          <a:xfrm>
            <a:off x="6495410" y="1685206"/>
            <a:ext cx="1880643" cy="954107"/>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ednisone</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avastatin (Pravachol)</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opranolol</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omethazine</a:t>
            </a:r>
          </a:p>
        </p:txBody>
      </p:sp>
      <p:sp>
        <p:nvSpPr>
          <p:cNvPr id="85" name="TextBox 84"/>
          <p:cNvSpPr txBox="1"/>
          <p:nvPr/>
        </p:nvSpPr>
        <p:spPr>
          <a:xfrm>
            <a:off x="6495410" y="1697109"/>
            <a:ext cx="1176925" cy="523220"/>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Pro</a:t>
            </a:r>
            <a:r>
              <a:rPr lang="en-US" sz="1400" b="1" dirty="0">
                <a:latin typeface="Roboto Condensed" pitchFamily="2" charset="0"/>
                <a:ea typeface="Roboto Condensed" pitchFamily="2" charset="0"/>
              </a:rPr>
              <a:t>pranolol</a:t>
            </a:r>
          </a:p>
          <a:p>
            <a:r>
              <a:rPr lang="en-US" sz="1400" dirty="0">
                <a:latin typeface="Roboto Condensed" pitchFamily="2" charset="0"/>
                <a:ea typeface="Roboto Condensed" pitchFamily="2" charset="0"/>
              </a:rPr>
              <a:t>Pro</a:t>
            </a:r>
            <a:r>
              <a:rPr lang="en-US" sz="1400" b="1" dirty="0">
                <a:latin typeface="Roboto Condensed" pitchFamily="2" charset="0"/>
                <a:ea typeface="Roboto Condensed" pitchFamily="2" charset="0"/>
              </a:rPr>
              <a:t>methazine</a:t>
            </a:r>
          </a:p>
        </p:txBody>
      </p:sp>
      <p:sp>
        <p:nvSpPr>
          <p:cNvPr id="86" name="TextBox 85"/>
          <p:cNvSpPr txBox="1"/>
          <p:nvPr/>
        </p:nvSpPr>
        <p:spPr>
          <a:xfrm>
            <a:off x="6473378" y="1370179"/>
            <a:ext cx="1018227" cy="307777"/>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Propranolol</a:t>
            </a:r>
          </a:p>
        </p:txBody>
      </p:sp>
      <p:pic>
        <p:nvPicPr>
          <p:cNvPr id="87" name="Picture 86"/>
          <p:cNvPicPr>
            <a:picLocks noChangeAspect="1"/>
          </p:cNvPicPr>
          <p:nvPr/>
        </p:nvPicPr>
        <p:blipFill>
          <a:blip r:embed="rId6"/>
          <a:stretch>
            <a:fillRect/>
          </a:stretch>
        </p:blipFill>
        <p:spPr>
          <a:xfrm>
            <a:off x="6261707" y="1713327"/>
            <a:ext cx="2612136" cy="454582"/>
          </a:xfrm>
          <a:prstGeom prst="rect">
            <a:avLst/>
          </a:prstGeom>
        </p:spPr>
      </p:pic>
      <p:sp>
        <p:nvSpPr>
          <p:cNvPr id="88" name="TextBox 87"/>
          <p:cNvSpPr txBox="1"/>
          <p:nvPr/>
        </p:nvSpPr>
        <p:spPr>
          <a:xfrm>
            <a:off x="7626763" y="2166288"/>
            <a:ext cx="588935" cy="461665"/>
          </a:xfrm>
          <a:prstGeom prst="rect">
            <a:avLst/>
          </a:prstGeom>
          <a:solidFill>
            <a:schemeClr val="bg1"/>
          </a:solidFill>
        </p:spPr>
        <p:txBody>
          <a:bodyPr wrap="square" rtlCol="0">
            <a:spAutoFit/>
          </a:bodyPr>
          <a:lstStyle/>
          <a:p>
            <a:r>
              <a:rPr lang="en-US" sz="800" dirty="0">
                <a:solidFill>
                  <a:schemeClr val="accent1">
                    <a:lumMod val="75000"/>
                  </a:schemeClr>
                </a:solidFill>
                <a:latin typeface="Roboto Condensed" pitchFamily="2" charset="0"/>
                <a:ea typeface="Roboto Condensed" pitchFamily="2" charset="0"/>
              </a:rPr>
              <a:t>10mg </a:t>
            </a:r>
          </a:p>
          <a:p>
            <a:r>
              <a:rPr lang="en-US" sz="800" dirty="0">
                <a:solidFill>
                  <a:schemeClr val="accent1">
                    <a:lumMod val="75000"/>
                  </a:schemeClr>
                </a:solidFill>
                <a:latin typeface="Roboto Condensed" pitchFamily="2" charset="0"/>
                <a:ea typeface="Roboto Condensed" pitchFamily="2" charset="0"/>
              </a:rPr>
              <a:t>20mg  </a:t>
            </a:r>
            <a:r>
              <a:rPr lang="en-US" sz="800" dirty="0">
                <a:solidFill>
                  <a:schemeClr val="accent1">
                    <a:lumMod val="75000"/>
                  </a:schemeClr>
                </a:solidFill>
                <a:latin typeface="Wingdings 3" panose="05040102010807070707" pitchFamily="18" charset="2"/>
                <a:ea typeface="Roboto Condensed" pitchFamily="2" charset="0"/>
              </a:rPr>
              <a:t>t </a:t>
            </a:r>
            <a:endParaRPr lang="en-US" sz="800" dirty="0">
              <a:solidFill>
                <a:schemeClr val="accent1">
                  <a:lumMod val="75000"/>
                </a:schemeClr>
              </a:solidFill>
              <a:latin typeface="Roboto Condensed" pitchFamily="2" charset="0"/>
              <a:ea typeface="Roboto Condensed" pitchFamily="2" charset="0"/>
            </a:endParaRPr>
          </a:p>
          <a:p>
            <a:r>
              <a:rPr lang="en-US" sz="800" dirty="0">
                <a:solidFill>
                  <a:schemeClr val="accent1">
                    <a:lumMod val="75000"/>
                  </a:schemeClr>
                </a:solidFill>
                <a:latin typeface="Roboto Condensed" pitchFamily="2" charset="0"/>
                <a:ea typeface="Roboto Condensed" pitchFamily="2" charset="0"/>
              </a:rPr>
              <a:t>40mg</a:t>
            </a:r>
          </a:p>
        </p:txBody>
      </p:sp>
      <p:sp>
        <p:nvSpPr>
          <p:cNvPr id="90" name="TextBox 89"/>
          <p:cNvSpPr txBox="1"/>
          <p:nvPr/>
        </p:nvSpPr>
        <p:spPr>
          <a:xfrm>
            <a:off x="6240840" y="2224593"/>
            <a:ext cx="1055215" cy="276999"/>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RX</a:t>
            </a:r>
            <a:r>
              <a:rPr lang="en-US" sz="1200" dirty="0">
                <a:solidFill>
                  <a:srgbClr val="666666"/>
                </a:solidFill>
                <a:latin typeface="Roboto Condensed" pitchFamily="2" charset="0"/>
                <a:ea typeface="Roboto Condensed" pitchFamily="2" charset="0"/>
              </a:rPr>
              <a:t>-</a:t>
            </a:r>
            <a:r>
              <a:rPr lang="en-US" sz="1200" b="1" dirty="0">
                <a:solidFill>
                  <a:srgbClr val="9AC642"/>
                </a:solidFill>
                <a:latin typeface="Roboto Condensed" pitchFamily="2" charset="0"/>
                <a:ea typeface="Roboto Condensed" pitchFamily="2" charset="0"/>
              </a:rPr>
              <a:t>DIRECT</a:t>
            </a:r>
          </a:p>
        </p:txBody>
      </p:sp>
      <p:sp>
        <p:nvSpPr>
          <p:cNvPr id="91" name="TextBox 90"/>
          <p:cNvSpPr txBox="1"/>
          <p:nvPr/>
        </p:nvSpPr>
        <p:spPr>
          <a:xfrm>
            <a:off x="5854742" y="2382904"/>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93" name="TextBox 92"/>
          <p:cNvSpPr txBox="1"/>
          <p:nvPr/>
        </p:nvSpPr>
        <p:spPr>
          <a:xfrm>
            <a:off x="6784375" y="2511684"/>
            <a:ext cx="1257189" cy="215444"/>
          </a:xfrm>
          <a:prstGeom prst="rect">
            <a:avLst/>
          </a:prstGeom>
          <a:noFill/>
        </p:spPr>
        <p:txBody>
          <a:bodyPr wrap="square" rtlCol="0">
            <a:spAutoFit/>
          </a:bodyPr>
          <a:lstStyle/>
          <a:p>
            <a:pPr algn="ctr"/>
            <a:r>
              <a:rPr lang="en-US" sz="800" b="1" dirty="0">
                <a:solidFill>
                  <a:srgbClr val="666666"/>
                </a:solidFill>
                <a:latin typeface="Roboto Condensed" pitchFamily="2" charset="0"/>
                <a:ea typeface="Roboto Condensed" pitchFamily="2" charset="0"/>
              </a:rPr>
              <a:t>PROPRANOLOL 20MG </a:t>
            </a:r>
          </a:p>
        </p:txBody>
      </p:sp>
      <p:sp>
        <p:nvSpPr>
          <p:cNvPr id="95" name="TextBox 94"/>
          <p:cNvSpPr txBox="1"/>
          <p:nvPr/>
        </p:nvSpPr>
        <p:spPr>
          <a:xfrm>
            <a:off x="8310625" y="2510633"/>
            <a:ext cx="724283" cy="215444"/>
          </a:xfrm>
          <a:prstGeom prst="rect">
            <a:avLst/>
          </a:prstGeom>
          <a:noFill/>
        </p:spPr>
        <p:txBody>
          <a:bodyPr wrap="square" rtlCol="0">
            <a:spAutoFit/>
          </a:bodyPr>
          <a:lstStyle/>
          <a:p>
            <a:r>
              <a:rPr lang="en-US" sz="800" b="1" dirty="0">
                <a:solidFill>
                  <a:srgbClr val="666666"/>
                </a:solidFill>
                <a:latin typeface="Roboto Condensed" pitchFamily="2" charset="0"/>
                <a:ea typeface="Roboto Condensed" pitchFamily="2" charset="0"/>
              </a:rPr>
              <a:t>$  9.44  </a:t>
            </a:r>
          </a:p>
        </p:txBody>
      </p:sp>
      <p:sp>
        <p:nvSpPr>
          <p:cNvPr id="96" name="Rectangle 95"/>
          <p:cNvSpPr/>
          <p:nvPr/>
        </p:nvSpPr>
        <p:spPr>
          <a:xfrm>
            <a:off x="6395909" y="2479660"/>
            <a:ext cx="546945" cy="276999"/>
          </a:xfrm>
          <a:prstGeom prst="rect">
            <a:avLst/>
          </a:prstGeom>
        </p:spPr>
        <p:txBody>
          <a:bodyPr wrap="none">
            <a:spAutoFit/>
          </a:bodyPr>
          <a:lstStyle/>
          <a:p>
            <a:r>
              <a:rPr lang="en-US" sz="1200" dirty="0">
                <a:solidFill>
                  <a:srgbClr val="666666"/>
                </a:solidFill>
                <a:latin typeface="Roboto Condensed" pitchFamily="2" charset="0"/>
                <a:ea typeface="Roboto Condensed" pitchFamily="2" charset="0"/>
              </a:rPr>
              <a:t>60</a:t>
            </a:r>
            <a:r>
              <a:rPr lang="en-US" sz="700" dirty="0">
                <a:solidFill>
                  <a:srgbClr val="666666"/>
                </a:solidFill>
                <a:latin typeface="Roboto Condensed" pitchFamily="2" charset="0"/>
                <a:ea typeface="Roboto Condensed" pitchFamily="2" charset="0"/>
              </a:rPr>
              <a:t>  pills </a:t>
            </a:r>
            <a:endParaRPr lang="en-US" sz="700" dirty="0"/>
          </a:p>
        </p:txBody>
      </p:sp>
      <p:sp>
        <p:nvSpPr>
          <p:cNvPr id="97" name="Rectangle 96">
            <a:hlinkClick r:id="rId5" action="ppaction://hlinksldjump"/>
          </p:cNvPr>
          <p:cNvSpPr/>
          <p:nvPr/>
        </p:nvSpPr>
        <p:spPr>
          <a:xfrm>
            <a:off x="6177937" y="5465109"/>
            <a:ext cx="2757859"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REQUEST TRANSFER RX</a:t>
            </a:r>
          </a:p>
        </p:txBody>
      </p:sp>
      <p:grpSp>
        <p:nvGrpSpPr>
          <p:cNvPr id="98" name="Group 97"/>
          <p:cNvGrpSpPr/>
          <p:nvPr/>
        </p:nvGrpSpPr>
        <p:grpSpPr>
          <a:xfrm>
            <a:off x="6309708" y="3354524"/>
            <a:ext cx="2576539" cy="2041899"/>
            <a:chOff x="2780578" y="3952036"/>
            <a:chExt cx="2576539" cy="2041899"/>
          </a:xfrm>
        </p:grpSpPr>
        <p:pic>
          <p:nvPicPr>
            <p:cNvPr id="99" name="Picture 98"/>
            <p:cNvPicPr>
              <a:picLocks noChangeAspect="1"/>
            </p:cNvPicPr>
            <p:nvPr/>
          </p:nvPicPr>
          <p:blipFill rotWithShape="1">
            <a:blip r:embed="rId7"/>
            <a:srcRect b="5395"/>
            <a:stretch/>
          </p:blipFill>
          <p:spPr>
            <a:xfrm>
              <a:off x="2799152" y="4048729"/>
              <a:ext cx="2549970" cy="1935490"/>
            </a:xfrm>
            <a:prstGeom prst="rect">
              <a:avLst/>
            </a:prstGeom>
            <a:ln>
              <a:solidFill>
                <a:srgbClr val="256FBD"/>
              </a:solidFill>
            </a:ln>
          </p:spPr>
        </p:pic>
        <p:sp>
          <p:nvSpPr>
            <p:cNvPr id="100" name="Rectangle 99"/>
            <p:cNvSpPr/>
            <p:nvPr/>
          </p:nvSpPr>
          <p:spPr>
            <a:xfrm>
              <a:off x="3144894" y="3952036"/>
              <a:ext cx="1919115" cy="175433"/>
            </a:xfrm>
            <a:prstGeom prst="rect">
              <a:avLst/>
            </a:prstGeom>
            <a:solidFill>
              <a:srgbClr val="256FBD"/>
            </a:solidFill>
            <a:ln>
              <a:solidFill>
                <a:srgbClr val="256FBD"/>
              </a:solidFill>
            </a:ln>
          </p:spPr>
          <p:txBody>
            <a:bodyPr wrap="none" tIns="18288" bIns="18288">
              <a:spAutoFit/>
            </a:bodyPr>
            <a:lstStyle/>
            <a:p>
              <a:r>
                <a:rPr lang="en-US" sz="900" dirty="0">
                  <a:solidFill>
                    <a:schemeClr val="bg1"/>
                  </a:solidFill>
                  <a:latin typeface="Roboto Condensed" pitchFamily="2" charset="0"/>
                  <a:ea typeface="Roboto Condensed" pitchFamily="2" charset="0"/>
                </a:rPr>
                <a:t>CHAIN PHARMACY PRICE ESTIMATES</a:t>
              </a:r>
              <a:endParaRPr lang="en-US" sz="700" dirty="0">
                <a:solidFill>
                  <a:schemeClr val="bg1"/>
                </a:solidFill>
                <a:latin typeface="Roboto Condensed" pitchFamily="2" charset="0"/>
                <a:ea typeface="Roboto Condensed" pitchFamily="2" charset="0"/>
              </a:endParaRPr>
            </a:p>
          </p:txBody>
        </p:sp>
        <p:sp>
          <p:nvSpPr>
            <p:cNvPr id="101" name="Rectangle 100"/>
            <p:cNvSpPr/>
            <p:nvPr/>
          </p:nvSpPr>
          <p:spPr>
            <a:xfrm>
              <a:off x="4278705" y="4145042"/>
              <a:ext cx="947326" cy="4256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102" name="Rectangle 101"/>
            <p:cNvSpPr/>
            <p:nvPr/>
          </p:nvSpPr>
          <p:spPr>
            <a:xfrm>
              <a:off x="3879354" y="4714644"/>
              <a:ext cx="1469767" cy="4256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103" name="Rectangle 102"/>
            <p:cNvSpPr/>
            <p:nvPr/>
          </p:nvSpPr>
          <p:spPr>
            <a:xfrm>
              <a:off x="3878388" y="5202032"/>
              <a:ext cx="1469767" cy="4256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104" name="Rectangle 103"/>
            <p:cNvSpPr/>
            <p:nvPr/>
          </p:nvSpPr>
          <p:spPr>
            <a:xfrm>
              <a:off x="2792803" y="4223782"/>
              <a:ext cx="2555352" cy="17685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cxnSp>
          <p:nvCxnSpPr>
            <p:cNvPr id="105" name="Straight Connector 104"/>
            <p:cNvCxnSpPr/>
            <p:nvPr/>
          </p:nvCxnSpPr>
          <p:spPr>
            <a:xfrm>
              <a:off x="2792803" y="4857574"/>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801765" y="5234085"/>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801764" y="5610607"/>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01764" y="4525879"/>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2782256" y="4229251"/>
              <a:ext cx="1101584" cy="307777"/>
            </a:xfrm>
            <a:prstGeom prst="rect">
              <a:avLst/>
            </a:prstGeom>
          </p:spPr>
          <p:txBody>
            <a:bodyPr wrap="none">
              <a:spAutoFit/>
            </a:bodyPr>
            <a:lstStyle/>
            <a:p>
              <a:r>
                <a:rPr lang="en-US" sz="1400" b="1" dirty="0">
                  <a:solidFill>
                    <a:srgbClr val="666666"/>
                  </a:solidFill>
                  <a:latin typeface="Roboto Condensed" pitchFamily="2" charset="0"/>
                  <a:ea typeface="Roboto Condensed" pitchFamily="2" charset="0"/>
                </a:rPr>
                <a:t>WALGREENS</a:t>
              </a:r>
            </a:p>
          </p:txBody>
        </p:sp>
        <p:sp>
          <p:nvSpPr>
            <p:cNvPr id="110" name="Rectangle 109"/>
            <p:cNvSpPr/>
            <p:nvPr/>
          </p:nvSpPr>
          <p:spPr>
            <a:xfrm>
              <a:off x="2793901" y="4573543"/>
              <a:ext cx="487634" cy="307777"/>
            </a:xfrm>
            <a:prstGeom prst="rect">
              <a:avLst/>
            </a:prstGeom>
          </p:spPr>
          <p:txBody>
            <a:bodyPr wrap="none">
              <a:spAutoFit/>
            </a:bodyPr>
            <a:lstStyle/>
            <a:p>
              <a:r>
                <a:rPr lang="en-US" sz="1400" b="1" dirty="0">
                  <a:solidFill>
                    <a:srgbClr val="666666"/>
                  </a:solidFill>
                  <a:latin typeface="Roboto Condensed" pitchFamily="2" charset="0"/>
                  <a:ea typeface="Roboto Condensed" pitchFamily="2" charset="0"/>
                </a:rPr>
                <a:t>CVS</a:t>
              </a:r>
            </a:p>
          </p:txBody>
        </p:sp>
        <p:sp>
          <p:nvSpPr>
            <p:cNvPr id="111" name="Rectangle 110"/>
            <p:cNvSpPr/>
            <p:nvPr/>
          </p:nvSpPr>
          <p:spPr>
            <a:xfrm>
              <a:off x="2787885" y="5281449"/>
              <a:ext cx="785793" cy="307777"/>
            </a:xfrm>
            <a:prstGeom prst="rect">
              <a:avLst/>
            </a:prstGeom>
          </p:spPr>
          <p:txBody>
            <a:bodyPr wrap="none">
              <a:spAutoFit/>
            </a:bodyPr>
            <a:lstStyle/>
            <a:p>
              <a:r>
                <a:rPr lang="en-US" sz="1400" b="1" dirty="0">
                  <a:solidFill>
                    <a:srgbClr val="666666"/>
                  </a:solidFill>
                  <a:latin typeface="Roboto Condensed" pitchFamily="2" charset="0"/>
                  <a:ea typeface="Roboto Condensed" pitchFamily="2" charset="0"/>
                </a:rPr>
                <a:t>KROGER</a:t>
              </a:r>
            </a:p>
          </p:txBody>
        </p:sp>
        <p:sp>
          <p:nvSpPr>
            <p:cNvPr id="112" name="Rectangle 111"/>
            <p:cNvSpPr/>
            <p:nvPr/>
          </p:nvSpPr>
          <p:spPr>
            <a:xfrm>
              <a:off x="2780578" y="5686158"/>
              <a:ext cx="1061509" cy="307777"/>
            </a:xfrm>
            <a:prstGeom prst="rect">
              <a:avLst/>
            </a:prstGeom>
          </p:spPr>
          <p:txBody>
            <a:bodyPr wrap="none">
              <a:spAutoFit/>
            </a:bodyPr>
            <a:lstStyle/>
            <a:p>
              <a:r>
                <a:rPr lang="en-US" sz="1400" b="1" dirty="0">
                  <a:solidFill>
                    <a:srgbClr val="666666"/>
                  </a:solidFill>
                  <a:latin typeface="Roboto Condensed" pitchFamily="2" charset="0"/>
                  <a:ea typeface="Roboto Condensed" pitchFamily="2" charset="0"/>
                </a:rPr>
                <a:t>WAL-MART </a:t>
              </a:r>
            </a:p>
          </p:txBody>
        </p:sp>
        <p:sp>
          <p:nvSpPr>
            <p:cNvPr id="113" name="Rectangle 112"/>
            <p:cNvSpPr/>
            <p:nvPr/>
          </p:nvSpPr>
          <p:spPr>
            <a:xfrm>
              <a:off x="2787435" y="4871582"/>
              <a:ext cx="816249" cy="307777"/>
            </a:xfrm>
            <a:prstGeom prst="rect">
              <a:avLst/>
            </a:prstGeom>
          </p:spPr>
          <p:txBody>
            <a:bodyPr wrap="none">
              <a:spAutoFit/>
            </a:bodyPr>
            <a:lstStyle/>
            <a:p>
              <a:r>
                <a:rPr lang="en-US" sz="1400" b="1" dirty="0">
                  <a:solidFill>
                    <a:srgbClr val="666666"/>
                  </a:solidFill>
                  <a:latin typeface="Roboto Condensed" pitchFamily="2" charset="0"/>
                  <a:ea typeface="Roboto Condensed" pitchFamily="2" charset="0"/>
                </a:rPr>
                <a:t>RITE AID</a:t>
              </a:r>
            </a:p>
          </p:txBody>
        </p:sp>
        <p:sp>
          <p:nvSpPr>
            <p:cNvPr id="114" name="Rectangle 113"/>
            <p:cNvSpPr/>
            <p:nvPr/>
          </p:nvSpPr>
          <p:spPr>
            <a:xfrm>
              <a:off x="4377976" y="4229248"/>
              <a:ext cx="671979" cy="307777"/>
            </a:xfrm>
            <a:prstGeom prst="rect">
              <a:avLst/>
            </a:prstGeom>
          </p:spPr>
          <p:txBody>
            <a:bodyPr wrap="none">
              <a:spAutoFit/>
            </a:bodyPr>
            <a:lstStyle/>
            <a:p>
              <a:r>
                <a:rPr lang="en-US" sz="1400" dirty="0">
                  <a:solidFill>
                    <a:schemeClr val="tx1">
                      <a:lumMod val="65000"/>
                      <a:lumOff val="35000"/>
                    </a:schemeClr>
                  </a:solidFill>
                  <a:latin typeface="Roboto Condensed" pitchFamily="2" charset="0"/>
                  <a:ea typeface="Roboto Condensed" pitchFamily="2" charset="0"/>
                </a:rPr>
                <a:t>$16.96</a:t>
              </a:r>
            </a:p>
          </p:txBody>
        </p:sp>
        <p:sp>
          <p:nvSpPr>
            <p:cNvPr id="115" name="Rectangle 114"/>
            <p:cNvSpPr/>
            <p:nvPr/>
          </p:nvSpPr>
          <p:spPr>
            <a:xfrm>
              <a:off x="4389621" y="4573540"/>
              <a:ext cx="671979" cy="307777"/>
            </a:xfrm>
            <a:prstGeom prst="rect">
              <a:avLst/>
            </a:prstGeom>
          </p:spPr>
          <p:txBody>
            <a:bodyPr wrap="none">
              <a:spAutoFit/>
            </a:bodyPr>
            <a:lstStyle/>
            <a:p>
              <a:r>
                <a:rPr lang="en-US" sz="1400" dirty="0">
                  <a:solidFill>
                    <a:schemeClr val="tx1">
                      <a:lumMod val="65000"/>
                      <a:lumOff val="35000"/>
                    </a:schemeClr>
                  </a:solidFill>
                  <a:latin typeface="Roboto Condensed" pitchFamily="2" charset="0"/>
                  <a:ea typeface="Roboto Condensed" pitchFamily="2" charset="0"/>
                </a:rPr>
                <a:t>$15.34</a:t>
              </a:r>
            </a:p>
          </p:txBody>
        </p:sp>
        <p:sp>
          <p:nvSpPr>
            <p:cNvPr id="116" name="Rectangle 115"/>
            <p:cNvSpPr/>
            <p:nvPr/>
          </p:nvSpPr>
          <p:spPr>
            <a:xfrm>
              <a:off x="4383605" y="5281446"/>
              <a:ext cx="671979" cy="307777"/>
            </a:xfrm>
            <a:prstGeom prst="rect">
              <a:avLst/>
            </a:prstGeom>
          </p:spPr>
          <p:txBody>
            <a:bodyPr wrap="none">
              <a:spAutoFit/>
            </a:bodyPr>
            <a:lstStyle/>
            <a:p>
              <a:r>
                <a:rPr lang="en-US" sz="1400" dirty="0">
                  <a:solidFill>
                    <a:schemeClr val="tx1">
                      <a:lumMod val="65000"/>
                      <a:lumOff val="35000"/>
                    </a:schemeClr>
                  </a:solidFill>
                  <a:latin typeface="Roboto Condensed" pitchFamily="2" charset="0"/>
                  <a:ea typeface="Roboto Condensed" pitchFamily="2" charset="0"/>
                </a:rPr>
                <a:t>$14.68</a:t>
              </a:r>
            </a:p>
          </p:txBody>
        </p:sp>
        <p:sp>
          <p:nvSpPr>
            <p:cNvPr id="117" name="Rectangle 116"/>
            <p:cNvSpPr/>
            <p:nvPr/>
          </p:nvSpPr>
          <p:spPr>
            <a:xfrm>
              <a:off x="4376298" y="5686155"/>
              <a:ext cx="713657" cy="307777"/>
            </a:xfrm>
            <a:prstGeom prst="rect">
              <a:avLst/>
            </a:prstGeom>
          </p:spPr>
          <p:txBody>
            <a:bodyPr wrap="none">
              <a:spAutoFit/>
            </a:bodyPr>
            <a:lstStyle/>
            <a:p>
              <a:r>
                <a:rPr lang="en-US" sz="1400" dirty="0">
                  <a:solidFill>
                    <a:schemeClr val="tx1">
                      <a:lumMod val="65000"/>
                      <a:lumOff val="35000"/>
                    </a:schemeClr>
                  </a:solidFill>
                  <a:latin typeface="Roboto Condensed" pitchFamily="2" charset="0"/>
                  <a:ea typeface="Roboto Condensed" pitchFamily="2" charset="0"/>
                </a:rPr>
                <a:t>$14.19 </a:t>
              </a:r>
            </a:p>
          </p:txBody>
        </p:sp>
        <p:sp>
          <p:nvSpPr>
            <p:cNvPr id="118" name="Rectangle 117"/>
            <p:cNvSpPr/>
            <p:nvPr/>
          </p:nvSpPr>
          <p:spPr>
            <a:xfrm>
              <a:off x="4383155" y="4871579"/>
              <a:ext cx="671979" cy="307777"/>
            </a:xfrm>
            <a:prstGeom prst="rect">
              <a:avLst/>
            </a:prstGeom>
          </p:spPr>
          <p:txBody>
            <a:bodyPr wrap="none">
              <a:spAutoFit/>
            </a:bodyPr>
            <a:lstStyle/>
            <a:p>
              <a:r>
                <a:rPr lang="en-US" sz="1400" dirty="0">
                  <a:solidFill>
                    <a:schemeClr val="tx1">
                      <a:lumMod val="65000"/>
                      <a:lumOff val="35000"/>
                    </a:schemeClr>
                  </a:solidFill>
                  <a:latin typeface="Roboto Condensed" pitchFamily="2" charset="0"/>
                  <a:ea typeface="Roboto Condensed" pitchFamily="2" charset="0"/>
                </a:rPr>
                <a:t>$14.99</a:t>
              </a:r>
            </a:p>
          </p:txBody>
        </p:sp>
      </p:grpSp>
      <p:sp>
        <p:nvSpPr>
          <p:cNvPr id="57" name="TextBox 56"/>
          <p:cNvSpPr txBox="1"/>
          <p:nvPr/>
        </p:nvSpPr>
        <p:spPr>
          <a:xfrm>
            <a:off x="7043495" y="2645102"/>
            <a:ext cx="1305213" cy="338554"/>
          </a:xfrm>
          <a:prstGeom prst="rect">
            <a:avLst/>
          </a:prstGeom>
          <a:noFill/>
        </p:spPr>
        <p:txBody>
          <a:bodyPr wrap="square" rtlCol="0">
            <a:spAutoFit/>
          </a:bodyPr>
          <a:lstStyle/>
          <a:p>
            <a:pPr algn="ctr"/>
            <a:r>
              <a:rPr lang="en-US" sz="800" dirty="0">
                <a:solidFill>
                  <a:srgbClr val="FF0000"/>
                </a:solidFill>
                <a:latin typeface="Roboto Condensed" pitchFamily="2" charset="0"/>
                <a:ea typeface="Roboto Condensed" pitchFamily="2" charset="0"/>
              </a:rPr>
              <a:t>REDEEMED</a:t>
            </a:r>
            <a:r>
              <a:rPr lang="en-US" sz="800" dirty="0">
                <a:solidFill>
                  <a:srgbClr val="666666"/>
                </a:solidFill>
                <a:latin typeface="Roboto Condensed" pitchFamily="2" charset="0"/>
                <a:ea typeface="Roboto Condensed" pitchFamily="2" charset="0"/>
              </a:rPr>
              <a:t> COMPLIANCE REWARDS™ BALANCE</a:t>
            </a:r>
          </a:p>
        </p:txBody>
      </p:sp>
      <p:pic>
        <p:nvPicPr>
          <p:cNvPr id="2" name="Picture 1"/>
          <p:cNvPicPr>
            <a:picLocks noChangeAspect="1"/>
          </p:cNvPicPr>
          <p:nvPr/>
        </p:nvPicPr>
        <p:blipFill>
          <a:blip r:embed="rId8"/>
          <a:stretch>
            <a:fillRect/>
          </a:stretch>
        </p:blipFill>
        <p:spPr>
          <a:xfrm>
            <a:off x="6733514" y="2712989"/>
            <a:ext cx="369880" cy="445836"/>
          </a:xfrm>
          <a:prstGeom prst="rect">
            <a:avLst/>
          </a:prstGeom>
        </p:spPr>
      </p:pic>
      <p:sp>
        <p:nvSpPr>
          <p:cNvPr id="60" name="TextBox 59"/>
          <p:cNvSpPr txBox="1"/>
          <p:nvPr/>
        </p:nvSpPr>
        <p:spPr>
          <a:xfrm>
            <a:off x="8124836" y="2868746"/>
            <a:ext cx="843600" cy="276999"/>
          </a:xfrm>
          <a:prstGeom prst="rect">
            <a:avLst/>
          </a:prstGeom>
          <a:noFill/>
        </p:spPr>
        <p:txBody>
          <a:bodyPr wrap="square" rtlCol="0">
            <a:spAutoFit/>
          </a:bodyPr>
          <a:lstStyle/>
          <a:p>
            <a:r>
              <a:rPr lang="en-US" sz="1200" dirty="0">
                <a:solidFill>
                  <a:srgbClr val="666666"/>
                </a:solidFill>
                <a:latin typeface="Roboto Condensed" pitchFamily="2" charset="0"/>
                <a:ea typeface="Roboto Condensed" pitchFamily="2" charset="0"/>
              </a:rPr>
              <a:t>  </a:t>
            </a:r>
            <a:r>
              <a:rPr lang="en-US" sz="1200" b="1" dirty="0">
                <a:solidFill>
                  <a:schemeClr val="accent1">
                    <a:lumMod val="50000"/>
                  </a:schemeClr>
                </a:solidFill>
                <a:latin typeface="Roboto Condensed" pitchFamily="2" charset="0"/>
                <a:ea typeface="Roboto Condensed" pitchFamily="2" charset="0"/>
              </a:rPr>
              <a:t>$  6.29 </a:t>
            </a:r>
          </a:p>
        </p:txBody>
      </p:sp>
      <p:sp>
        <p:nvSpPr>
          <p:cNvPr id="61" name="TextBox 60"/>
          <p:cNvSpPr txBox="1"/>
          <p:nvPr/>
        </p:nvSpPr>
        <p:spPr>
          <a:xfrm>
            <a:off x="7235355" y="2895841"/>
            <a:ext cx="1108496" cy="261610"/>
          </a:xfrm>
          <a:prstGeom prst="rect">
            <a:avLst/>
          </a:prstGeom>
          <a:noFill/>
        </p:spPr>
        <p:txBody>
          <a:bodyPr wrap="square" rtlCol="0">
            <a:spAutoFit/>
          </a:bodyPr>
          <a:lstStyle/>
          <a:p>
            <a:pPr algn="ctr"/>
            <a:r>
              <a:rPr lang="en-US" sz="1100" b="1" dirty="0">
                <a:solidFill>
                  <a:schemeClr val="accent1">
                    <a:lumMod val="50000"/>
                  </a:schemeClr>
                </a:solidFill>
                <a:latin typeface="Roboto Condensed" pitchFamily="2" charset="0"/>
                <a:ea typeface="Roboto Condensed" pitchFamily="2" charset="0"/>
              </a:rPr>
              <a:t>YOUR RX PRICE</a:t>
            </a:r>
          </a:p>
        </p:txBody>
      </p:sp>
      <p:grpSp>
        <p:nvGrpSpPr>
          <p:cNvPr id="59" name="Group 58"/>
          <p:cNvGrpSpPr/>
          <p:nvPr/>
        </p:nvGrpSpPr>
        <p:grpSpPr>
          <a:xfrm>
            <a:off x="8006830" y="2177624"/>
            <a:ext cx="899956" cy="1804683"/>
            <a:chOff x="3367037" y="1968105"/>
            <a:chExt cx="899956" cy="1804683"/>
          </a:xfrm>
        </p:grpSpPr>
        <p:sp>
          <p:nvSpPr>
            <p:cNvPr id="62" name="TextBox 61"/>
            <p:cNvSpPr txBox="1"/>
            <p:nvPr/>
          </p:nvSpPr>
          <p:spPr>
            <a:xfrm>
              <a:off x="3367037" y="2135688"/>
              <a:ext cx="338554" cy="1600438"/>
            </a:xfrm>
            <a:prstGeom prst="rect">
              <a:avLst/>
            </a:prstGeom>
            <a:noFill/>
          </p:spPr>
          <p:txBody>
            <a:bodyPr wrap="none" rtlCol="0">
              <a:spAutoFit/>
            </a:bodyPr>
            <a:lstStyle/>
            <a:p>
              <a:r>
                <a:rPr lang="en-US" sz="800" dirty="0">
                  <a:solidFill>
                    <a:srgbClr val="256FBD"/>
                  </a:solidFill>
                  <a:latin typeface="Roboto Condensed" pitchFamily="2" charset="0"/>
                  <a:ea typeface="Roboto Condensed" pitchFamily="2" charset="0"/>
                </a:rPr>
                <a:t>1</a:t>
              </a:r>
            </a:p>
            <a:p>
              <a:r>
                <a:rPr lang="en-US" sz="800" dirty="0">
                  <a:solidFill>
                    <a:srgbClr val="256FBD"/>
                  </a:solidFill>
                  <a:latin typeface="Roboto Condensed" pitchFamily="2" charset="0"/>
                  <a:ea typeface="Roboto Condensed" pitchFamily="2" charset="0"/>
                </a:rPr>
                <a:t>10</a:t>
              </a:r>
            </a:p>
            <a:p>
              <a:r>
                <a:rPr lang="en-US" sz="800" dirty="0">
                  <a:solidFill>
                    <a:srgbClr val="256FBD"/>
                  </a:solidFill>
                  <a:latin typeface="Roboto Condensed" pitchFamily="2" charset="0"/>
                  <a:ea typeface="Roboto Condensed" pitchFamily="2" charset="0"/>
                </a:rPr>
                <a:t>20</a:t>
              </a:r>
            </a:p>
            <a:p>
              <a:r>
                <a:rPr lang="en-US" sz="800" dirty="0">
                  <a:solidFill>
                    <a:srgbClr val="256FBD"/>
                  </a:solidFill>
                  <a:latin typeface="Roboto Condensed" pitchFamily="2" charset="0"/>
                  <a:ea typeface="Roboto Condensed" pitchFamily="2" charset="0"/>
                </a:rPr>
                <a:t>28</a:t>
              </a:r>
            </a:p>
            <a:p>
              <a:r>
                <a:rPr lang="en-US" sz="800" dirty="0">
                  <a:solidFill>
                    <a:srgbClr val="256FBD"/>
                  </a:solidFill>
                  <a:latin typeface="Roboto Condensed" pitchFamily="2" charset="0"/>
                  <a:ea typeface="Roboto Condensed" pitchFamily="2" charset="0"/>
                </a:rPr>
                <a:t>30</a:t>
              </a:r>
            </a:p>
            <a:p>
              <a:r>
                <a:rPr lang="en-US" sz="800" dirty="0">
                  <a:solidFill>
                    <a:srgbClr val="256FBD"/>
                  </a:solidFill>
                  <a:latin typeface="Roboto Condensed" pitchFamily="2" charset="0"/>
                  <a:ea typeface="Roboto Condensed" pitchFamily="2" charset="0"/>
                </a:rPr>
                <a:t>40</a:t>
              </a:r>
            </a:p>
            <a:p>
              <a:r>
                <a:rPr lang="en-US" sz="800" dirty="0">
                  <a:solidFill>
                    <a:srgbClr val="256FBD"/>
                  </a:solidFill>
                  <a:latin typeface="Roboto Condensed" pitchFamily="2" charset="0"/>
                  <a:ea typeface="Roboto Condensed" pitchFamily="2" charset="0"/>
                </a:rPr>
                <a:t>60</a:t>
              </a:r>
            </a:p>
            <a:p>
              <a:r>
                <a:rPr lang="en-US" sz="800" dirty="0">
                  <a:solidFill>
                    <a:srgbClr val="256FBD"/>
                  </a:solidFill>
                  <a:latin typeface="Roboto Condensed" pitchFamily="2" charset="0"/>
                  <a:ea typeface="Roboto Condensed" pitchFamily="2" charset="0"/>
                </a:rPr>
                <a:t>90</a:t>
              </a:r>
            </a:p>
            <a:p>
              <a:r>
                <a:rPr lang="en-US" sz="800" dirty="0">
                  <a:solidFill>
                    <a:srgbClr val="256FBD"/>
                  </a:solidFill>
                  <a:latin typeface="Roboto Condensed" pitchFamily="2" charset="0"/>
                  <a:ea typeface="Roboto Condensed" pitchFamily="2" charset="0"/>
                </a:rPr>
                <a:t>100</a:t>
              </a:r>
            </a:p>
            <a:p>
              <a:r>
                <a:rPr lang="en-US" sz="800" dirty="0">
                  <a:solidFill>
                    <a:srgbClr val="256FBD"/>
                  </a:solidFill>
                  <a:latin typeface="Roboto Condensed" pitchFamily="2" charset="0"/>
                  <a:ea typeface="Roboto Condensed" pitchFamily="2" charset="0"/>
                </a:rPr>
                <a:t>120</a:t>
              </a:r>
            </a:p>
            <a:p>
              <a:endParaRPr lang="en-US" dirty="0"/>
            </a:p>
          </p:txBody>
        </p:sp>
        <p:sp>
          <p:nvSpPr>
            <p:cNvPr id="63" name="TextBox 62"/>
            <p:cNvSpPr txBox="1"/>
            <p:nvPr/>
          </p:nvSpPr>
          <p:spPr>
            <a:xfrm>
              <a:off x="3367037" y="3395642"/>
              <a:ext cx="790601" cy="184666"/>
            </a:xfrm>
            <a:prstGeom prst="rect">
              <a:avLst/>
            </a:prstGeom>
            <a:noFill/>
          </p:spPr>
          <p:txBody>
            <a:bodyPr wrap="none" rtlCol="0">
              <a:spAutoFit/>
            </a:bodyPr>
            <a:lstStyle/>
            <a:p>
              <a:r>
                <a:rPr lang="en-US" sz="600" dirty="0">
                  <a:solidFill>
                    <a:srgbClr val="256FBD"/>
                  </a:solidFill>
                </a:rPr>
                <a:t>Enter  a custom qty</a:t>
              </a:r>
              <a:endParaRPr lang="en-US" sz="2000" dirty="0"/>
            </a:p>
          </p:txBody>
        </p:sp>
        <p:sp>
          <p:nvSpPr>
            <p:cNvPr id="64" name="Rectangle 63"/>
            <p:cNvSpPr/>
            <p:nvPr/>
          </p:nvSpPr>
          <p:spPr>
            <a:xfrm>
              <a:off x="3458077" y="3564919"/>
              <a:ext cx="389541" cy="18496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855614" y="3564919"/>
              <a:ext cx="259984" cy="191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498831" y="3557344"/>
              <a:ext cx="391613" cy="215444"/>
            </a:xfrm>
            <a:prstGeom prst="rect">
              <a:avLst/>
            </a:prstGeom>
            <a:noFill/>
          </p:spPr>
          <p:txBody>
            <a:bodyPr wrap="square" rtlCol="0">
              <a:spAutoFit/>
            </a:bodyPr>
            <a:lstStyle/>
            <a:p>
              <a:r>
                <a:rPr lang="en-US" sz="800" dirty="0">
                  <a:solidFill>
                    <a:schemeClr val="tx1">
                      <a:lumMod val="50000"/>
                      <a:lumOff val="50000"/>
                    </a:schemeClr>
                  </a:solidFill>
                  <a:latin typeface="Roboto Condensed" pitchFamily="2" charset="0"/>
                  <a:ea typeface="Roboto Condensed" pitchFamily="2" charset="0"/>
                </a:rPr>
                <a:t>Qty</a:t>
              </a:r>
              <a:endParaRPr lang="en-US" dirty="0">
                <a:latin typeface="Roboto Condensed" pitchFamily="2" charset="0"/>
                <a:ea typeface="Roboto Condensed" pitchFamily="2" charset="0"/>
              </a:endParaRPr>
            </a:p>
          </p:txBody>
        </p:sp>
        <p:sp>
          <p:nvSpPr>
            <p:cNvPr id="67" name="TextBox 66"/>
            <p:cNvSpPr txBox="1"/>
            <p:nvPr/>
          </p:nvSpPr>
          <p:spPr>
            <a:xfrm>
              <a:off x="3831481" y="3549769"/>
              <a:ext cx="435512"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SET</a:t>
              </a:r>
              <a:endParaRPr lang="en-US" dirty="0">
                <a:solidFill>
                  <a:schemeClr val="bg1"/>
                </a:solidFill>
                <a:latin typeface="Roboto Condensed" pitchFamily="2" charset="0"/>
                <a:ea typeface="Roboto Condensed" pitchFamily="2" charset="0"/>
              </a:endParaRPr>
            </a:p>
          </p:txBody>
        </p:sp>
        <p:sp>
          <p:nvSpPr>
            <p:cNvPr id="68" name="Isosceles Triangle 67"/>
            <p:cNvSpPr/>
            <p:nvPr/>
          </p:nvSpPr>
          <p:spPr>
            <a:xfrm rot="16200000">
              <a:off x="3594626" y="2926408"/>
              <a:ext cx="70428" cy="8942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3376795" y="1968105"/>
              <a:ext cx="763351" cy="192360"/>
            </a:xfrm>
            <a:prstGeom prst="rect">
              <a:avLst/>
            </a:prstGeom>
            <a:solidFill>
              <a:schemeClr val="bg1">
                <a:lumMod val="85000"/>
              </a:schemeClr>
            </a:solidFill>
          </p:spPr>
          <p:txBody>
            <a:bodyPr wrap="none" rtlCol="0">
              <a:spAutoFit/>
            </a:bodyPr>
            <a:lstStyle/>
            <a:p>
              <a:r>
                <a:rPr lang="en-US" sz="650" dirty="0">
                  <a:latin typeface="Roboto Condensed" pitchFamily="2" charset="0"/>
                  <a:ea typeface="Roboto Condensed" pitchFamily="2" charset="0"/>
                </a:rPr>
                <a:t>SELECT QUANITY</a:t>
              </a:r>
            </a:p>
          </p:txBody>
        </p:sp>
      </p:grpSp>
    </p:spTree>
    <p:extLst>
      <p:ext uri="{BB962C8B-B14F-4D97-AF65-F5344CB8AC3E}">
        <p14:creationId xmlns:p14="http://schemas.microsoft.com/office/powerpoint/2010/main" val="296087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300"/>
                                  </p:iterate>
                                  <p:childTnLst>
                                    <p:set>
                                      <p:cBhvr>
                                        <p:cTn id="9" dur="1" fill="hold">
                                          <p:stCondLst>
                                            <p:cond delay="0"/>
                                          </p:stCondLst>
                                        </p:cTn>
                                        <p:tgtEl>
                                          <p:spTgt spid="82">
                                            <p:txEl>
                                              <p:pRg st="0" end="0"/>
                                            </p:txEl>
                                          </p:spTgt>
                                        </p:tgtEl>
                                        <p:attrNameLst>
                                          <p:attrName>style.visibility</p:attrName>
                                        </p:attrNameLst>
                                      </p:cBhvr>
                                      <p:to>
                                        <p:strVal val="visible"/>
                                      </p:to>
                                    </p:set>
                                  </p:childTnLst>
                                </p:cTn>
                              </p:par>
                              <p:par>
                                <p:cTn id="10" presetID="22" presetClass="entr" presetSubtype="1" fill="hold" grpId="0" nodeType="withEffect">
                                  <p:stCondLst>
                                    <p:cond delay="250"/>
                                  </p:stCondLst>
                                  <p:childTnLst>
                                    <p:set>
                                      <p:cBhvr>
                                        <p:cTn id="11" dur="1" fill="hold">
                                          <p:stCondLst>
                                            <p:cond delay="0"/>
                                          </p:stCondLst>
                                        </p:cTn>
                                        <p:tgtEl>
                                          <p:spTgt spid="84"/>
                                        </p:tgtEl>
                                        <p:attrNameLst>
                                          <p:attrName>style.visibility</p:attrName>
                                        </p:attrNameLst>
                                      </p:cBhvr>
                                      <p:to>
                                        <p:strVal val="visible"/>
                                      </p:to>
                                    </p:set>
                                    <p:animEffect transition="in" filter="wipe(up)">
                                      <p:cBhvr>
                                        <p:cTn id="12" dur="5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300"/>
                                  </p:iterate>
                                  <p:childTnLst>
                                    <p:set>
                                      <p:cBhvr>
                                        <p:cTn id="16" dur="1" fill="hold">
                                          <p:stCondLst>
                                            <p:cond delay="0"/>
                                          </p:stCondLst>
                                        </p:cTn>
                                        <p:tgtEl>
                                          <p:spTgt spid="83">
                                            <p:txEl>
                                              <p:pRg st="0" end="0"/>
                                            </p:txEl>
                                          </p:spTgt>
                                        </p:tgtEl>
                                        <p:attrNameLst>
                                          <p:attrName>style.visibility</p:attrName>
                                        </p:attrNameLst>
                                      </p:cBhvr>
                                      <p:to>
                                        <p:strVal val="visible"/>
                                      </p:to>
                                    </p:set>
                                  </p:childTnLst>
                                </p:cTn>
                              </p:par>
                              <p:par>
                                <p:cTn id="17" presetID="22" presetClass="entr" presetSubtype="1"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up)">
                                      <p:cBhvr>
                                        <p:cTn id="19" dur="500"/>
                                        <p:tgtEl>
                                          <p:spTgt spid="85"/>
                                        </p:tgtEl>
                                      </p:cBhvr>
                                    </p:animEffect>
                                  </p:childTnLst>
                                  <p:subTnLst>
                                    <p:set>
                                      <p:cBhvr override="childStyle">
                                        <p:cTn dur="1" fill="hold" display="0" masterRel="nextClick" afterEffect="1"/>
                                        <p:tgtEl>
                                          <p:spTgt spid="85"/>
                                        </p:tgtEl>
                                        <p:attrNameLst>
                                          <p:attrName>style.visibility</p:attrName>
                                        </p:attrNameLst>
                                      </p:cBhvr>
                                      <p:to>
                                        <p:strVal val="hidden"/>
                                      </p:to>
                                    </p:set>
                                  </p:subTnLst>
                                </p:cTn>
                              </p:par>
                              <p:par>
                                <p:cTn id="20" presetID="22" presetClass="entr" presetSubtype="1" fill="hold" grpId="0" nodeType="withEffect">
                                  <p:stCondLst>
                                    <p:cond delay="500"/>
                                  </p:stCondLst>
                                  <p:childTnLst>
                                    <p:set>
                                      <p:cBhvr>
                                        <p:cTn id="21" dur="1" fill="hold">
                                          <p:stCondLst>
                                            <p:cond delay="0"/>
                                          </p:stCondLst>
                                        </p:cTn>
                                        <p:tgtEl>
                                          <p:spTgt spid="86"/>
                                        </p:tgtEl>
                                        <p:attrNameLst>
                                          <p:attrName>style.visibility</p:attrName>
                                        </p:attrNameLst>
                                      </p:cBhvr>
                                      <p:to>
                                        <p:strVal val="visible"/>
                                      </p:to>
                                    </p:set>
                                    <p:animEffect transition="in" filter="wipe(up)">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up)">
                                      <p:cBhvr>
                                        <p:cTn id="31" dur="500"/>
                                        <p:tgtEl>
                                          <p:spTgt spid="88"/>
                                        </p:tgtEl>
                                      </p:cBhvr>
                                    </p:animEffect>
                                  </p:childTnLst>
                                  <p:subTnLst>
                                    <p:set>
                                      <p:cBhvr override="childStyle">
                                        <p:cTn dur="1" fill="hold" display="0" masterRel="nextClick" afterEffect="1"/>
                                        <p:tgtEl>
                                          <p:spTgt spid="88"/>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up)">
                                      <p:cBhvr>
                                        <p:cTn id="36"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250"/>
                                  </p:stCondLst>
                                  <p:childTnLst>
                                    <p:set>
                                      <p:cBhvr>
                                        <p:cTn id="47" dur="1" fill="hold">
                                          <p:stCondLst>
                                            <p:cond delay="0"/>
                                          </p:stCondLst>
                                        </p:cTn>
                                        <p:tgtEl>
                                          <p:spTgt spid="95"/>
                                        </p:tgtEl>
                                        <p:attrNameLst>
                                          <p:attrName>style.visibility</p:attrName>
                                        </p:attrNameLst>
                                      </p:cBhvr>
                                      <p:to>
                                        <p:strVal val="visible"/>
                                      </p:to>
                                    </p:set>
                                  </p:childTnLst>
                                </p:cTn>
                              </p:par>
                            </p:childTnLst>
                          </p:cTn>
                        </p:par>
                        <p:par>
                          <p:cTn id="48" fill="hold">
                            <p:stCondLst>
                              <p:cond delay="250"/>
                            </p:stCondLst>
                            <p:childTnLst>
                              <p:par>
                                <p:cTn id="49" presetID="1" presetClass="entr" presetSubtype="0" fill="hold" grpId="0" nodeType="afterEffect">
                                  <p:stCondLst>
                                    <p:cond delay="250"/>
                                  </p:stCondLst>
                                  <p:childTnLst>
                                    <p:set>
                                      <p:cBhvr>
                                        <p:cTn id="50" dur="1" fill="hold">
                                          <p:stCondLst>
                                            <p:cond delay="0"/>
                                          </p:stCondLst>
                                        </p:cTn>
                                        <p:tgtEl>
                                          <p:spTgt spid="96"/>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7"/>
                                        </p:tgtEl>
                                        <p:attrNameLst>
                                          <p:attrName>style.visibility</p:attrName>
                                        </p:attrNameLst>
                                      </p:cBhvr>
                                      <p:to>
                                        <p:strVal val="visible"/>
                                      </p:to>
                                    </p:set>
                                  </p:childTnLst>
                                </p:cTn>
                              </p:par>
                            </p:childTnLst>
                          </p:cTn>
                        </p:par>
                        <p:par>
                          <p:cTn id="60" fill="hold">
                            <p:stCondLst>
                              <p:cond delay="500"/>
                            </p:stCondLst>
                            <p:childTnLst>
                              <p:par>
                                <p:cTn id="61" presetID="22" presetClass="entr" presetSubtype="1" fill="hold" nodeType="afterEffect">
                                  <p:stCondLst>
                                    <p:cond delay="1250"/>
                                  </p:stCondLst>
                                  <p:childTnLst>
                                    <p:set>
                                      <p:cBhvr>
                                        <p:cTn id="62" dur="1" fill="hold">
                                          <p:stCondLst>
                                            <p:cond delay="0"/>
                                          </p:stCondLst>
                                        </p:cTn>
                                        <p:tgtEl>
                                          <p:spTgt spid="98"/>
                                        </p:tgtEl>
                                        <p:attrNameLst>
                                          <p:attrName>style.visibility</p:attrName>
                                        </p:attrNameLst>
                                      </p:cBhvr>
                                      <p:to>
                                        <p:strVal val="visible"/>
                                      </p:to>
                                    </p:set>
                                    <p:animEffect transition="in" filter="wipe(up)">
                                      <p:cBhvr>
                                        <p:cTn id="63" dur="500"/>
                                        <p:tgtEl>
                                          <p:spTgt spid="98"/>
                                        </p:tgtEl>
                                      </p:cBhvr>
                                    </p:animEffect>
                                  </p:childTnLst>
                                </p:cTn>
                              </p:par>
                            </p:childTnLst>
                          </p:cTn>
                        </p:par>
                        <p:par>
                          <p:cTn id="64" fill="hold">
                            <p:stCondLst>
                              <p:cond delay="2250"/>
                            </p:stCondLst>
                            <p:childTnLst>
                              <p:par>
                                <p:cTn id="65" presetID="1" presetClass="entr" presetSubtype="0" fill="hold" grpId="0" nodeType="after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build="p" bldLvl="5" advAuto="500"/>
      <p:bldP spid="83" grpId="0" build="p" bldLvl="5" advAuto="500"/>
      <p:bldP spid="84" grpId="0" bldLvl="5" animBg="1"/>
      <p:bldP spid="85" grpId="0" bldLvl="5" animBg="1"/>
      <p:bldP spid="86" grpId="0" bldLvl="5" animBg="1"/>
      <p:bldP spid="88" grpId="0" bldLvl="5" animBg="1"/>
      <p:bldP spid="90" grpId="0"/>
      <p:bldP spid="91" grpId="0"/>
      <p:bldP spid="93" grpId="0"/>
      <p:bldP spid="95" grpId="0"/>
      <p:bldP spid="96" grpId="0"/>
      <p:bldP spid="97" grpId="0" animBg="1"/>
      <p:bldP spid="57" grpId="0"/>
      <p:bldP spid="60" grpId="0"/>
      <p:bldP spid="6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84744" y="1687572"/>
            <a:ext cx="3772865" cy="3827001"/>
            <a:chOff x="1719329" y="1904650"/>
            <a:chExt cx="3772865" cy="3827001"/>
          </a:xfrm>
        </p:grpSpPr>
        <p:sp>
          <p:nvSpPr>
            <p:cNvPr id="138" name="Rounded Rectangle 137"/>
            <p:cNvSpPr/>
            <p:nvPr/>
          </p:nvSpPr>
          <p:spPr>
            <a:xfrm>
              <a:off x="1826584" y="1966417"/>
              <a:ext cx="3657600" cy="1828800"/>
            </a:xfrm>
            <a:prstGeom prst="roundRect">
              <a:avLst>
                <a:gd name="adj" fmla="val 3520"/>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pic>
          <p:nvPicPr>
            <p:cNvPr id="139" name="Picture 138"/>
            <p:cNvPicPr>
              <a:picLocks noChangeAspect="1"/>
            </p:cNvPicPr>
            <p:nvPr/>
          </p:nvPicPr>
          <p:blipFill>
            <a:blip r:embed="rId3"/>
            <a:stretch>
              <a:fillRect/>
            </a:stretch>
          </p:blipFill>
          <p:spPr>
            <a:xfrm>
              <a:off x="1719329" y="1904650"/>
              <a:ext cx="1261820" cy="485919"/>
            </a:xfrm>
            <a:prstGeom prst="rect">
              <a:avLst/>
            </a:prstGeom>
          </p:spPr>
        </p:pic>
        <p:sp>
          <p:nvSpPr>
            <p:cNvPr id="140" name="Rounded Rectangle 139"/>
            <p:cNvSpPr/>
            <p:nvPr/>
          </p:nvSpPr>
          <p:spPr>
            <a:xfrm>
              <a:off x="4338589" y="1970417"/>
              <a:ext cx="1143000" cy="1828800"/>
            </a:xfrm>
            <a:prstGeom prst="roundRect">
              <a:avLst>
                <a:gd name="adj" fmla="val 6647"/>
              </a:avLst>
            </a:prstGeom>
            <a:solidFill>
              <a:srgbClr val="FFFFCC"/>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41" name="Rectangle 140"/>
            <p:cNvSpPr/>
            <p:nvPr/>
          </p:nvSpPr>
          <p:spPr>
            <a:xfrm>
              <a:off x="3870904" y="1977938"/>
              <a:ext cx="468744" cy="1828800"/>
            </a:xfrm>
            <a:prstGeom prst="rect">
              <a:avLst/>
            </a:prstGeom>
            <a:solidFill>
              <a:schemeClr val="bg1"/>
            </a:solidFill>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2" name="TextBox 141"/>
            <p:cNvSpPr txBox="1"/>
            <p:nvPr/>
          </p:nvSpPr>
          <p:spPr>
            <a:xfrm>
              <a:off x="2764630" y="2061015"/>
              <a:ext cx="1366497" cy="184666"/>
            </a:xfrm>
            <a:prstGeom prst="rect">
              <a:avLst/>
            </a:prstGeom>
            <a:noFill/>
          </p:spPr>
          <p:txBody>
            <a:bodyPr wrap="square" rtlCol="0">
              <a:spAutoFit/>
            </a:bodyPr>
            <a:lstStyle/>
            <a:p>
              <a:r>
                <a:rPr lang="en-US" sz="600" dirty="0">
                  <a:solidFill>
                    <a:prstClr val="black"/>
                  </a:solidFill>
                  <a:latin typeface="Roboto Condensed" pitchFamily="2" charset="0"/>
                  <a:ea typeface="Roboto Condensed" pitchFamily="2" charset="0"/>
                </a:rPr>
                <a:t>Your Pharmacy Experience….</a:t>
              </a:r>
              <a:r>
                <a:rPr lang="en-US" sz="600" b="1" i="1" dirty="0">
                  <a:solidFill>
                    <a:srgbClr val="9AC642"/>
                  </a:solidFill>
                  <a:latin typeface="Roboto Condensed" pitchFamily="2" charset="0"/>
                  <a:ea typeface="Roboto Condensed" pitchFamily="2" charset="0"/>
                </a:rPr>
                <a:t>Redefined</a:t>
              </a:r>
            </a:p>
          </p:txBody>
        </p:sp>
        <p:sp>
          <p:nvSpPr>
            <p:cNvPr id="143" name="TextBox 142"/>
            <p:cNvSpPr txBox="1"/>
            <p:nvPr/>
          </p:nvSpPr>
          <p:spPr>
            <a:xfrm>
              <a:off x="3835673" y="1964448"/>
              <a:ext cx="657028" cy="184666"/>
            </a:xfrm>
            <a:prstGeom prst="rect">
              <a:avLst/>
            </a:prstGeom>
            <a:noFill/>
          </p:spPr>
          <p:txBody>
            <a:bodyPr wrap="square" rtlCol="0">
              <a:spAutoFit/>
            </a:bodyPr>
            <a:lstStyle/>
            <a:p>
              <a:r>
                <a:rPr lang="en-US" sz="600" dirty="0">
                  <a:solidFill>
                    <a:prstClr val="black"/>
                  </a:solidFill>
                  <a:latin typeface="Roboto Condensed" pitchFamily="2" charset="0"/>
                  <a:ea typeface="Roboto Condensed" pitchFamily="2" charset="0"/>
                </a:rPr>
                <a:t>   </a:t>
              </a:r>
              <a:r>
                <a:rPr lang="en-US" sz="500" dirty="0">
                  <a:solidFill>
                    <a:prstClr val="black"/>
                  </a:solidFill>
                  <a:latin typeface="Roboto Condensed" pitchFamily="2" charset="0"/>
                  <a:ea typeface="Roboto Condensed" pitchFamily="2" charset="0"/>
                </a:rPr>
                <a:t>817-274-8200</a:t>
              </a:r>
              <a:endParaRPr lang="en-US" sz="600" b="1" i="1" dirty="0">
                <a:solidFill>
                  <a:prstClr val="black"/>
                </a:solidFill>
                <a:latin typeface="Roboto Condensed" pitchFamily="2" charset="0"/>
                <a:ea typeface="Roboto Condensed" pitchFamily="2" charset="0"/>
              </a:endParaRPr>
            </a:p>
          </p:txBody>
        </p:sp>
        <p:sp>
          <p:nvSpPr>
            <p:cNvPr id="144" name="TextBox 143"/>
            <p:cNvSpPr txBox="1"/>
            <p:nvPr/>
          </p:nvSpPr>
          <p:spPr>
            <a:xfrm>
              <a:off x="2764631" y="1969619"/>
              <a:ext cx="1286498" cy="169277"/>
            </a:xfrm>
            <a:prstGeom prst="rect">
              <a:avLst/>
            </a:prstGeom>
            <a:noFill/>
          </p:spPr>
          <p:txBody>
            <a:bodyPr wrap="square" rtlCol="0">
              <a:spAutoFit/>
            </a:bodyPr>
            <a:lstStyle/>
            <a:p>
              <a:r>
                <a:rPr lang="en-US" sz="500" dirty="0">
                  <a:solidFill>
                    <a:prstClr val="black"/>
                  </a:solidFill>
                  <a:latin typeface="Roboto Condensed" pitchFamily="2" charset="0"/>
                  <a:ea typeface="Roboto Condensed" pitchFamily="2" charset="0"/>
                </a:rPr>
                <a:t>306 E. RANDOL MILL ARLINGTON TX 76011</a:t>
              </a:r>
            </a:p>
          </p:txBody>
        </p:sp>
        <p:sp>
          <p:nvSpPr>
            <p:cNvPr id="145" name="TextBox 144"/>
            <p:cNvSpPr txBox="1"/>
            <p:nvPr/>
          </p:nvSpPr>
          <p:spPr>
            <a:xfrm>
              <a:off x="2763123" y="2159830"/>
              <a:ext cx="1477814" cy="184666"/>
            </a:xfrm>
            <a:prstGeom prst="rect">
              <a:avLst/>
            </a:prstGeom>
            <a:noFill/>
          </p:spPr>
          <p:txBody>
            <a:bodyPr wrap="square" rtlCol="0">
              <a:spAutoFit/>
            </a:bodyPr>
            <a:lstStyle/>
            <a:p>
              <a:r>
                <a:rPr lang="en-US" sz="600" dirty="0">
                  <a:solidFill>
                    <a:prstClr val="black"/>
                  </a:solidFill>
                  <a:latin typeface="Roboto Condensed" pitchFamily="2" charset="0"/>
                  <a:ea typeface="Roboto Condensed" pitchFamily="2" charset="0"/>
                </a:rPr>
                <a:t>REFILLS VIA OUR APP: </a:t>
              </a:r>
              <a:r>
                <a:rPr lang="en-US" sz="600" b="1" dirty="0">
                  <a:solidFill>
                    <a:srgbClr val="256FBD"/>
                  </a:solidFill>
                  <a:latin typeface="Roboto Condensed" pitchFamily="2" charset="0"/>
                  <a:ea typeface="Roboto Condensed" pitchFamily="2" charset="0"/>
                </a:rPr>
                <a:t>RX-DIRECT.US</a:t>
              </a:r>
            </a:p>
          </p:txBody>
        </p:sp>
        <p:sp>
          <p:nvSpPr>
            <p:cNvPr id="146" name="Rounded Rectangle 145"/>
            <p:cNvSpPr/>
            <p:nvPr/>
          </p:nvSpPr>
          <p:spPr>
            <a:xfrm>
              <a:off x="1891490" y="2374945"/>
              <a:ext cx="876019" cy="164631"/>
            </a:xfrm>
            <a:prstGeom prst="round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47" name="Rounded Rectangle 146"/>
            <p:cNvSpPr/>
            <p:nvPr/>
          </p:nvSpPr>
          <p:spPr>
            <a:xfrm>
              <a:off x="1887890" y="2520219"/>
              <a:ext cx="1800075" cy="154457"/>
            </a:xfrm>
            <a:prstGeom prst="round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48" name="Rounded Rectangle 147"/>
            <p:cNvSpPr/>
            <p:nvPr/>
          </p:nvSpPr>
          <p:spPr>
            <a:xfrm>
              <a:off x="1847850" y="3642681"/>
              <a:ext cx="2490001" cy="103098"/>
            </a:xfrm>
            <a:prstGeom prst="roundRect">
              <a:avLst>
                <a:gd name="adj" fmla="val 0"/>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49" name="Rounded Rectangle 148"/>
            <p:cNvSpPr/>
            <p:nvPr/>
          </p:nvSpPr>
          <p:spPr>
            <a:xfrm rot="5400000">
              <a:off x="3673685" y="2705933"/>
              <a:ext cx="1747698" cy="354127"/>
            </a:xfrm>
            <a:prstGeom prst="roundRect">
              <a:avLst/>
            </a:prstGeom>
            <a:no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50" name="TextBox 149"/>
            <p:cNvSpPr txBox="1"/>
            <p:nvPr/>
          </p:nvSpPr>
          <p:spPr>
            <a:xfrm>
              <a:off x="1799329" y="2358235"/>
              <a:ext cx="357184"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Rx #</a:t>
              </a:r>
              <a:endParaRPr lang="en-US" sz="700" b="1" dirty="0">
                <a:solidFill>
                  <a:srgbClr val="FF0000"/>
                </a:solidFill>
                <a:latin typeface="Roboto Condensed" pitchFamily="2" charset="0"/>
                <a:ea typeface="Roboto Condensed" pitchFamily="2" charset="0"/>
              </a:endParaRPr>
            </a:p>
          </p:txBody>
        </p:sp>
        <p:sp>
          <p:nvSpPr>
            <p:cNvPr id="151" name="TextBox 150"/>
            <p:cNvSpPr txBox="1"/>
            <p:nvPr/>
          </p:nvSpPr>
          <p:spPr>
            <a:xfrm>
              <a:off x="1801471" y="2477017"/>
              <a:ext cx="359576"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For:</a:t>
              </a:r>
              <a:endParaRPr lang="en-US" sz="700" b="1" dirty="0">
                <a:solidFill>
                  <a:srgbClr val="FF0000"/>
                </a:solidFill>
                <a:latin typeface="Roboto Condensed" pitchFamily="2" charset="0"/>
                <a:ea typeface="Roboto Condensed" pitchFamily="2" charset="0"/>
              </a:endParaRPr>
            </a:p>
          </p:txBody>
        </p:sp>
        <p:sp>
          <p:nvSpPr>
            <p:cNvPr id="152" name="TextBox 151"/>
            <p:cNvSpPr txBox="1"/>
            <p:nvPr/>
          </p:nvSpPr>
          <p:spPr>
            <a:xfrm>
              <a:off x="1746663" y="3616236"/>
              <a:ext cx="2785312" cy="165430"/>
            </a:xfrm>
            <a:prstGeom prst="rect">
              <a:avLst/>
            </a:prstGeom>
            <a:noFill/>
          </p:spPr>
          <p:txBody>
            <a:bodyPr wrap="square" rtlCol="0">
              <a:spAutoFit/>
            </a:bodyPr>
            <a:lstStyle/>
            <a:p>
              <a:r>
                <a:rPr lang="en-US" sz="475" dirty="0">
                  <a:solidFill>
                    <a:prstClr val="black"/>
                  </a:solidFill>
                  <a:latin typeface="Roboto Condensed" pitchFamily="2" charset="0"/>
                  <a:ea typeface="Roboto Condensed" pitchFamily="2" charset="0"/>
                </a:rPr>
                <a:t>Caution: Federal Law Prohibits transfer of this drug to any person other than patient for whom prescribed</a:t>
              </a:r>
            </a:p>
          </p:txBody>
        </p:sp>
        <p:sp>
          <p:nvSpPr>
            <p:cNvPr id="153" name="Rounded Rectangle 152"/>
            <p:cNvSpPr/>
            <p:nvPr/>
          </p:nvSpPr>
          <p:spPr>
            <a:xfrm>
              <a:off x="1828037" y="3812410"/>
              <a:ext cx="3664157" cy="937962"/>
            </a:xfrm>
            <a:prstGeom prst="roundRect">
              <a:avLst>
                <a:gd name="adj" fmla="val 3520"/>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54" name="Rounded Rectangle 153"/>
            <p:cNvSpPr/>
            <p:nvPr/>
          </p:nvSpPr>
          <p:spPr>
            <a:xfrm>
              <a:off x="1822553" y="4793689"/>
              <a:ext cx="3669641" cy="937962"/>
            </a:xfrm>
            <a:prstGeom prst="roundRect">
              <a:avLst>
                <a:gd name="adj" fmla="val 3520"/>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55" name="Rounded Rectangle 154"/>
            <p:cNvSpPr/>
            <p:nvPr/>
          </p:nvSpPr>
          <p:spPr>
            <a:xfrm rot="5400000">
              <a:off x="4061112" y="2708697"/>
              <a:ext cx="1747698" cy="354127"/>
            </a:xfrm>
            <a:prstGeom prst="roundRect">
              <a:avLst/>
            </a:prstGeom>
            <a:no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56" name="Rounded Rectangle 155"/>
            <p:cNvSpPr/>
            <p:nvPr/>
          </p:nvSpPr>
          <p:spPr>
            <a:xfrm rot="5400000">
              <a:off x="4441281" y="2706056"/>
              <a:ext cx="1747698" cy="354127"/>
            </a:xfrm>
            <a:prstGeom prst="roundRect">
              <a:avLst/>
            </a:prstGeom>
            <a:no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grpSp>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sp>
        <p:nvSpPr>
          <p:cNvPr id="77" name="TextBox 76"/>
          <p:cNvSpPr txBox="1"/>
          <p:nvPr/>
        </p:nvSpPr>
        <p:spPr>
          <a:xfrm>
            <a:off x="3529247" y="11006514"/>
            <a:ext cx="1434807"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Other Rx INSURANCE CARD</a:t>
            </a:r>
            <a:endParaRPr lang="en-US" sz="700" b="1" dirty="0">
              <a:solidFill>
                <a:prstClr val="black"/>
              </a:solidFill>
              <a:latin typeface="Roboto Condensed" pitchFamily="2" charset="0"/>
              <a:ea typeface="Roboto Condensed" pitchFamily="2" charset="0"/>
            </a:endParaRPr>
          </a:p>
        </p:txBody>
      </p:sp>
      <p:sp>
        <p:nvSpPr>
          <p:cNvPr id="78" name="Rounded Rectangle 77"/>
          <p:cNvSpPr/>
          <p:nvPr/>
        </p:nvSpPr>
        <p:spPr>
          <a:xfrm>
            <a:off x="1883000" y="12414438"/>
            <a:ext cx="1276346"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98" name="L-Shape 97"/>
          <p:cNvSpPr/>
          <p:nvPr/>
        </p:nvSpPr>
        <p:spPr>
          <a:xfrm rot="13610145">
            <a:off x="3024615" y="12469061"/>
            <a:ext cx="93742" cy="84544"/>
          </a:xfrm>
          <a:prstGeom prst="corner">
            <a:avLst>
              <a:gd name="adj1" fmla="val 33158"/>
              <a:gd name="adj2" fmla="val 33211"/>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1727947" y="12172618"/>
            <a:ext cx="1934100"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PAYMENT CARD</a:t>
            </a:r>
            <a:endParaRPr lang="en-US" sz="700" b="1" dirty="0">
              <a:solidFill>
                <a:prstClr val="black"/>
              </a:solidFill>
              <a:latin typeface="Roboto Condensed" pitchFamily="2" charset="0"/>
              <a:ea typeface="Roboto Condensed" pitchFamily="2" charset="0"/>
            </a:endParaRPr>
          </a:p>
        </p:txBody>
      </p:sp>
      <p:sp>
        <p:nvSpPr>
          <p:cNvPr id="100" name="TextBox 99"/>
          <p:cNvSpPr txBox="1"/>
          <p:nvPr/>
        </p:nvSpPr>
        <p:spPr>
          <a:xfrm>
            <a:off x="1838555" y="12389563"/>
            <a:ext cx="1175322" cy="230832"/>
          </a:xfrm>
          <a:prstGeom prst="rect">
            <a:avLst/>
          </a:prstGeom>
          <a:noFill/>
        </p:spPr>
        <p:txBody>
          <a:bodyPr wrap="none" rtlCol="0">
            <a:spAutoFit/>
          </a:bodyPr>
          <a:lstStyle/>
          <a:p>
            <a:r>
              <a:rPr lang="en-US" sz="900" dirty="0">
                <a:solidFill>
                  <a:srgbClr val="0070C0"/>
                </a:solidFill>
                <a:latin typeface="Roboto Condensed" pitchFamily="2" charset="0"/>
                <a:ea typeface="Roboto Condensed" pitchFamily="2" charset="0"/>
              </a:rPr>
              <a:t>VISA   ending in  1028</a:t>
            </a:r>
          </a:p>
        </p:txBody>
      </p:sp>
      <p:sp>
        <p:nvSpPr>
          <p:cNvPr id="101" name="Rounded Rectangle 100"/>
          <p:cNvSpPr/>
          <p:nvPr/>
        </p:nvSpPr>
        <p:spPr>
          <a:xfrm>
            <a:off x="3219072" y="12420978"/>
            <a:ext cx="545877"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2" name="TextBox 101"/>
          <p:cNvSpPr txBox="1"/>
          <p:nvPr/>
        </p:nvSpPr>
        <p:spPr>
          <a:xfrm>
            <a:off x="3166688" y="12263561"/>
            <a:ext cx="489236"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Expiration</a:t>
            </a:r>
          </a:p>
        </p:txBody>
      </p:sp>
      <p:sp>
        <p:nvSpPr>
          <p:cNvPr id="103" name="TextBox 102"/>
          <p:cNvSpPr txBox="1"/>
          <p:nvPr/>
        </p:nvSpPr>
        <p:spPr>
          <a:xfrm>
            <a:off x="3189244" y="12405490"/>
            <a:ext cx="553231"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03 - 17</a:t>
            </a:r>
          </a:p>
        </p:txBody>
      </p:sp>
      <p:sp>
        <p:nvSpPr>
          <p:cNvPr id="104" name="Rounded Rectangle 103"/>
          <p:cNvSpPr/>
          <p:nvPr/>
        </p:nvSpPr>
        <p:spPr>
          <a:xfrm>
            <a:off x="3837088" y="12416301"/>
            <a:ext cx="545877"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5" name="TextBox 104"/>
          <p:cNvSpPr txBox="1"/>
          <p:nvPr/>
        </p:nvSpPr>
        <p:spPr>
          <a:xfrm>
            <a:off x="3784704" y="12258884"/>
            <a:ext cx="4812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CYY Code</a:t>
            </a:r>
          </a:p>
        </p:txBody>
      </p:sp>
      <p:sp>
        <p:nvSpPr>
          <p:cNvPr id="106" name="TextBox 105"/>
          <p:cNvSpPr txBox="1"/>
          <p:nvPr/>
        </p:nvSpPr>
        <p:spPr>
          <a:xfrm>
            <a:off x="3807260" y="12400813"/>
            <a:ext cx="553231"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 * *</a:t>
            </a:r>
          </a:p>
        </p:txBody>
      </p:sp>
      <p:sp>
        <p:nvSpPr>
          <p:cNvPr id="7" name="Title 6"/>
          <p:cNvSpPr>
            <a:spLocks noGrp="1"/>
          </p:cNvSpPr>
          <p:nvPr>
            <p:ph type="title"/>
          </p:nvPr>
        </p:nvSpPr>
        <p:spPr>
          <a:xfrm>
            <a:off x="4791622" y="657081"/>
            <a:ext cx="2311484" cy="497505"/>
          </a:xfrm>
        </p:spPr>
        <p:txBody>
          <a:bodyPr>
            <a:normAutofit/>
          </a:bodyPr>
          <a:lstStyle/>
          <a:p>
            <a:r>
              <a:rPr lang="en-US" sz="2000" dirty="0">
                <a:solidFill>
                  <a:schemeClr val="bg1">
                    <a:lumMod val="50000"/>
                  </a:schemeClr>
                </a:solidFill>
                <a:latin typeface="Roboto Condensed" pitchFamily="2" charset="0"/>
                <a:ea typeface="Roboto Condensed" pitchFamily="2" charset="0"/>
                <a:cs typeface="Segoe UI" pitchFamily="34" charset="0"/>
              </a:rPr>
              <a:t>PHARMACY LABEL</a:t>
            </a:r>
          </a:p>
        </p:txBody>
      </p:sp>
      <p:sp>
        <p:nvSpPr>
          <p:cNvPr id="137" name="TextBox 136"/>
          <p:cNvSpPr txBox="1"/>
          <p:nvPr/>
        </p:nvSpPr>
        <p:spPr>
          <a:xfrm>
            <a:off x="-1919643" y="9571916"/>
            <a:ext cx="2795534"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Rx INSURANCE CARD                                 RELATIONSHIP          </a:t>
            </a:r>
            <a:endParaRPr lang="en-US" sz="700" b="1" dirty="0">
              <a:solidFill>
                <a:prstClr val="black"/>
              </a:solidFill>
              <a:latin typeface="Roboto Condensed" pitchFamily="2" charset="0"/>
              <a:ea typeface="Roboto Condensed" pitchFamily="2" charset="0"/>
            </a:endParaRPr>
          </a:p>
        </p:txBody>
      </p:sp>
      <p:sp>
        <p:nvSpPr>
          <p:cNvPr id="125" name="TextBox 124"/>
          <p:cNvSpPr txBox="1"/>
          <p:nvPr/>
        </p:nvSpPr>
        <p:spPr>
          <a:xfrm>
            <a:off x="10957102" y="769270"/>
            <a:ext cx="1058945" cy="253916"/>
          </a:xfrm>
          <a:prstGeom prst="rect">
            <a:avLst/>
          </a:prstGeom>
          <a:noFill/>
        </p:spPr>
        <p:txBody>
          <a:bodyPr wrap="square" rtlCol="0">
            <a:spAutoFit/>
          </a:bodyPr>
          <a:lstStyle/>
          <a:p>
            <a:r>
              <a:rPr lang="en-US" sz="1050" b="1" dirty="0">
                <a:solidFill>
                  <a:schemeClr val="bg1"/>
                </a:solidFill>
                <a:latin typeface="Roboto Condensed" pitchFamily="2" charset="0"/>
                <a:ea typeface="Roboto Condensed" pitchFamily="2" charset="0"/>
              </a:rPr>
              <a:t>SILVER</a:t>
            </a:r>
            <a:endParaRPr lang="en-US" sz="900" b="1" dirty="0">
              <a:solidFill>
                <a:schemeClr val="bg1"/>
              </a:solidFill>
              <a:latin typeface="Roboto Condensed" pitchFamily="2" charset="0"/>
              <a:ea typeface="Roboto Condensed" pitchFamily="2" charset="0"/>
            </a:endParaRPr>
          </a:p>
        </p:txBody>
      </p:sp>
      <p:sp>
        <p:nvSpPr>
          <p:cNvPr id="85" name="TextBox 84"/>
          <p:cNvSpPr txBox="1"/>
          <p:nvPr/>
        </p:nvSpPr>
        <p:spPr>
          <a:xfrm>
            <a:off x="6031515" y="7099700"/>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6" name="Rounded Rectangle 175"/>
          <p:cNvSpPr/>
          <p:nvPr/>
        </p:nvSpPr>
        <p:spPr>
          <a:xfrm>
            <a:off x="286222" y="7152487"/>
            <a:ext cx="898433"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7" name="Rounded Rectangle 176"/>
          <p:cNvSpPr/>
          <p:nvPr/>
        </p:nvSpPr>
        <p:spPr>
          <a:xfrm>
            <a:off x="1252894" y="7152487"/>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8" name="TextBox 177"/>
          <p:cNvSpPr txBox="1"/>
          <p:nvPr/>
        </p:nvSpPr>
        <p:spPr>
          <a:xfrm>
            <a:off x="1172196" y="7010039"/>
            <a:ext cx="394660"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Weight</a:t>
            </a:r>
          </a:p>
        </p:txBody>
      </p:sp>
      <p:sp>
        <p:nvSpPr>
          <p:cNvPr id="179" name="TextBox 178"/>
          <p:cNvSpPr txBox="1"/>
          <p:nvPr/>
        </p:nvSpPr>
        <p:spPr>
          <a:xfrm>
            <a:off x="250732" y="7116646"/>
            <a:ext cx="92146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6   </a:t>
            </a:r>
            <a:r>
              <a:rPr lang="en-US" sz="900" dirty="0">
                <a:latin typeface="Roboto Condensed" pitchFamily="2" charset="0"/>
                <a:ea typeface="Roboto Condensed" pitchFamily="2" charset="0"/>
              </a:rPr>
              <a:t>Ft</a:t>
            </a:r>
            <a:r>
              <a:rPr lang="en-US" sz="900" dirty="0">
                <a:solidFill>
                  <a:srgbClr val="0070C0"/>
                </a:solidFill>
                <a:latin typeface="Roboto Condensed" pitchFamily="2" charset="0"/>
                <a:ea typeface="Roboto Condensed" pitchFamily="2" charset="0"/>
              </a:rPr>
              <a:t>    1  </a:t>
            </a:r>
            <a:r>
              <a:rPr lang="en-US" sz="900" dirty="0">
                <a:latin typeface="Roboto Condensed" pitchFamily="2" charset="0"/>
                <a:ea typeface="Roboto Condensed" pitchFamily="2" charset="0"/>
              </a:rPr>
              <a:t>inch</a:t>
            </a:r>
          </a:p>
        </p:txBody>
      </p:sp>
      <p:sp>
        <p:nvSpPr>
          <p:cNvPr id="180" name="TextBox 179"/>
          <p:cNvSpPr txBox="1"/>
          <p:nvPr/>
        </p:nvSpPr>
        <p:spPr>
          <a:xfrm>
            <a:off x="1193179" y="7117277"/>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215  </a:t>
            </a:r>
            <a:r>
              <a:rPr lang="en-US" sz="900" dirty="0">
                <a:latin typeface="Roboto Condensed" pitchFamily="2" charset="0"/>
                <a:ea typeface="Roboto Condensed" pitchFamily="2" charset="0"/>
              </a:rPr>
              <a:t>LBS</a:t>
            </a:r>
          </a:p>
        </p:txBody>
      </p:sp>
      <p:sp>
        <p:nvSpPr>
          <p:cNvPr id="181" name="TextBox 180"/>
          <p:cNvSpPr txBox="1"/>
          <p:nvPr/>
        </p:nvSpPr>
        <p:spPr>
          <a:xfrm>
            <a:off x="225833" y="6985345"/>
            <a:ext cx="38343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Height</a:t>
            </a:r>
          </a:p>
        </p:txBody>
      </p:sp>
      <p:sp>
        <p:nvSpPr>
          <p:cNvPr id="182" name="Rounded Rectangle 181"/>
          <p:cNvSpPr/>
          <p:nvPr/>
        </p:nvSpPr>
        <p:spPr>
          <a:xfrm>
            <a:off x="1890258" y="7149815"/>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3" name="TextBox 182"/>
          <p:cNvSpPr txBox="1"/>
          <p:nvPr/>
        </p:nvSpPr>
        <p:spPr>
          <a:xfrm>
            <a:off x="1809560" y="7007367"/>
            <a:ext cx="3032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BMI</a:t>
            </a:r>
          </a:p>
        </p:txBody>
      </p:sp>
      <p:sp>
        <p:nvSpPr>
          <p:cNvPr id="184" name="TextBox 183"/>
          <p:cNvSpPr txBox="1"/>
          <p:nvPr/>
        </p:nvSpPr>
        <p:spPr>
          <a:xfrm>
            <a:off x="1829589" y="7120305"/>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20.2  </a:t>
            </a:r>
            <a:r>
              <a:rPr lang="en-US" sz="900" dirty="0">
                <a:latin typeface="Roboto Condensed" pitchFamily="2" charset="0"/>
                <a:ea typeface="Roboto Condensed" pitchFamily="2" charset="0"/>
              </a:rPr>
              <a:t>%</a:t>
            </a:r>
          </a:p>
        </p:txBody>
      </p:sp>
      <p:sp>
        <p:nvSpPr>
          <p:cNvPr id="175" name="Rounded Rectangle 174"/>
          <p:cNvSpPr/>
          <p:nvPr/>
        </p:nvSpPr>
        <p:spPr>
          <a:xfrm>
            <a:off x="1674184" y="1814017"/>
            <a:ext cx="3657600" cy="1828800"/>
          </a:xfrm>
          <a:prstGeom prst="roundRect">
            <a:avLst>
              <a:gd name="adj" fmla="val 3520"/>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pic>
        <p:nvPicPr>
          <p:cNvPr id="13" name="Picture 12"/>
          <p:cNvPicPr>
            <a:picLocks noChangeAspect="1"/>
          </p:cNvPicPr>
          <p:nvPr/>
        </p:nvPicPr>
        <p:blipFill>
          <a:blip r:embed="rId3"/>
          <a:stretch>
            <a:fillRect/>
          </a:stretch>
        </p:blipFill>
        <p:spPr>
          <a:xfrm>
            <a:off x="1566929" y="1752250"/>
            <a:ext cx="1261820" cy="485919"/>
          </a:xfrm>
          <a:prstGeom prst="rect">
            <a:avLst/>
          </a:prstGeom>
        </p:spPr>
      </p:pic>
      <p:sp>
        <p:nvSpPr>
          <p:cNvPr id="86" name="Rounded Rectangle 85"/>
          <p:cNvSpPr/>
          <p:nvPr/>
        </p:nvSpPr>
        <p:spPr>
          <a:xfrm>
            <a:off x="4186189" y="1818017"/>
            <a:ext cx="1143000" cy="1828800"/>
          </a:xfrm>
          <a:prstGeom prst="roundRect">
            <a:avLst>
              <a:gd name="adj" fmla="val 6647"/>
            </a:avLst>
          </a:prstGeom>
          <a:solidFill>
            <a:srgbClr val="FFFFCC"/>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1" name="Rectangle 200"/>
          <p:cNvSpPr/>
          <p:nvPr/>
        </p:nvSpPr>
        <p:spPr>
          <a:xfrm>
            <a:off x="3718504" y="1825538"/>
            <a:ext cx="468744" cy="1828800"/>
          </a:xfrm>
          <a:prstGeom prst="rect">
            <a:avLst/>
          </a:prstGeom>
          <a:solidFill>
            <a:schemeClr val="bg1"/>
          </a:solidFill>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7" name="Rectangle 206"/>
          <p:cNvSpPr/>
          <p:nvPr/>
        </p:nvSpPr>
        <p:spPr>
          <a:xfrm>
            <a:off x="883974" y="1792085"/>
            <a:ext cx="45719" cy="2070707"/>
          </a:xfrm>
          <a:prstGeom prst="rect">
            <a:avLst/>
          </a:prstGeom>
          <a:solidFill>
            <a:schemeClr val="bg1"/>
          </a:solidFill>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8" name="TextBox 207"/>
          <p:cNvSpPr txBox="1"/>
          <p:nvPr/>
        </p:nvSpPr>
        <p:spPr>
          <a:xfrm>
            <a:off x="2612230" y="1908615"/>
            <a:ext cx="1366497" cy="184666"/>
          </a:xfrm>
          <a:prstGeom prst="rect">
            <a:avLst/>
          </a:prstGeom>
          <a:noFill/>
        </p:spPr>
        <p:txBody>
          <a:bodyPr wrap="square" rtlCol="0">
            <a:spAutoFit/>
          </a:bodyPr>
          <a:lstStyle/>
          <a:p>
            <a:r>
              <a:rPr lang="en-US" sz="600" dirty="0">
                <a:solidFill>
                  <a:prstClr val="black"/>
                </a:solidFill>
                <a:latin typeface="Roboto Condensed" pitchFamily="2" charset="0"/>
                <a:ea typeface="Roboto Condensed" pitchFamily="2" charset="0"/>
              </a:rPr>
              <a:t>Your Pharmacy Experience….</a:t>
            </a:r>
            <a:r>
              <a:rPr lang="en-US" sz="600" b="1" i="1" dirty="0">
                <a:solidFill>
                  <a:srgbClr val="9AC642"/>
                </a:solidFill>
                <a:latin typeface="Roboto Condensed" pitchFamily="2" charset="0"/>
                <a:ea typeface="Roboto Condensed" pitchFamily="2" charset="0"/>
              </a:rPr>
              <a:t>Redefined</a:t>
            </a:r>
          </a:p>
        </p:txBody>
      </p:sp>
      <p:sp>
        <p:nvSpPr>
          <p:cNvPr id="209" name="TextBox 208"/>
          <p:cNvSpPr txBox="1"/>
          <p:nvPr/>
        </p:nvSpPr>
        <p:spPr>
          <a:xfrm>
            <a:off x="3683273" y="1812048"/>
            <a:ext cx="657028" cy="184666"/>
          </a:xfrm>
          <a:prstGeom prst="rect">
            <a:avLst/>
          </a:prstGeom>
          <a:noFill/>
        </p:spPr>
        <p:txBody>
          <a:bodyPr wrap="square" rtlCol="0">
            <a:spAutoFit/>
          </a:bodyPr>
          <a:lstStyle/>
          <a:p>
            <a:r>
              <a:rPr lang="en-US" sz="600" dirty="0">
                <a:solidFill>
                  <a:prstClr val="black"/>
                </a:solidFill>
                <a:latin typeface="Roboto Condensed" pitchFamily="2" charset="0"/>
                <a:ea typeface="Roboto Condensed" pitchFamily="2" charset="0"/>
              </a:rPr>
              <a:t>   </a:t>
            </a:r>
            <a:r>
              <a:rPr lang="en-US" sz="500" dirty="0">
                <a:solidFill>
                  <a:prstClr val="black"/>
                </a:solidFill>
                <a:latin typeface="Roboto Condensed" pitchFamily="2" charset="0"/>
                <a:ea typeface="Roboto Condensed" pitchFamily="2" charset="0"/>
              </a:rPr>
              <a:t>817-274-8200</a:t>
            </a:r>
            <a:endParaRPr lang="en-US" sz="600" b="1" i="1" dirty="0">
              <a:solidFill>
                <a:prstClr val="black"/>
              </a:solidFill>
              <a:latin typeface="Roboto Condensed" pitchFamily="2" charset="0"/>
              <a:ea typeface="Roboto Condensed" pitchFamily="2" charset="0"/>
            </a:endParaRPr>
          </a:p>
        </p:txBody>
      </p:sp>
      <p:sp>
        <p:nvSpPr>
          <p:cNvPr id="170" name="TextBox 169"/>
          <p:cNvSpPr txBox="1"/>
          <p:nvPr/>
        </p:nvSpPr>
        <p:spPr>
          <a:xfrm>
            <a:off x="2612231" y="1817219"/>
            <a:ext cx="1286498" cy="169277"/>
          </a:xfrm>
          <a:prstGeom prst="rect">
            <a:avLst/>
          </a:prstGeom>
          <a:noFill/>
        </p:spPr>
        <p:txBody>
          <a:bodyPr wrap="square" rtlCol="0">
            <a:spAutoFit/>
          </a:bodyPr>
          <a:lstStyle/>
          <a:p>
            <a:r>
              <a:rPr lang="en-US" sz="500" dirty="0">
                <a:solidFill>
                  <a:prstClr val="black"/>
                </a:solidFill>
                <a:latin typeface="Roboto Condensed" pitchFamily="2" charset="0"/>
                <a:ea typeface="Roboto Condensed" pitchFamily="2" charset="0"/>
              </a:rPr>
              <a:t>306 E. RANDOL MILL ARLINGTON TX 76011</a:t>
            </a:r>
          </a:p>
        </p:txBody>
      </p:sp>
      <p:sp>
        <p:nvSpPr>
          <p:cNvPr id="210" name="TextBox 209"/>
          <p:cNvSpPr txBox="1"/>
          <p:nvPr/>
        </p:nvSpPr>
        <p:spPr>
          <a:xfrm>
            <a:off x="2610723" y="2007430"/>
            <a:ext cx="1477814" cy="184666"/>
          </a:xfrm>
          <a:prstGeom prst="rect">
            <a:avLst/>
          </a:prstGeom>
          <a:noFill/>
        </p:spPr>
        <p:txBody>
          <a:bodyPr wrap="square" rtlCol="0">
            <a:spAutoFit/>
          </a:bodyPr>
          <a:lstStyle/>
          <a:p>
            <a:r>
              <a:rPr lang="en-US" sz="600" dirty="0">
                <a:solidFill>
                  <a:prstClr val="black"/>
                </a:solidFill>
                <a:latin typeface="Roboto Condensed" pitchFamily="2" charset="0"/>
                <a:ea typeface="Roboto Condensed" pitchFamily="2" charset="0"/>
              </a:rPr>
              <a:t>REFILLS VIA OUR APP: </a:t>
            </a:r>
            <a:r>
              <a:rPr lang="en-US" sz="600" b="1" dirty="0">
                <a:solidFill>
                  <a:srgbClr val="256FBD"/>
                </a:solidFill>
                <a:latin typeface="Roboto Condensed" pitchFamily="2" charset="0"/>
                <a:ea typeface="Roboto Condensed" pitchFamily="2" charset="0"/>
              </a:rPr>
              <a:t>RX-DIRECT.US</a:t>
            </a:r>
          </a:p>
        </p:txBody>
      </p:sp>
      <p:sp>
        <p:nvSpPr>
          <p:cNvPr id="82" name="Rounded Rectangle 81"/>
          <p:cNvSpPr/>
          <p:nvPr/>
        </p:nvSpPr>
        <p:spPr>
          <a:xfrm>
            <a:off x="1739090" y="2222545"/>
            <a:ext cx="876019" cy="164631"/>
          </a:xfrm>
          <a:prstGeom prst="round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11" name="Rounded Rectangle 210"/>
          <p:cNvSpPr/>
          <p:nvPr/>
        </p:nvSpPr>
        <p:spPr>
          <a:xfrm>
            <a:off x="1735490" y="2367819"/>
            <a:ext cx="1800075" cy="154457"/>
          </a:xfrm>
          <a:prstGeom prst="round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17" name="Rounded Rectangle 216"/>
          <p:cNvSpPr/>
          <p:nvPr/>
        </p:nvSpPr>
        <p:spPr>
          <a:xfrm>
            <a:off x="1695450" y="3490281"/>
            <a:ext cx="2490001" cy="103098"/>
          </a:xfrm>
          <a:prstGeom prst="roundRect">
            <a:avLst>
              <a:gd name="adj" fmla="val 0"/>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18" name="Rounded Rectangle 217"/>
          <p:cNvSpPr/>
          <p:nvPr/>
        </p:nvSpPr>
        <p:spPr>
          <a:xfrm rot="5400000">
            <a:off x="3521285" y="2553533"/>
            <a:ext cx="1747698" cy="354127"/>
          </a:xfrm>
          <a:prstGeom prst="roundRect">
            <a:avLst/>
          </a:prstGeom>
          <a:no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2" name="TextBox 171"/>
          <p:cNvSpPr txBox="1"/>
          <p:nvPr/>
        </p:nvSpPr>
        <p:spPr>
          <a:xfrm>
            <a:off x="1646929" y="2205835"/>
            <a:ext cx="357184"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Rx #</a:t>
            </a:r>
            <a:endParaRPr lang="en-US" sz="700" b="1" dirty="0">
              <a:solidFill>
                <a:srgbClr val="FF0000"/>
              </a:solidFill>
              <a:latin typeface="Roboto Condensed" pitchFamily="2" charset="0"/>
              <a:ea typeface="Roboto Condensed" pitchFamily="2" charset="0"/>
            </a:endParaRPr>
          </a:p>
        </p:txBody>
      </p:sp>
      <p:sp>
        <p:nvSpPr>
          <p:cNvPr id="219" name="TextBox 218"/>
          <p:cNvSpPr txBox="1"/>
          <p:nvPr/>
        </p:nvSpPr>
        <p:spPr>
          <a:xfrm>
            <a:off x="1649071" y="2324617"/>
            <a:ext cx="359576"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For:</a:t>
            </a:r>
            <a:endParaRPr lang="en-US" sz="700" b="1" dirty="0">
              <a:solidFill>
                <a:srgbClr val="FF0000"/>
              </a:solidFill>
              <a:latin typeface="Roboto Condensed" pitchFamily="2" charset="0"/>
              <a:ea typeface="Roboto Condensed" pitchFamily="2" charset="0"/>
            </a:endParaRPr>
          </a:p>
        </p:txBody>
      </p:sp>
      <p:sp>
        <p:nvSpPr>
          <p:cNvPr id="225" name="TextBox 224"/>
          <p:cNvSpPr txBox="1"/>
          <p:nvPr/>
        </p:nvSpPr>
        <p:spPr>
          <a:xfrm>
            <a:off x="1594263" y="3463836"/>
            <a:ext cx="2785312" cy="165430"/>
          </a:xfrm>
          <a:prstGeom prst="rect">
            <a:avLst/>
          </a:prstGeom>
          <a:noFill/>
        </p:spPr>
        <p:txBody>
          <a:bodyPr wrap="square" rtlCol="0">
            <a:spAutoFit/>
          </a:bodyPr>
          <a:lstStyle/>
          <a:p>
            <a:r>
              <a:rPr lang="en-US" sz="475" dirty="0">
                <a:solidFill>
                  <a:prstClr val="black"/>
                </a:solidFill>
                <a:latin typeface="Roboto Condensed" pitchFamily="2" charset="0"/>
                <a:ea typeface="Roboto Condensed" pitchFamily="2" charset="0"/>
              </a:rPr>
              <a:t>Caution: Federal Law Prohibits transfer of this drug to any person other than patient for whom prescribed</a:t>
            </a:r>
          </a:p>
        </p:txBody>
      </p:sp>
      <p:pic>
        <p:nvPicPr>
          <p:cNvPr id="4" name="Picture 3"/>
          <p:cNvPicPr>
            <a:picLocks noChangeAspect="1"/>
          </p:cNvPicPr>
          <p:nvPr/>
        </p:nvPicPr>
        <p:blipFill rotWithShape="1">
          <a:blip r:embed="rId4"/>
          <a:srcRect b="88866"/>
          <a:stretch/>
        </p:blipFill>
        <p:spPr>
          <a:xfrm rot="16200000">
            <a:off x="8131409" y="2599103"/>
            <a:ext cx="1419797" cy="103398"/>
          </a:xfrm>
          <a:prstGeom prst="rect">
            <a:avLst/>
          </a:prstGeom>
        </p:spPr>
      </p:pic>
      <p:sp>
        <p:nvSpPr>
          <p:cNvPr id="84" name="TextBox 83"/>
          <p:cNvSpPr txBox="1"/>
          <p:nvPr/>
        </p:nvSpPr>
        <p:spPr>
          <a:xfrm>
            <a:off x="6569000" y="2126456"/>
            <a:ext cx="970047" cy="230832"/>
          </a:xfrm>
          <a:prstGeom prst="rect">
            <a:avLst/>
          </a:prstGeom>
          <a:noFill/>
        </p:spPr>
        <p:txBody>
          <a:bodyPr wrap="square" rtlCol="0">
            <a:spAutoFit/>
          </a:bodyPr>
          <a:lstStyle/>
          <a:p>
            <a:r>
              <a:rPr lang="en-US" sz="900" b="1" dirty="0">
                <a:latin typeface="Roboto Condensed" pitchFamily="2" charset="0"/>
                <a:ea typeface="Roboto Condensed" pitchFamily="2" charset="0"/>
              </a:rPr>
              <a:t>00-3037565</a:t>
            </a:r>
          </a:p>
        </p:txBody>
      </p:sp>
      <p:sp>
        <p:nvSpPr>
          <p:cNvPr id="245" name="TextBox 244"/>
          <p:cNvSpPr txBox="1"/>
          <p:nvPr/>
        </p:nvSpPr>
        <p:spPr>
          <a:xfrm>
            <a:off x="6538966" y="2258105"/>
            <a:ext cx="1682335" cy="230832"/>
          </a:xfrm>
          <a:prstGeom prst="rect">
            <a:avLst/>
          </a:prstGeom>
          <a:noFill/>
        </p:spPr>
        <p:txBody>
          <a:bodyPr wrap="square" rtlCol="0">
            <a:spAutoFit/>
          </a:bodyPr>
          <a:lstStyle/>
          <a:p>
            <a:r>
              <a:rPr lang="en-US" sz="900" b="1" dirty="0">
                <a:latin typeface="Roboto Condensed" pitchFamily="2" charset="0"/>
                <a:ea typeface="Roboto Condensed" pitchFamily="2" charset="0"/>
              </a:rPr>
              <a:t>HOWARD T  WILLIAMSON JR</a:t>
            </a:r>
          </a:p>
        </p:txBody>
      </p:sp>
      <p:sp>
        <p:nvSpPr>
          <p:cNvPr id="246" name="TextBox 245"/>
          <p:cNvSpPr txBox="1"/>
          <p:nvPr/>
        </p:nvSpPr>
        <p:spPr>
          <a:xfrm>
            <a:off x="6361543" y="2556328"/>
            <a:ext cx="2513359" cy="400110"/>
          </a:xfrm>
          <a:prstGeom prst="rect">
            <a:avLst/>
          </a:prstGeom>
          <a:noFill/>
        </p:spPr>
        <p:txBody>
          <a:bodyPr wrap="square" rtlCol="0">
            <a:spAutoFit/>
          </a:bodyPr>
          <a:lstStyle/>
          <a:p>
            <a:r>
              <a:rPr lang="en-US" sz="1000" b="1" dirty="0">
                <a:latin typeface="Roboto Condensed" pitchFamily="2" charset="0"/>
                <a:ea typeface="Roboto Condensed" pitchFamily="2" charset="0"/>
              </a:rPr>
              <a:t>TAKE ONE TABLET BY MOUTH TWICE DAILY TO MANAGE CHOLESTEROL </a:t>
            </a:r>
          </a:p>
        </p:txBody>
      </p:sp>
      <p:sp>
        <p:nvSpPr>
          <p:cNvPr id="247" name="TextBox 246"/>
          <p:cNvSpPr txBox="1"/>
          <p:nvPr/>
        </p:nvSpPr>
        <p:spPr>
          <a:xfrm>
            <a:off x="6341809" y="3108403"/>
            <a:ext cx="2348859" cy="230832"/>
          </a:xfrm>
          <a:prstGeom prst="rect">
            <a:avLst/>
          </a:prstGeom>
          <a:noFill/>
        </p:spPr>
        <p:txBody>
          <a:bodyPr wrap="square" rtlCol="0">
            <a:spAutoFit/>
          </a:bodyPr>
          <a:lstStyle/>
          <a:p>
            <a:r>
              <a:rPr lang="en-US" sz="900" dirty="0">
                <a:latin typeface="Roboto Condensed" pitchFamily="2" charset="0"/>
                <a:ea typeface="Roboto Condensed" pitchFamily="2" charset="0"/>
              </a:rPr>
              <a:t>ATORVASTATIN 20MG  TAB   </a:t>
            </a:r>
          </a:p>
        </p:txBody>
      </p:sp>
      <p:sp>
        <p:nvSpPr>
          <p:cNvPr id="248" name="TextBox 247"/>
          <p:cNvSpPr txBox="1"/>
          <p:nvPr/>
        </p:nvSpPr>
        <p:spPr>
          <a:xfrm>
            <a:off x="6341477" y="3308583"/>
            <a:ext cx="1422771" cy="184666"/>
          </a:xfrm>
          <a:prstGeom prst="rect">
            <a:avLst/>
          </a:prstGeom>
          <a:noFill/>
        </p:spPr>
        <p:txBody>
          <a:bodyPr wrap="square" rtlCol="0">
            <a:spAutoFit/>
          </a:bodyPr>
          <a:lstStyle/>
          <a:p>
            <a:r>
              <a:rPr lang="en-US" sz="600" dirty="0">
                <a:latin typeface="Roboto Condensed" pitchFamily="2" charset="0"/>
                <a:ea typeface="Roboto Condensed" pitchFamily="2" charset="0"/>
              </a:rPr>
              <a:t>Generic for : LIPITOR</a:t>
            </a:r>
          </a:p>
        </p:txBody>
      </p:sp>
      <p:sp>
        <p:nvSpPr>
          <p:cNvPr id="249" name="TextBox 248"/>
          <p:cNvSpPr txBox="1"/>
          <p:nvPr/>
        </p:nvSpPr>
        <p:spPr>
          <a:xfrm>
            <a:off x="7427328" y="2123817"/>
            <a:ext cx="970047" cy="230832"/>
          </a:xfrm>
          <a:prstGeom prst="rect">
            <a:avLst/>
          </a:prstGeom>
          <a:noFill/>
        </p:spPr>
        <p:txBody>
          <a:bodyPr wrap="square" rtlCol="0">
            <a:spAutoFit/>
          </a:bodyPr>
          <a:lstStyle/>
          <a:p>
            <a:r>
              <a:rPr lang="en-US" sz="900" dirty="0">
                <a:latin typeface="Roboto Condensed" pitchFamily="2" charset="0"/>
                <a:ea typeface="Roboto Condensed" pitchFamily="2" charset="0"/>
              </a:rPr>
              <a:t>REFILLS LEFT:  3</a:t>
            </a:r>
          </a:p>
        </p:txBody>
      </p:sp>
      <p:sp>
        <p:nvSpPr>
          <p:cNvPr id="250" name="TextBox 249"/>
          <p:cNvSpPr txBox="1"/>
          <p:nvPr/>
        </p:nvSpPr>
        <p:spPr>
          <a:xfrm>
            <a:off x="8329942" y="3297259"/>
            <a:ext cx="676246" cy="184666"/>
          </a:xfrm>
          <a:prstGeom prst="rect">
            <a:avLst/>
          </a:prstGeom>
          <a:noFill/>
        </p:spPr>
        <p:txBody>
          <a:bodyPr wrap="square" rtlCol="0">
            <a:spAutoFit/>
          </a:bodyPr>
          <a:lstStyle/>
          <a:p>
            <a:r>
              <a:rPr lang="en-US" sz="600" b="1" dirty="0">
                <a:latin typeface="Roboto Condensed" pitchFamily="2" charset="0"/>
                <a:ea typeface="Roboto Condensed" pitchFamily="2" charset="0"/>
              </a:rPr>
              <a:t>RPH</a:t>
            </a:r>
            <a:r>
              <a:rPr lang="en-US" sz="600" dirty="0">
                <a:latin typeface="Roboto Condensed" pitchFamily="2" charset="0"/>
                <a:ea typeface="Roboto Condensed" pitchFamily="2" charset="0"/>
              </a:rPr>
              <a:t>:  KEB/ TM</a:t>
            </a:r>
          </a:p>
        </p:txBody>
      </p:sp>
      <p:sp>
        <p:nvSpPr>
          <p:cNvPr id="251" name="TextBox 250"/>
          <p:cNvSpPr txBox="1"/>
          <p:nvPr/>
        </p:nvSpPr>
        <p:spPr>
          <a:xfrm>
            <a:off x="8270260" y="2152995"/>
            <a:ext cx="658994" cy="184666"/>
          </a:xfrm>
          <a:prstGeom prst="rect">
            <a:avLst/>
          </a:prstGeom>
          <a:noFill/>
        </p:spPr>
        <p:txBody>
          <a:bodyPr wrap="square" rtlCol="0">
            <a:spAutoFit/>
          </a:bodyPr>
          <a:lstStyle/>
          <a:p>
            <a:r>
              <a:rPr lang="en-US" sz="600" dirty="0">
                <a:latin typeface="Roboto Condensed" pitchFamily="2" charset="0"/>
                <a:ea typeface="Roboto Condensed" pitchFamily="2" charset="0"/>
              </a:rPr>
              <a:t>Until: 01-13-17</a:t>
            </a:r>
          </a:p>
        </p:txBody>
      </p:sp>
      <p:sp>
        <p:nvSpPr>
          <p:cNvPr id="253" name="TextBox 252"/>
          <p:cNvSpPr txBox="1"/>
          <p:nvPr/>
        </p:nvSpPr>
        <p:spPr>
          <a:xfrm>
            <a:off x="7452603" y="2980388"/>
            <a:ext cx="1317865" cy="230832"/>
          </a:xfrm>
          <a:prstGeom prst="rect">
            <a:avLst/>
          </a:prstGeom>
          <a:noFill/>
        </p:spPr>
        <p:txBody>
          <a:bodyPr wrap="square" rtlCol="0">
            <a:spAutoFit/>
          </a:bodyPr>
          <a:lstStyle/>
          <a:p>
            <a:r>
              <a:rPr lang="en-US" sz="900" dirty="0">
                <a:latin typeface="Roboto Condensed" pitchFamily="2" charset="0"/>
                <a:ea typeface="Roboto Condensed" pitchFamily="2" charset="0"/>
              </a:rPr>
              <a:t>DR. MARAKES, WILLIAM</a:t>
            </a:r>
          </a:p>
        </p:txBody>
      </p:sp>
      <p:sp>
        <p:nvSpPr>
          <p:cNvPr id="254" name="TextBox 253"/>
          <p:cNvSpPr txBox="1"/>
          <p:nvPr/>
        </p:nvSpPr>
        <p:spPr>
          <a:xfrm>
            <a:off x="8275376" y="2247389"/>
            <a:ext cx="636494" cy="230832"/>
          </a:xfrm>
          <a:prstGeom prst="rect">
            <a:avLst/>
          </a:prstGeom>
          <a:noFill/>
        </p:spPr>
        <p:txBody>
          <a:bodyPr wrap="square" rtlCol="0">
            <a:spAutoFit/>
          </a:bodyPr>
          <a:lstStyle/>
          <a:p>
            <a:r>
              <a:rPr lang="en-US" sz="900" b="1" dirty="0">
                <a:latin typeface="Roboto Condensed" pitchFamily="2" charset="0"/>
                <a:ea typeface="Roboto Condensed" pitchFamily="2" charset="0"/>
              </a:rPr>
              <a:t>01-13-16</a:t>
            </a:r>
          </a:p>
        </p:txBody>
      </p:sp>
      <p:sp>
        <p:nvSpPr>
          <p:cNvPr id="255" name="TextBox 254"/>
          <p:cNvSpPr txBox="1"/>
          <p:nvPr/>
        </p:nvSpPr>
        <p:spPr>
          <a:xfrm>
            <a:off x="6404944" y="2413890"/>
            <a:ext cx="2005587" cy="184666"/>
          </a:xfrm>
          <a:prstGeom prst="rect">
            <a:avLst/>
          </a:prstGeom>
          <a:noFill/>
        </p:spPr>
        <p:txBody>
          <a:bodyPr wrap="square" rtlCol="0">
            <a:spAutoFit/>
          </a:bodyPr>
          <a:lstStyle/>
          <a:p>
            <a:r>
              <a:rPr lang="en-US" sz="600" dirty="0">
                <a:latin typeface="Roboto Condensed" pitchFamily="2" charset="0"/>
                <a:ea typeface="Roboto Condensed" pitchFamily="2" charset="0"/>
              </a:rPr>
              <a:t>1711 W. WILMINGTON ST  # 205    BETHESDA, TX   76096</a:t>
            </a:r>
          </a:p>
        </p:txBody>
      </p:sp>
      <p:sp>
        <p:nvSpPr>
          <p:cNvPr id="256" name="TextBox 255"/>
          <p:cNvSpPr txBox="1"/>
          <p:nvPr/>
        </p:nvSpPr>
        <p:spPr>
          <a:xfrm>
            <a:off x="8270260" y="3117002"/>
            <a:ext cx="572443" cy="246221"/>
          </a:xfrm>
          <a:prstGeom prst="rect">
            <a:avLst/>
          </a:prstGeom>
          <a:noFill/>
        </p:spPr>
        <p:txBody>
          <a:bodyPr wrap="square" rtlCol="0">
            <a:spAutoFit/>
          </a:bodyPr>
          <a:lstStyle/>
          <a:p>
            <a:r>
              <a:rPr lang="en-US" sz="900" b="1" dirty="0">
                <a:latin typeface="Roboto Condensed" pitchFamily="2" charset="0"/>
                <a:ea typeface="Roboto Condensed" pitchFamily="2" charset="0"/>
              </a:rPr>
              <a:t># </a:t>
            </a:r>
            <a:r>
              <a:rPr lang="en-US" sz="1000" b="1" dirty="0">
                <a:latin typeface="Roboto Condensed" pitchFamily="2" charset="0"/>
                <a:ea typeface="Roboto Condensed" pitchFamily="2" charset="0"/>
              </a:rPr>
              <a:t>60</a:t>
            </a:r>
            <a:endParaRPr lang="en-US" sz="900" b="1" dirty="0">
              <a:latin typeface="Roboto Condensed" pitchFamily="2" charset="0"/>
              <a:ea typeface="Roboto Condensed" pitchFamily="2" charset="0"/>
            </a:endParaRPr>
          </a:p>
        </p:txBody>
      </p:sp>
      <p:sp>
        <p:nvSpPr>
          <p:cNvPr id="257" name="TextBox 256"/>
          <p:cNvSpPr txBox="1"/>
          <p:nvPr/>
        </p:nvSpPr>
        <p:spPr>
          <a:xfrm>
            <a:off x="7546564" y="3303111"/>
            <a:ext cx="889755" cy="184666"/>
          </a:xfrm>
          <a:prstGeom prst="rect">
            <a:avLst/>
          </a:prstGeom>
          <a:noFill/>
        </p:spPr>
        <p:txBody>
          <a:bodyPr wrap="square" rtlCol="0">
            <a:spAutoFit/>
          </a:bodyPr>
          <a:lstStyle/>
          <a:p>
            <a:r>
              <a:rPr lang="en-US" sz="600" dirty="0">
                <a:latin typeface="Roboto Condensed" pitchFamily="2" charset="0"/>
                <a:ea typeface="Roboto Condensed" pitchFamily="2" charset="0"/>
              </a:rPr>
              <a:t>Discard After: 01-13-17</a:t>
            </a:r>
          </a:p>
        </p:txBody>
      </p:sp>
      <p:sp>
        <p:nvSpPr>
          <p:cNvPr id="258" name="Rounded Rectangle 257"/>
          <p:cNvSpPr/>
          <p:nvPr/>
        </p:nvSpPr>
        <p:spPr>
          <a:xfrm>
            <a:off x="1675637" y="3660010"/>
            <a:ext cx="3664157" cy="937962"/>
          </a:xfrm>
          <a:prstGeom prst="roundRect">
            <a:avLst>
              <a:gd name="adj" fmla="val 3520"/>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59" name="Rounded Rectangle 258"/>
          <p:cNvSpPr/>
          <p:nvPr/>
        </p:nvSpPr>
        <p:spPr>
          <a:xfrm>
            <a:off x="1670153" y="4641289"/>
            <a:ext cx="3669641" cy="937962"/>
          </a:xfrm>
          <a:prstGeom prst="roundRect">
            <a:avLst>
              <a:gd name="adj" fmla="val 3520"/>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pic>
        <p:nvPicPr>
          <p:cNvPr id="262" name="Picture 261"/>
          <p:cNvPicPr>
            <a:picLocks noChangeAspect="1"/>
          </p:cNvPicPr>
          <p:nvPr/>
        </p:nvPicPr>
        <p:blipFill rotWithShape="1">
          <a:blip r:embed="rId4"/>
          <a:srcRect b="88866"/>
          <a:stretch/>
        </p:blipFill>
        <p:spPr>
          <a:xfrm>
            <a:off x="7375191" y="5346301"/>
            <a:ext cx="1762125" cy="128328"/>
          </a:xfrm>
          <a:prstGeom prst="rect">
            <a:avLst/>
          </a:prstGeom>
        </p:spPr>
      </p:pic>
      <p:sp>
        <p:nvSpPr>
          <p:cNvPr id="263" name="TextBox 262"/>
          <p:cNvSpPr txBox="1"/>
          <p:nvPr/>
        </p:nvSpPr>
        <p:spPr>
          <a:xfrm>
            <a:off x="7407280" y="4808287"/>
            <a:ext cx="2070647" cy="553998"/>
          </a:xfrm>
          <a:prstGeom prst="rect">
            <a:avLst/>
          </a:prstGeom>
          <a:noFill/>
        </p:spPr>
        <p:txBody>
          <a:bodyPr wrap="square" rtlCol="0">
            <a:spAutoFit/>
          </a:bodyPr>
          <a:lstStyle/>
          <a:p>
            <a:r>
              <a:rPr lang="en-US" sz="1000" dirty="0">
                <a:latin typeface="Roboto Condensed" pitchFamily="2" charset="0"/>
                <a:ea typeface="Roboto Condensed" pitchFamily="2" charset="0"/>
              </a:rPr>
              <a:t>1711 W. WILMINGTON ST  </a:t>
            </a:r>
          </a:p>
          <a:p>
            <a:r>
              <a:rPr lang="en-US" sz="1000" dirty="0">
                <a:latin typeface="Roboto Condensed" pitchFamily="2" charset="0"/>
                <a:ea typeface="Roboto Condensed" pitchFamily="2" charset="0"/>
              </a:rPr>
              <a:t># 205    </a:t>
            </a:r>
          </a:p>
          <a:p>
            <a:r>
              <a:rPr lang="en-US" sz="1000" dirty="0">
                <a:latin typeface="Roboto Condensed" pitchFamily="2" charset="0"/>
                <a:ea typeface="Roboto Condensed" pitchFamily="2" charset="0"/>
              </a:rPr>
              <a:t>BETHESDA, TX   76096</a:t>
            </a:r>
          </a:p>
        </p:txBody>
      </p:sp>
      <p:sp>
        <p:nvSpPr>
          <p:cNvPr id="264" name="TextBox 263"/>
          <p:cNvSpPr txBox="1"/>
          <p:nvPr/>
        </p:nvSpPr>
        <p:spPr>
          <a:xfrm>
            <a:off x="7155341" y="4569577"/>
            <a:ext cx="2481617" cy="307777"/>
          </a:xfrm>
          <a:prstGeom prst="rect">
            <a:avLst/>
          </a:prstGeom>
          <a:noFill/>
        </p:spPr>
        <p:txBody>
          <a:bodyPr wrap="square" rtlCol="0">
            <a:spAutoFit/>
          </a:bodyPr>
          <a:lstStyle/>
          <a:p>
            <a:r>
              <a:rPr lang="en-US" sz="1400" b="1" dirty="0">
                <a:latin typeface="Roboto Condensed" pitchFamily="2" charset="0"/>
                <a:ea typeface="Roboto Condensed" pitchFamily="2" charset="0"/>
              </a:rPr>
              <a:t>HOWARD T  WILLIAMSON JR</a:t>
            </a:r>
          </a:p>
        </p:txBody>
      </p:sp>
      <p:sp>
        <p:nvSpPr>
          <p:cNvPr id="252" name="TextBox 251"/>
          <p:cNvSpPr txBox="1"/>
          <p:nvPr/>
        </p:nvSpPr>
        <p:spPr>
          <a:xfrm>
            <a:off x="6346861" y="3237029"/>
            <a:ext cx="1589703" cy="184666"/>
          </a:xfrm>
          <a:prstGeom prst="rect">
            <a:avLst/>
          </a:prstGeom>
          <a:noFill/>
        </p:spPr>
        <p:txBody>
          <a:bodyPr wrap="square" rtlCol="0">
            <a:spAutoFit/>
          </a:bodyPr>
          <a:lstStyle/>
          <a:p>
            <a:r>
              <a:rPr lang="en-US" sz="600" dirty="0">
                <a:latin typeface="Roboto Condensed" pitchFamily="2" charset="0"/>
                <a:ea typeface="Roboto Condensed" pitchFamily="2" charset="0"/>
              </a:rPr>
              <a:t>NDC:  68781-3656-25           PAR PHARMA</a:t>
            </a:r>
          </a:p>
        </p:txBody>
      </p:sp>
      <p:sp>
        <p:nvSpPr>
          <p:cNvPr id="267" name="Rounded Rectangle 266"/>
          <p:cNvSpPr/>
          <p:nvPr/>
        </p:nvSpPr>
        <p:spPr>
          <a:xfrm rot="5400000">
            <a:off x="3908712" y="2556297"/>
            <a:ext cx="1747698" cy="354127"/>
          </a:xfrm>
          <a:prstGeom prst="roundRect">
            <a:avLst/>
          </a:prstGeom>
          <a:no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68" name="Rounded Rectangle 267"/>
          <p:cNvSpPr/>
          <p:nvPr/>
        </p:nvSpPr>
        <p:spPr>
          <a:xfrm rot="5400000">
            <a:off x="4288881" y="2553656"/>
            <a:ext cx="1747698" cy="354127"/>
          </a:xfrm>
          <a:prstGeom prst="roundRect">
            <a:avLst/>
          </a:prstGeom>
          <a:no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14" name="TextBox 113"/>
          <p:cNvSpPr txBox="1"/>
          <p:nvPr/>
        </p:nvSpPr>
        <p:spPr>
          <a:xfrm>
            <a:off x="6336337" y="4126788"/>
            <a:ext cx="3052156" cy="230832"/>
          </a:xfrm>
          <a:prstGeom prst="rect">
            <a:avLst/>
          </a:prstGeom>
          <a:noFill/>
        </p:spPr>
        <p:txBody>
          <a:bodyPr wrap="square" rtlCol="0">
            <a:spAutoFit/>
          </a:bodyPr>
          <a:lstStyle/>
          <a:p>
            <a:r>
              <a:rPr lang="en-US" sz="900" dirty="0">
                <a:latin typeface="Roboto Condensed" pitchFamily="2" charset="0"/>
                <a:ea typeface="Roboto Condensed" pitchFamily="2" charset="0"/>
              </a:rPr>
              <a:t>ATORVASTATIN 20MG  TAB       DISP  #60      DS: 30   </a:t>
            </a:r>
          </a:p>
        </p:txBody>
      </p:sp>
      <p:sp>
        <p:nvSpPr>
          <p:cNvPr id="115" name="TextBox 114"/>
          <p:cNvSpPr txBox="1"/>
          <p:nvPr/>
        </p:nvSpPr>
        <p:spPr>
          <a:xfrm>
            <a:off x="7758533" y="4381273"/>
            <a:ext cx="676246" cy="184666"/>
          </a:xfrm>
          <a:prstGeom prst="rect">
            <a:avLst/>
          </a:prstGeom>
          <a:noFill/>
        </p:spPr>
        <p:txBody>
          <a:bodyPr wrap="square" rtlCol="0">
            <a:spAutoFit/>
          </a:bodyPr>
          <a:lstStyle/>
          <a:p>
            <a:r>
              <a:rPr lang="en-US" sz="600" b="1" dirty="0">
                <a:latin typeface="Roboto Condensed" pitchFamily="2" charset="0"/>
                <a:ea typeface="Roboto Condensed" pitchFamily="2" charset="0"/>
              </a:rPr>
              <a:t>RPH</a:t>
            </a:r>
            <a:r>
              <a:rPr lang="en-US" sz="600" dirty="0">
                <a:latin typeface="Roboto Condensed" pitchFamily="2" charset="0"/>
                <a:ea typeface="Roboto Condensed" pitchFamily="2" charset="0"/>
              </a:rPr>
              <a:t>:  KEB/ TM</a:t>
            </a:r>
          </a:p>
        </p:txBody>
      </p:sp>
      <p:sp>
        <p:nvSpPr>
          <p:cNvPr id="116" name="TextBox 115"/>
          <p:cNvSpPr txBox="1"/>
          <p:nvPr/>
        </p:nvSpPr>
        <p:spPr>
          <a:xfrm>
            <a:off x="6367217" y="4380204"/>
            <a:ext cx="1589703" cy="184666"/>
          </a:xfrm>
          <a:prstGeom prst="rect">
            <a:avLst/>
          </a:prstGeom>
          <a:noFill/>
        </p:spPr>
        <p:txBody>
          <a:bodyPr wrap="square" rtlCol="0">
            <a:spAutoFit/>
          </a:bodyPr>
          <a:lstStyle/>
          <a:p>
            <a:r>
              <a:rPr lang="en-US" sz="600" dirty="0">
                <a:latin typeface="Roboto Condensed" pitchFamily="2" charset="0"/>
                <a:ea typeface="Roboto Condensed" pitchFamily="2" charset="0"/>
              </a:rPr>
              <a:t>NDC:  68781-3656-25           PAR PHARMA</a:t>
            </a:r>
          </a:p>
        </p:txBody>
      </p:sp>
      <p:sp>
        <p:nvSpPr>
          <p:cNvPr id="117" name="TextBox 116"/>
          <p:cNvSpPr txBox="1"/>
          <p:nvPr/>
        </p:nvSpPr>
        <p:spPr>
          <a:xfrm>
            <a:off x="9040504" y="3876033"/>
            <a:ext cx="1142457" cy="184666"/>
          </a:xfrm>
          <a:prstGeom prst="rect">
            <a:avLst/>
          </a:prstGeom>
          <a:noFill/>
        </p:spPr>
        <p:txBody>
          <a:bodyPr wrap="square" rtlCol="0">
            <a:spAutoFit/>
          </a:bodyPr>
          <a:lstStyle/>
          <a:p>
            <a:r>
              <a:rPr lang="en-US" sz="600" b="1" dirty="0">
                <a:latin typeface="Roboto Condensed" pitchFamily="2" charset="0"/>
                <a:ea typeface="Roboto Condensed" pitchFamily="2" charset="0"/>
              </a:rPr>
              <a:t>REF ING COST</a:t>
            </a:r>
            <a:r>
              <a:rPr lang="en-US" sz="600" dirty="0">
                <a:latin typeface="Roboto Condensed" pitchFamily="2" charset="0"/>
                <a:ea typeface="Roboto Condensed" pitchFamily="2" charset="0"/>
              </a:rPr>
              <a:t>:    $     4.96</a:t>
            </a:r>
          </a:p>
        </p:txBody>
      </p:sp>
      <p:sp>
        <p:nvSpPr>
          <p:cNvPr id="118" name="TextBox 117"/>
          <p:cNvSpPr txBox="1"/>
          <p:nvPr/>
        </p:nvSpPr>
        <p:spPr>
          <a:xfrm>
            <a:off x="9040504" y="3982560"/>
            <a:ext cx="1142457" cy="184666"/>
          </a:xfrm>
          <a:prstGeom prst="rect">
            <a:avLst/>
          </a:prstGeom>
          <a:noFill/>
        </p:spPr>
        <p:txBody>
          <a:bodyPr wrap="square" rtlCol="0">
            <a:spAutoFit/>
          </a:bodyPr>
          <a:lstStyle/>
          <a:p>
            <a:r>
              <a:rPr lang="en-US" sz="600" b="1" dirty="0">
                <a:latin typeface="Roboto Condensed" pitchFamily="2" charset="0"/>
                <a:ea typeface="Roboto Condensed" pitchFamily="2" charset="0"/>
              </a:rPr>
              <a:t>INS AMT PAID</a:t>
            </a:r>
            <a:r>
              <a:rPr lang="en-US" sz="600" dirty="0">
                <a:latin typeface="Roboto Condensed" pitchFamily="2" charset="0"/>
                <a:ea typeface="Roboto Condensed" pitchFamily="2" charset="0"/>
              </a:rPr>
              <a:t>:   $  124.36</a:t>
            </a:r>
          </a:p>
        </p:txBody>
      </p:sp>
      <p:sp>
        <p:nvSpPr>
          <p:cNvPr id="119" name="TextBox 118"/>
          <p:cNvSpPr txBox="1"/>
          <p:nvPr/>
        </p:nvSpPr>
        <p:spPr>
          <a:xfrm>
            <a:off x="9041610" y="4082332"/>
            <a:ext cx="1142457" cy="184666"/>
          </a:xfrm>
          <a:prstGeom prst="rect">
            <a:avLst/>
          </a:prstGeom>
          <a:noFill/>
        </p:spPr>
        <p:txBody>
          <a:bodyPr wrap="square" rtlCol="0">
            <a:spAutoFit/>
          </a:bodyPr>
          <a:lstStyle/>
          <a:p>
            <a:r>
              <a:rPr lang="en-US" sz="600" b="1" dirty="0">
                <a:latin typeface="Roboto Condensed" pitchFamily="2" charset="0"/>
                <a:ea typeface="Roboto Condensed" pitchFamily="2" charset="0"/>
              </a:rPr>
              <a:t>DISP FEE PAID</a:t>
            </a:r>
            <a:r>
              <a:rPr lang="en-US" sz="600" dirty="0">
                <a:latin typeface="Roboto Condensed" pitchFamily="2" charset="0"/>
                <a:ea typeface="Roboto Condensed" pitchFamily="2" charset="0"/>
              </a:rPr>
              <a:t>:   $      0.96</a:t>
            </a:r>
          </a:p>
        </p:txBody>
      </p:sp>
      <p:sp>
        <p:nvSpPr>
          <p:cNvPr id="120" name="TextBox 119"/>
          <p:cNvSpPr txBox="1"/>
          <p:nvPr/>
        </p:nvSpPr>
        <p:spPr>
          <a:xfrm>
            <a:off x="9048183" y="4174428"/>
            <a:ext cx="1142457" cy="184666"/>
          </a:xfrm>
          <a:prstGeom prst="rect">
            <a:avLst/>
          </a:prstGeom>
          <a:noFill/>
        </p:spPr>
        <p:txBody>
          <a:bodyPr wrap="square" rtlCol="0">
            <a:spAutoFit/>
          </a:bodyPr>
          <a:lstStyle/>
          <a:p>
            <a:r>
              <a:rPr lang="en-US" sz="600" b="1" dirty="0">
                <a:latin typeface="Roboto Condensed" pitchFamily="2" charset="0"/>
                <a:ea typeface="Roboto Condensed" pitchFamily="2" charset="0"/>
              </a:rPr>
              <a:t>PATIENT PAY</a:t>
            </a:r>
            <a:r>
              <a:rPr lang="en-US" sz="600" dirty="0">
                <a:latin typeface="Roboto Condensed" pitchFamily="2" charset="0"/>
                <a:ea typeface="Roboto Condensed" pitchFamily="2" charset="0"/>
              </a:rPr>
              <a:t>:    $    24.36</a:t>
            </a:r>
          </a:p>
        </p:txBody>
      </p:sp>
      <p:sp>
        <p:nvSpPr>
          <p:cNvPr id="121" name="TextBox 120"/>
          <p:cNvSpPr txBox="1"/>
          <p:nvPr/>
        </p:nvSpPr>
        <p:spPr>
          <a:xfrm>
            <a:off x="9043251" y="4273539"/>
            <a:ext cx="1142457" cy="184666"/>
          </a:xfrm>
          <a:prstGeom prst="rect">
            <a:avLst/>
          </a:prstGeom>
          <a:noFill/>
        </p:spPr>
        <p:txBody>
          <a:bodyPr wrap="square" rtlCol="0">
            <a:spAutoFit/>
          </a:bodyPr>
          <a:lstStyle/>
          <a:p>
            <a:r>
              <a:rPr lang="en-US" sz="600" b="1" dirty="0">
                <a:latin typeface="Roboto Condensed" pitchFamily="2" charset="0"/>
                <a:ea typeface="Roboto Condensed" pitchFamily="2" charset="0"/>
              </a:rPr>
              <a:t>NET FEE</a:t>
            </a:r>
            <a:r>
              <a:rPr lang="en-US" sz="600" dirty="0">
                <a:latin typeface="Roboto Condensed" pitchFamily="2" charset="0"/>
                <a:ea typeface="Roboto Condensed" pitchFamily="2" charset="0"/>
              </a:rPr>
              <a:t>:              </a:t>
            </a:r>
            <a:r>
              <a:rPr lang="en-US" sz="600" b="1" dirty="0">
                <a:latin typeface="Roboto Condensed" pitchFamily="2" charset="0"/>
                <a:ea typeface="Roboto Condensed" pitchFamily="2" charset="0"/>
              </a:rPr>
              <a:t>$  118.51</a:t>
            </a:r>
          </a:p>
        </p:txBody>
      </p:sp>
      <p:sp>
        <p:nvSpPr>
          <p:cNvPr id="122" name="TextBox 121"/>
          <p:cNvSpPr txBox="1"/>
          <p:nvPr/>
        </p:nvSpPr>
        <p:spPr>
          <a:xfrm>
            <a:off x="8754071" y="4377218"/>
            <a:ext cx="1570775" cy="184666"/>
          </a:xfrm>
          <a:prstGeom prst="rect">
            <a:avLst/>
          </a:prstGeom>
          <a:noFill/>
        </p:spPr>
        <p:txBody>
          <a:bodyPr wrap="square" rtlCol="0">
            <a:spAutoFit/>
          </a:bodyPr>
          <a:lstStyle/>
          <a:p>
            <a:r>
              <a:rPr lang="en-US" sz="600" b="1" dirty="0">
                <a:latin typeface="Roboto Condensed" pitchFamily="2" charset="0"/>
                <a:ea typeface="Roboto Condensed" pitchFamily="2" charset="0"/>
              </a:rPr>
              <a:t>AUTH: </a:t>
            </a:r>
            <a:r>
              <a:rPr lang="en-US" sz="600" dirty="0">
                <a:latin typeface="Roboto Condensed" pitchFamily="2" charset="0"/>
                <a:ea typeface="Roboto Condensed" pitchFamily="2" charset="0"/>
              </a:rPr>
              <a:t>:    XSHDHH22    </a:t>
            </a:r>
            <a:r>
              <a:rPr lang="en-US" sz="600" b="1" dirty="0">
                <a:latin typeface="Roboto Condensed" pitchFamily="2" charset="0"/>
                <a:ea typeface="Roboto Condensed" pitchFamily="2" charset="0"/>
              </a:rPr>
              <a:t>EXPRES SCRPT</a:t>
            </a:r>
          </a:p>
        </p:txBody>
      </p:sp>
      <p:sp>
        <p:nvSpPr>
          <p:cNvPr id="123" name="TextBox 122"/>
          <p:cNvSpPr txBox="1"/>
          <p:nvPr/>
        </p:nvSpPr>
        <p:spPr>
          <a:xfrm>
            <a:off x="6338570" y="3612121"/>
            <a:ext cx="970047" cy="230832"/>
          </a:xfrm>
          <a:prstGeom prst="rect">
            <a:avLst/>
          </a:prstGeom>
          <a:noFill/>
        </p:spPr>
        <p:txBody>
          <a:bodyPr wrap="square" rtlCol="0">
            <a:spAutoFit/>
          </a:bodyPr>
          <a:lstStyle/>
          <a:p>
            <a:r>
              <a:rPr lang="en-US" sz="900" b="1" dirty="0">
                <a:latin typeface="Roboto Condensed" pitchFamily="2" charset="0"/>
                <a:ea typeface="Roboto Condensed" pitchFamily="2" charset="0"/>
              </a:rPr>
              <a:t>00-3037565    </a:t>
            </a:r>
          </a:p>
        </p:txBody>
      </p:sp>
      <p:sp>
        <p:nvSpPr>
          <p:cNvPr id="124" name="TextBox 123"/>
          <p:cNvSpPr txBox="1"/>
          <p:nvPr/>
        </p:nvSpPr>
        <p:spPr>
          <a:xfrm>
            <a:off x="6347252" y="3756697"/>
            <a:ext cx="1682335" cy="200055"/>
          </a:xfrm>
          <a:prstGeom prst="rect">
            <a:avLst/>
          </a:prstGeom>
          <a:noFill/>
        </p:spPr>
        <p:txBody>
          <a:bodyPr wrap="square" rtlCol="0">
            <a:spAutoFit/>
          </a:bodyPr>
          <a:lstStyle/>
          <a:p>
            <a:r>
              <a:rPr lang="en-US" sz="700" b="1" dirty="0">
                <a:latin typeface="Roboto Condensed" pitchFamily="2" charset="0"/>
                <a:ea typeface="Roboto Condensed" pitchFamily="2" charset="0"/>
              </a:rPr>
              <a:t>HOWARD T  WILLIAMSON JR</a:t>
            </a:r>
          </a:p>
        </p:txBody>
      </p:sp>
      <p:sp>
        <p:nvSpPr>
          <p:cNvPr id="126" name="TextBox 125"/>
          <p:cNvSpPr txBox="1"/>
          <p:nvPr/>
        </p:nvSpPr>
        <p:spPr>
          <a:xfrm>
            <a:off x="6974646" y="3627840"/>
            <a:ext cx="1590458" cy="200055"/>
          </a:xfrm>
          <a:prstGeom prst="rect">
            <a:avLst/>
          </a:prstGeom>
          <a:noFill/>
        </p:spPr>
        <p:txBody>
          <a:bodyPr wrap="square" rtlCol="0">
            <a:spAutoFit/>
          </a:bodyPr>
          <a:lstStyle/>
          <a:p>
            <a:r>
              <a:rPr lang="en-US" sz="700" b="1" dirty="0">
                <a:latin typeface="Roboto Condensed" pitchFamily="2" charset="0"/>
                <a:ea typeface="Roboto Condensed" pitchFamily="2" charset="0"/>
              </a:rPr>
              <a:t>01-13-16   NEW RX      </a:t>
            </a:r>
            <a:r>
              <a:rPr lang="en-US" sz="600" dirty="0">
                <a:latin typeface="Roboto Condensed" pitchFamily="2" charset="0"/>
                <a:ea typeface="Roboto Condensed" pitchFamily="2" charset="0"/>
              </a:rPr>
              <a:t>ORIG: TRANSFER</a:t>
            </a:r>
            <a:endParaRPr lang="en-US" sz="700" dirty="0">
              <a:latin typeface="Roboto Condensed" pitchFamily="2" charset="0"/>
              <a:ea typeface="Roboto Condensed" pitchFamily="2" charset="0"/>
            </a:endParaRPr>
          </a:p>
        </p:txBody>
      </p:sp>
      <p:sp>
        <p:nvSpPr>
          <p:cNvPr id="127" name="TextBox 126"/>
          <p:cNvSpPr txBox="1"/>
          <p:nvPr/>
        </p:nvSpPr>
        <p:spPr>
          <a:xfrm>
            <a:off x="6347252" y="3851158"/>
            <a:ext cx="2551462" cy="184666"/>
          </a:xfrm>
          <a:prstGeom prst="rect">
            <a:avLst/>
          </a:prstGeom>
          <a:noFill/>
        </p:spPr>
        <p:txBody>
          <a:bodyPr wrap="square" rtlCol="0">
            <a:spAutoFit/>
          </a:bodyPr>
          <a:lstStyle/>
          <a:p>
            <a:r>
              <a:rPr lang="en-US" sz="600" dirty="0">
                <a:latin typeface="Roboto Condensed" pitchFamily="2" charset="0"/>
                <a:ea typeface="Roboto Condensed" pitchFamily="2" charset="0"/>
              </a:rPr>
              <a:t>1711 W. WILMINGTON ST  # 205    BETHESDA, TX   76096   (702) 646-8965   </a:t>
            </a:r>
          </a:p>
        </p:txBody>
      </p:sp>
      <p:sp>
        <p:nvSpPr>
          <p:cNvPr id="128" name="TextBox 127"/>
          <p:cNvSpPr txBox="1"/>
          <p:nvPr/>
        </p:nvSpPr>
        <p:spPr>
          <a:xfrm>
            <a:off x="8694740" y="3587420"/>
            <a:ext cx="1343928" cy="169277"/>
          </a:xfrm>
          <a:prstGeom prst="rect">
            <a:avLst/>
          </a:prstGeom>
          <a:noFill/>
        </p:spPr>
        <p:txBody>
          <a:bodyPr wrap="square" rtlCol="0">
            <a:spAutoFit/>
          </a:bodyPr>
          <a:lstStyle/>
          <a:p>
            <a:r>
              <a:rPr lang="en-US" sz="500" dirty="0">
                <a:latin typeface="Roboto Condensed" pitchFamily="2" charset="0"/>
                <a:ea typeface="Roboto Condensed" pitchFamily="2" charset="0"/>
              </a:rPr>
              <a:t>WILLIAM MARAKES  MD</a:t>
            </a:r>
          </a:p>
        </p:txBody>
      </p:sp>
      <p:sp>
        <p:nvSpPr>
          <p:cNvPr id="129" name="TextBox 128"/>
          <p:cNvSpPr txBox="1"/>
          <p:nvPr/>
        </p:nvSpPr>
        <p:spPr>
          <a:xfrm>
            <a:off x="8694740" y="3671669"/>
            <a:ext cx="1343928" cy="276999"/>
          </a:xfrm>
          <a:prstGeom prst="rect">
            <a:avLst/>
          </a:prstGeom>
          <a:noFill/>
        </p:spPr>
        <p:txBody>
          <a:bodyPr wrap="square" rtlCol="0">
            <a:spAutoFit/>
          </a:bodyPr>
          <a:lstStyle/>
          <a:p>
            <a:r>
              <a:rPr lang="en-US" sz="400" dirty="0">
                <a:latin typeface="Roboto Condensed" pitchFamily="2" charset="0"/>
                <a:ea typeface="Roboto Condensed" pitchFamily="2" charset="0"/>
              </a:rPr>
              <a:t>2509 OLD DENTON TAP STE 506</a:t>
            </a:r>
          </a:p>
          <a:p>
            <a:r>
              <a:rPr lang="en-US" sz="400" dirty="0">
                <a:latin typeface="Roboto Condensed" pitchFamily="2" charset="0"/>
                <a:ea typeface="Roboto Condensed" pitchFamily="2" charset="0"/>
              </a:rPr>
              <a:t>DENTON&lt; TX 76250  (840)755-6365</a:t>
            </a:r>
            <a:endParaRPr lang="en-US" sz="300" b="1" dirty="0">
              <a:latin typeface="Roboto Condensed" pitchFamily="2" charset="0"/>
              <a:ea typeface="Roboto Condensed" pitchFamily="2" charset="0"/>
            </a:endParaRPr>
          </a:p>
          <a:p>
            <a:r>
              <a:rPr lang="en-US" sz="400" b="1" dirty="0">
                <a:latin typeface="Roboto Condensed" pitchFamily="2" charset="0"/>
                <a:ea typeface="Roboto Condensed" pitchFamily="2" charset="0"/>
              </a:rPr>
              <a:t>NPI: 589568   DEA:  BM5689898  DPS: Y012569</a:t>
            </a:r>
          </a:p>
        </p:txBody>
      </p:sp>
      <p:sp>
        <p:nvSpPr>
          <p:cNvPr id="130" name="TextBox 129"/>
          <p:cNvSpPr txBox="1"/>
          <p:nvPr/>
        </p:nvSpPr>
        <p:spPr>
          <a:xfrm>
            <a:off x="6344947" y="4055018"/>
            <a:ext cx="2688630" cy="169277"/>
          </a:xfrm>
          <a:prstGeom prst="rect">
            <a:avLst/>
          </a:prstGeom>
          <a:noFill/>
        </p:spPr>
        <p:txBody>
          <a:bodyPr wrap="square" rtlCol="0">
            <a:spAutoFit/>
          </a:bodyPr>
          <a:lstStyle/>
          <a:p>
            <a:r>
              <a:rPr lang="en-US" sz="500" dirty="0">
                <a:latin typeface="Roboto Condensed" pitchFamily="2" charset="0"/>
                <a:ea typeface="Roboto Condensed" pitchFamily="2" charset="0"/>
              </a:rPr>
              <a:t>Original  01-13-16  LAST; 01-13-16   QTY WRITTEN: 120</a:t>
            </a:r>
          </a:p>
        </p:txBody>
      </p:sp>
      <p:sp>
        <p:nvSpPr>
          <p:cNvPr id="131" name="TextBox 130"/>
          <p:cNvSpPr txBox="1"/>
          <p:nvPr/>
        </p:nvSpPr>
        <p:spPr>
          <a:xfrm>
            <a:off x="7565598" y="3760004"/>
            <a:ext cx="922786" cy="169277"/>
          </a:xfrm>
          <a:prstGeom prst="rect">
            <a:avLst/>
          </a:prstGeom>
          <a:noFill/>
        </p:spPr>
        <p:txBody>
          <a:bodyPr wrap="square" rtlCol="0">
            <a:spAutoFit/>
          </a:bodyPr>
          <a:lstStyle/>
          <a:p>
            <a:r>
              <a:rPr lang="en-US" sz="500" dirty="0">
                <a:latin typeface="Roboto Condensed" pitchFamily="2" charset="0"/>
                <a:ea typeface="Roboto Condensed" pitchFamily="2" charset="0"/>
              </a:rPr>
              <a:t> (M)   DOB: 11-26-1978</a:t>
            </a:r>
          </a:p>
        </p:txBody>
      </p:sp>
      <p:sp>
        <p:nvSpPr>
          <p:cNvPr id="132" name="TextBox 131"/>
          <p:cNvSpPr txBox="1"/>
          <p:nvPr/>
        </p:nvSpPr>
        <p:spPr>
          <a:xfrm>
            <a:off x="6347252" y="4284659"/>
            <a:ext cx="2513359" cy="153888"/>
          </a:xfrm>
          <a:prstGeom prst="rect">
            <a:avLst/>
          </a:prstGeom>
          <a:noFill/>
        </p:spPr>
        <p:txBody>
          <a:bodyPr wrap="square" rtlCol="0">
            <a:spAutoFit/>
          </a:bodyPr>
          <a:lstStyle/>
          <a:p>
            <a:r>
              <a:rPr lang="en-US" sz="400" b="1" dirty="0">
                <a:latin typeface="Roboto Condensed" pitchFamily="2" charset="0"/>
                <a:ea typeface="Roboto Condensed" pitchFamily="2" charset="0"/>
              </a:rPr>
              <a:t>TAKE ONE TABLET BY MOUTH TWICE DAILY TO MANAGE CHOLESTEROL </a:t>
            </a:r>
          </a:p>
        </p:txBody>
      </p:sp>
      <p:sp>
        <p:nvSpPr>
          <p:cNvPr id="134" name="TextBox 133"/>
          <p:cNvSpPr txBox="1"/>
          <p:nvPr/>
        </p:nvSpPr>
        <p:spPr>
          <a:xfrm rot="5400000">
            <a:off x="8997747" y="2493827"/>
            <a:ext cx="1743462" cy="323165"/>
          </a:xfrm>
          <a:prstGeom prst="rect">
            <a:avLst/>
          </a:prstGeom>
          <a:noFill/>
        </p:spPr>
        <p:txBody>
          <a:bodyPr wrap="square" rtlCol="0">
            <a:spAutoFit/>
          </a:bodyPr>
          <a:lstStyle/>
          <a:p>
            <a:r>
              <a:rPr lang="en-US" sz="500" b="1" dirty="0">
                <a:latin typeface="Roboto Condensed" pitchFamily="2" charset="0"/>
                <a:ea typeface="Roboto Condensed" pitchFamily="2" charset="0"/>
              </a:rPr>
              <a:t>MAY IMPAIR THE ABILITY TO OPERATE A VEHICLE, VESSEL, OR MACHINERY. USE CARE UNTIL YOU BECOME FAMILIAR WITH THE EFFECTS</a:t>
            </a:r>
          </a:p>
        </p:txBody>
      </p:sp>
      <p:sp>
        <p:nvSpPr>
          <p:cNvPr id="135" name="TextBox 134"/>
          <p:cNvSpPr txBox="1"/>
          <p:nvPr/>
        </p:nvSpPr>
        <p:spPr>
          <a:xfrm rot="5400000">
            <a:off x="8373515" y="2346063"/>
            <a:ext cx="1480128" cy="369332"/>
          </a:xfrm>
          <a:prstGeom prst="rect">
            <a:avLst/>
          </a:prstGeom>
          <a:noFill/>
        </p:spPr>
        <p:txBody>
          <a:bodyPr wrap="square" rtlCol="0">
            <a:spAutoFit/>
          </a:bodyPr>
          <a:lstStyle/>
          <a:p>
            <a:r>
              <a:rPr lang="en-US" sz="900" b="1" dirty="0">
                <a:latin typeface="Roboto Condensed" pitchFamily="2" charset="0"/>
                <a:ea typeface="Roboto Condensed" pitchFamily="2" charset="0"/>
              </a:rPr>
              <a:t>MAY CAUSE DROWSINESS OR DIZZINESS</a:t>
            </a:r>
          </a:p>
        </p:txBody>
      </p:sp>
      <p:sp>
        <p:nvSpPr>
          <p:cNvPr id="136" name="TextBox 135"/>
          <p:cNvSpPr txBox="1"/>
          <p:nvPr/>
        </p:nvSpPr>
        <p:spPr>
          <a:xfrm rot="5400000">
            <a:off x="8794589" y="2395316"/>
            <a:ext cx="1480128" cy="230832"/>
          </a:xfrm>
          <a:prstGeom prst="rect">
            <a:avLst/>
          </a:prstGeom>
          <a:noFill/>
        </p:spPr>
        <p:txBody>
          <a:bodyPr wrap="square" rtlCol="0">
            <a:spAutoFit/>
          </a:bodyPr>
          <a:lstStyle/>
          <a:p>
            <a:r>
              <a:rPr lang="en-US" sz="900" b="1" dirty="0">
                <a:latin typeface="Roboto Condensed" pitchFamily="2" charset="0"/>
                <a:ea typeface="Roboto Condensed" pitchFamily="2" charset="0"/>
              </a:rPr>
              <a:t>TAKE WITH MEALS / FOOD</a:t>
            </a:r>
          </a:p>
        </p:txBody>
      </p:sp>
    </p:spTree>
    <p:extLst>
      <p:ext uri="{BB962C8B-B14F-4D97-AF65-F5344CB8AC3E}">
        <p14:creationId xmlns:p14="http://schemas.microsoft.com/office/powerpoint/2010/main" val="333126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8"/>
                                        </p:tgtEl>
                                        <p:attrNameLst>
                                          <p:attrName>style.visibility</p:attrName>
                                        </p:attrNameLst>
                                      </p:cBhvr>
                                      <p:to>
                                        <p:strVal val="visible"/>
                                      </p:to>
                                    </p:set>
                                    <p:animEffect transition="in" filter="fade">
                                      <p:cBhvr>
                                        <p:cTn id="10" dur="500"/>
                                        <p:tgtEl>
                                          <p:spTgt spid="2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9"/>
                                        </p:tgtEl>
                                        <p:attrNameLst>
                                          <p:attrName>style.visibility</p:attrName>
                                        </p:attrNameLst>
                                      </p:cBhvr>
                                      <p:to>
                                        <p:strVal val="visible"/>
                                      </p:to>
                                    </p:set>
                                    <p:animEffect transition="in" filter="fade">
                                      <p:cBhvr>
                                        <p:cTn id="13"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258" grpId="0" animBg="1"/>
      <p:bldP spid="259"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218210" y="1319939"/>
            <a:ext cx="2861983" cy="400110"/>
          </a:xfrm>
          <a:prstGeom prst="rect">
            <a:avLst/>
          </a:prstGeom>
          <a:noFill/>
        </p:spPr>
        <p:txBody>
          <a:bodyPr wrap="square" rtlCol="0">
            <a:spAutoFit/>
          </a:bodyPr>
          <a:lstStyle/>
          <a:p>
            <a:r>
              <a:rPr lang="en-US" sz="1000" dirty="0">
                <a:solidFill>
                  <a:srgbClr val="666666"/>
                </a:solidFill>
                <a:latin typeface="Roboto Condensed" pitchFamily="2" charset="0"/>
                <a:ea typeface="Roboto Condensed" pitchFamily="2" charset="0"/>
              </a:rPr>
              <a:t>                        CASH PAY PRICES</a:t>
            </a:r>
          </a:p>
          <a:p>
            <a:r>
              <a:rPr lang="en-US" sz="1000" dirty="0">
                <a:solidFill>
                  <a:srgbClr val="666666"/>
                </a:solidFill>
                <a:latin typeface="Roboto Condensed" pitchFamily="2" charset="0"/>
                <a:ea typeface="Roboto Condensed" pitchFamily="2" charset="0"/>
              </a:rPr>
              <a:t>       HOME DELIVERY  vs LOCAL PICK-UP</a:t>
            </a:r>
          </a:p>
        </p:txBody>
      </p:sp>
      <p:sp>
        <p:nvSpPr>
          <p:cNvPr id="91" name="L-Shape 90"/>
          <p:cNvSpPr/>
          <p:nvPr/>
        </p:nvSpPr>
        <p:spPr>
          <a:xfrm rot="2803097">
            <a:off x="5759017" y="120836"/>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p:cNvSpPr>
            <a:spLocks noGrp="1"/>
          </p:cNvSpPr>
          <p:nvPr>
            <p:ph type="title"/>
          </p:nvPr>
        </p:nvSpPr>
        <p:spPr>
          <a:xfrm>
            <a:off x="838199" y="365126"/>
            <a:ext cx="4662565" cy="992070"/>
          </a:xfrm>
        </p:spPr>
        <p:txBody>
          <a:bodyPr>
            <a:normAutofit fontScale="90000"/>
          </a:bodyPr>
          <a:lstStyle/>
          <a:p>
            <a:r>
              <a:rPr lang="en-US" dirty="0">
                <a:hlinkClick r:id="rId4" action="ppaction://hlinkfile"/>
              </a:rPr>
              <a:t>COPAY ASSISTANCE FOR INSURED PATIENTS</a:t>
            </a:r>
          </a:p>
        </p:txBody>
      </p:sp>
      <p:sp>
        <p:nvSpPr>
          <p:cNvPr id="83" name="Rectangle 82"/>
          <p:cNvSpPr/>
          <p:nvPr/>
        </p:nvSpPr>
        <p:spPr>
          <a:xfrm>
            <a:off x="6218210" y="1057256"/>
            <a:ext cx="2655633" cy="184574"/>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7093161" y="1019310"/>
            <a:ext cx="962123" cy="246221"/>
          </a:xfrm>
          <a:prstGeom prst="rect">
            <a:avLst/>
          </a:prstGeom>
          <a:noFill/>
        </p:spPr>
        <p:txBody>
          <a:bodyPr wrap="none" rtlCol="0">
            <a:spAutoFit/>
          </a:bodyPr>
          <a:lstStyle/>
          <a:p>
            <a:r>
              <a:rPr lang="en-US" sz="1000" b="1" dirty="0">
                <a:solidFill>
                  <a:schemeClr val="bg1"/>
                </a:solidFill>
                <a:latin typeface="Roboto Condensed" pitchFamily="2" charset="0"/>
                <a:ea typeface="Roboto Condensed" pitchFamily="2" charset="0"/>
              </a:rPr>
              <a:t>PRICE LOOKUP</a:t>
            </a:r>
          </a:p>
        </p:txBody>
      </p:sp>
      <p:pic>
        <p:nvPicPr>
          <p:cNvPr id="5" name="Picture 4"/>
          <p:cNvPicPr>
            <a:picLocks noChangeAspect="1"/>
          </p:cNvPicPr>
          <p:nvPr/>
        </p:nvPicPr>
        <p:blipFill>
          <a:blip r:embed="rId5"/>
          <a:stretch>
            <a:fillRect/>
          </a:stretch>
        </p:blipFill>
        <p:spPr>
          <a:xfrm>
            <a:off x="6231025" y="1043552"/>
            <a:ext cx="235977" cy="184355"/>
          </a:xfrm>
          <a:prstGeom prst="rect">
            <a:avLst/>
          </a:prstGeom>
        </p:spPr>
      </p:pic>
      <p:sp>
        <p:nvSpPr>
          <p:cNvPr id="184" name="Flowchart: Connector 183"/>
          <p:cNvSpPr/>
          <p:nvPr/>
        </p:nvSpPr>
        <p:spPr>
          <a:xfrm>
            <a:off x="6432098" y="1005601"/>
            <a:ext cx="118927" cy="11745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TextBox 184"/>
          <p:cNvSpPr txBox="1"/>
          <p:nvPr/>
        </p:nvSpPr>
        <p:spPr>
          <a:xfrm>
            <a:off x="6373580" y="956608"/>
            <a:ext cx="235962" cy="215444"/>
          </a:xfrm>
          <a:prstGeom prst="rect">
            <a:avLst/>
          </a:prstGeom>
          <a:noFill/>
        </p:spPr>
        <p:txBody>
          <a:bodyPr wrap="none" rtlCol="0">
            <a:spAutoFit/>
          </a:bodyPr>
          <a:lstStyle/>
          <a:p>
            <a:r>
              <a:rPr lang="en-US" sz="800" dirty="0">
                <a:solidFill>
                  <a:schemeClr val="bg1"/>
                </a:solidFill>
                <a:latin typeface="Roboto Condensed" pitchFamily="2" charset="0"/>
                <a:ea typeface="Roboto Condensed" pitchFamily="2" charset="0"/>
              </a:rPr>
              <a:t>5</a:t>
            </a:r>
          </a:p>
        </p:txBody>
      </p:sp>
      <p:pic>
        <p:nvPicPr>
          <p:cNvPr id="10" name="Picture 9"/>
          <p:cNvPicPr>
            <a:picLocks noChangeAspect="1"/>
          </p:cNvPicPr>
          <p:nvPr/>
        </p:nvPicPr>
        <p:blipFill>
          <a:blip r:embed="rId6"/>
          <a:stretch>
            <a:fillRect/>
          </a:stretch>
        </p:blipFill>
        <p:spPr>
          <a:xfrm>
            <a:off x="6367229" y="1798264"/>
            <a:ext cx="2163035" cy="248260"/>
          </a:xfrm>
          <a:prstGeom prst="rect">
            <a:avLst/>
          </a:prstGeom>
        </p:spPr>
      </p:pic>
      <p:sp>
        <p:nvSpPr>
          <p:cNvPr id="41" name="Rectangle 40"/>
          <p:cNvSpPr/>
          <p:nvPr/>
        </p:nvSpPr>
        <p:spPr>
          <a:xfrm>
            <a:off x="6609542" y="1834574"/>
            <a:ext cx="1270841" cy="1756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1263" y="1036560"/>
            <a:ext cx="450143" cy="170362"/>
          </a:xfrm>
          <a:prstGeom prst="rect">
            <a:avLst/>
          </a:prstGeom>
        </p:spPr>
      </p:pic>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pic>
        <p:nvPicPr>
          <p:cNvPr id="2" name="Picture 1"/>
          <p:cNvPicPr>
            <a:picLocks noChangeAspect="1"/>
          </p:cNvPicPr>
          <p:nvPr/>
        </p:nvPicPr>
        <p:blipFill rotWithShape="1">
          <a:blip r:embed="rId8"/>
          <a:srcRect r="40871" b="-654"/>
          <a:stretch/>
        </p:blipFill>
        <p:spPr>
          <a:xfrm>
            <a:off x="6298532" y="2107764"/>
            <a:ext cx="2384054" cy="236786"/>
          </a:xfrm>
          <a:prstGeom prst="rect">
            <a:avLst/>
          </a:prstGeom>
        </p:spPr>
      </p:pic>
      <p:sp>
        <p:nvSpPr>
          <p:cNvPr id="29" name="TextBox 28"/>
          <p:cNvSpPr txBox="1"/>
          <p:nvPr/>
        </p:nvSpPr>
        <p:spPr>
          <a:xfrm>
            <a:off x="6491241" y="1749091"/>
            <a:ext cx="744114" cy="307777"/>
          </a:xfrm>
          <a:prstGeom prst="rect">
            <a:avLst/>
          </a:prstGeom>
          <a:noFill/>
        </p:spPr>
        <p:txBody>
          <a:bodyPr wrap="none" rtlCol="0">
            <a:spAutoFit/>
          </a:bodyPr>
          <a:lstStyle/>
          <a:p>
            <a:r>
              <a:rPr lang="en-US" sz="1400" dirty="0">
                <a:latin typeface="Roboto Condensed" pitchFamily="2" charset="0"/>
                <a:ea typeface="Roboto Condensed" pitchFamily="2" charset="0"/>
              </a:rPr>
              <a:t>Propran</a:t>
            </a:r>
          </a:p>
        </p:txBody>
      </p:sp>
      <p:pic>
        <p:nvPicPr>
          <p:cNvPr id="7" name="Picture 6"/>
          <p:cNvPicPr>
            <a:picLocks noChangeAspect="1"/>
          </p:cNvPicPr>
          <p:nvPr/>
        </p:nvPicPr>
        <p:blipFill>
          <a:blip r:embed="rId9"/>
          <a:stretch>
            <a:fillRect/>
          </a:stretch>
        </p:blipFill>
        <p:spPr>
          <a:xfrm>
            <a:off x="6238738" y="3407475"/>
            <a:ext cx="2549970" cy="2045863"/>
          </a:xfrm>
          <a:prstGeom prst="rect">
            <a:avLst/>
          </a:prstGeom>
        </p:spPr>
      </p:pic>
      <p:sp>
        <p:nvSpPr>
          <p:cNvPr id="30" name="TextBox 29"/>
          <p:cNvSpPr txBox="1"/>
          <p:nvPr/>
        </p:nvSpPr>
        <p:spPr>
          <a:xfrm>
            <a:off x="6217761" y="2444583"/>
            <a:ext cx="1055215" cy="276999"/>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RX</a:t>
            </a:r>
            <a:r>
              <a:rPr lang="en-US" sz="1200" dirty="0">
                <a:solidFill>
                  <a:srgbClr val="666666"/>
                </a:solidFill>
                <a:latin typeface="Roboto Condensed" pitchFamily="2" charset="0"/>
                <a:ea typeface="Roboto Condensed" pitchFamily="2" charset="0"/>
              </a:rPr>
              <a:t>-</a:t>
            </a:r>
            <a:r>
              <a:rPr lang="en-US" sz="1200" b="1" dirty="0">
                <a:solidFill>
                  <a:srgbClr val="9AC642"/>
                </a:solidFill>
                <a:latin typeface="Roboto Condensed" pitchFamily="2" charset="0"/>
                <a:ea typeface="Roboto Condensed" pitchFamily="2" charset="0"/>
              </a:rPr>
              <a:t>DIRECT</a:t>
            </a:r>
          </a:p>
        </p:txBody>
      </p:sp>
      <p:sp>
        <p:nvSpPr>
          <p:cNvPr id="31" name="TextBox 30"/>
          <p:cNvSpPr txBox="1"/>
          <p:nvPr/>
        </p:nvSpPr>
        <p:spPr>
          <a:xfrm>
            <a:off x="5801376" y="2596736"/>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32" name="TextBox 31"/>
          <p:cNvSpPr txBox="1"/>
          <p:nvPr/>
        </p:nvSpPr>
        <p:spPr>
          <a:xfrm>
            <a:off x="6943640" y="269676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  3.69  </a:t>
            </a:r>
          </a:p>
        </p:txBody>
      </p:sp>
      <p:sp>
        <p:nvSpPr>
          <p:cNvPr id="34" name="TextBox 33"/>
          <p:cNvSpPr txBox="1"/>
          <p:nvPr/>
        </p:nvSpPr>
        <p:spPr>
          <a:xfrm>
            <a:off x="7269593" y="3130931"/>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 $  2.00 handling fee </a:t>
            </a:r>
          </a:p>
        </p:txBody>
      </p:sp>
      <p:sp>
        <p:nvSpPr>
          <p:cNvPr id="35" name="TextBox 34"/>
          <p:cNvSpPr txBox="1"/>
          <p:nvPr/>
        </p:nvSpPr>
        <p:spPr>
          <a:xfrm>
            <a:off x="7474785" y="2904658"/>
            <a:ext cx="664663" cy="276999"/>
          </a:xfrm>
          <a:prstGeom prst="rect">
            <a:avLst/>
          </a:prstGeom>
          <a:noFill/>
        </p:spPr>
        <p:txBody>
          <a:bodyPr wrap="square" rtlCol="0">
            <a:spAutoFit/>
          </a:bodyPr>
          <a:lstStyle/>
          <a:p>
            <a:r>
              <a:rPr lang="en-US" sz="1200" dirty="0">
                <a:solidFill>
                  <a:srgbClr val="256FBD"/>
                </a:solidFill>
                <a:latin typeface="Roboto Condensed" pitchFamily="2" charset="0"/>
                <a:ea typeface="Roboto Condensed" pitchFamily="2" charset="0"/>
              </a:rPr>
              <a:t>$  5.69</a:t>
            </a:r>
          </a:p>
        </p:txBody>
      </p:sp>
      <p:sp>
        <p:nvSpPr>
          <p:cNvPr id="13" name="Rectangle 12"/>
          <p:cNvSpPr/>
          <p:nvPr/>
        </p:nvSpPr>
        <p:spPr>
          <a:xfrm>
            <a:off x="6611157" y="2706193"/>
            <a:ext cx="720069" cy="230832"/>
          </a:xfrm>
          <a:prstGeom prst="rect">
            <a:avLst/>
          </a:prstGeom>
        </p:spPr>
        <p:txBody>
          <a:bodyPr wrap="none">
            <a:spAutoFit/>
          </a:bodyPr>
          <a:lstStyle/>
          <a:p>
            <a:r>
              <a:rPr lang="en-US" sz="900" dirty="0">
                <a:solidFill>
                  <a:srgbClr val="666666"/>
                </a:solidFill>
                <a:latin typeface="Roboto Condensed" pitchFamily="2" charset="0"/>
                <a:ea typeface="Roboto Condensed" pitchFamily="2" charset="0"/>
              </a:rPr>
              <a:t>30</a:t>
            </a:r>
            <a:r>
              <a:rPr lang="en-US" sz="700" dirty="0">
                <a:solidFill>
                  <a:srgbClr val="666666"/>
                </a:solidFill>
                <a:latin typeface="Roboto Condensed" pitchFamily="2" charset="0"/>
                <a:ea typeface="Roboto Condensed" pitchFamily="2" charset="0"/>
              </a:rPr>
              <a:t> day supply </a:t>
            </a:r>
            <a:endParaRPr lang="en-US" sz="700" dirty="0"/>
          </a:p>
        </p:txBody>
      </p:sp>
      <p:sp>
        <p:nvSpPr>
          <p:cNvPr id="36" name="Rectangle 35"/>
          <p:cNvSpPr/>
          <p:nvPr/>
        </p:nvSpPr>
        <p:spPr>
          <a:xfrm>
            <a:off x="6608026" y="2900554"/>
            <a:ext cx="720069" cy="230832"/>
          </a:xfrm>
          <a:prstGeom prst="rect">
            <a:avLst/>
          </a:prstGeom>
        </p:spPr>
        <p:txBody>
          <a:bodyPr wrap="none">
            <a:spAutoFit/>
          </a:bodyPr>
          <a:lstStyle/>
          <a:p>
            <a:r>
              <a:rPr lang="en-US" sz="900" dirty="0">
                <a:solidFill>
                  <a:srgbClr val="256FBD"/>
                </a:solidFill>
                <a:latin typeface="Roboto Condensed" pitchFamily="2" charset="0"/>
                <a:ea typeface="Roboto Condensed" pitchFamily="2" charset="0"/>
              </a:rPr>
              <a:t>90</a:t>
            </a:r>
            <a:r>
              <a:rPr lang="en-US" sz="700" dirty="0">
                <a:solidFill>
                  <a:srgbClr val="666666"/>
                </a:solidFill>
                <a:latin typeface="Roboto Condensed" pitchFamily="2" charset="0"/>
                <a:ea typeface="Roboto Condensed" pitchFamily="2" charset="0"/>
              </a:rPr>
              <a:t> day supply </a:t>
            </a:r>
            <a:endParaRPr lang="en-US" sz="700" dirty="0"/>
          </a:p>
        </p:txBody>
      </p:sp>
      <p:sp>
        <p:nvSpPr>
          <p:cNvPr id="37" name="TextBox 36"/>
          <p:cNvSpPr txBox="1"/>
          <p:nvPr/>
        </p:nvSpPr>
        <p:spPr>
          <a:xfrm>
            <a:off x="407370" y="2113717"/>
            <a:ext cx="5248264" cy="2031325"/>
          </a:xfrm>
          <a:prstGeom prst="rect">
            <a:avLst/>
          </a:prstGeom>
          <a:noFill/>
        </p:spPr>
        <p:txBody>
          <a:bodyPr wrap="square" rtlCol="0">
            <a:spAutoFit/>
          </a:bodyPr>
          <a:lstStyle/>
          <a:p>
            <a:pPr algn="ctr"/>
            <a:r>
              <a:rPr lang="en-US" dirty="0">
                <a:solidFill>
                  <a:srgbClr val="666666"/>
                </a:solidFill>
                <a:latin typeface="Roboto Condensed" pitchFamily="2" charset="0"/>
                <a:ea typeface="Roboto Condensed" pitchFamily="2" charset="0"/>
              </a:rPr>
              <a:t>EXCLUDE FROM PRICE TABLE:</a:t>
            </a:r>
          </a:p>
          <a:p>
            <a:r>
              <a:rPr lang="en-US" sz="1200" dirty="0">
                <a:solidFill>
                  <a:srgbClr val="666666"/>
                </a:solidFill>
                <a:latin typeface="Roboto Condensed" pitchFamily="2" charset="0"/>
                <a:ea typeface="Roboto Condensed" pitchFamily="2" charset="0"/>
              </a:rPr>
              <a:t>CONTROLLED DRUGS–    </a:t>
            </a:r>
            <a:r>
              <a:rPr lang="en-US" sz="1200" b="1" dirty="0">
                <a:solidFill>
                  <a:srgbClr val="666666"/>
                </a:solidFill>
                <a:latin typeface="Roboto Condensed" pitchFamily="2" charset="0"/>
                <a:ea typeface="Roboto Condensed" pitchFamily="2" charset="0"/>
              </a:rPr>
              <a:t>NOT TO BE PRICED--   “ </a:t>
            </a:r>
            <a:r>
              <a:rPr lang="en-US" sz="1200" b="1" dirty="0">
                <a:solidFill>
                  <a:srgbClr val="FF0000"/>
                </a:solidFill>
                <a:latin typeface="Roboto Condensed" pitchFamily="2" charset="0"/>
                <a:ea typeface="Roboto Condensed" pitchFamily="2" charset="0"/>
              </a:rPr>
              <a:t>NOT AVAILABLE IN PROGRAM</a:t>
            </a:r>
            <a:r>
              <a:rPr lang="en-US" sz="1200" b="1" dirty="0">
                <a:solidFill>
                  <a:srgbClr val="666666"/>
                </a:solidFill>
                <a:latin typeface="Roboto Condensed" pitchFamily="2" charset="0"/>
                <a:ea typeface="Roboto Condensed" pitchFamily="2" charset="0"/>
              </a:rPr>
              <a:t>”</a:t>
            </a:r>
          </a:p>
          <a:p>
            <a:r>
              <a:rPr lang="en-US" sz="1200" dirty="0">
                <a:solidFill>
                  <a:srgbClr val="666666"/>
                </a:solidFill>
                <a:latin typeface="Roboto Condensed" pitchFamily="2" charset="0"/>
                <a:ea typeface="Roboto Condensed" pitchFamily="2" charset="0"/>
              </a:rPr>
              <a:t>OTC’S</a:t>
            </a:r>
          </a:p>
          <a:p>
            <a:r>
              <a:rPr lang="en-US" sz="1200" b="1" dirty="0">
                <a:solidFill>
                  <a:srgbClr val="666666"/>
                </a:solidFill>
                <a:latin typeface="Roboto Condensed" pitchFamily="2" charset="0"/>
                <a:ea typeface="Roboto Condensed" pitchFamily="2" charset="0"/>
              </a:rPr>
              <a:t>EXCLUDED DOSAGE FORMS---------------------------------------</a:t>
            </a:r>
          </a:p>
          <a:p>
            <a:r>
              <a:rPr lang="en-US" sz="1200" b="1" dirty="0">
                <a:solidFill>
                  <a:srgbClr val="666666"/>
                </a:solidFill>
                <a:latin typeface="Roboto Condensed" pitchFamily="2" charset="0"/>
                <a:ea typeface="Roboto Condensed" pitchFamily="2" charset="0"/>
              </a:rPr>
              <a:t>LIQUIDS, SYRUP, SOLUTIONS, SUSPENSIONS, EMULSIONS, VIALS , VACCINE, SYRINGE</a:t>
            </a:r>
          </a:p>
          <a:p>
            <a:r>
              <a:rPr lang="en-US" sz="1200" b="1" dirty="0">
                <a:solidFill>
                  <a:srgbClr val="666666"/>
                </a:solidFill>
                <a:latin typeface="Roboto Condensed" pitchFamily="2" charset="0"/>
                <a:ea typeface="Roboto Condensed" pitchFamily="2" charset="0"/>
              </a:rPr>
              <a:t>AMPULES, IV, INJECTIONS, PRESSURIZED SPRAYS, FOAM, NEBULIZER SOLUTIONS, INHALERS, TOPICAL SOLUTIONS, </a:t>
            </a:r>
          </a:p>
          <a:p>
            <a:r>
              <a:rPr lang="en-US" sz="1200" b="1" dirty="0">
                <a:solidFill>
                  <a:srgbClr val="666666"/>
                </a:solidFill>
                <a:latin typeface="Roboto Condensed" pitchFamily="2" charset="0"/>
                <a:ea typeface="Roboto Condensed" pitchFamily="2" charset="0"/>
              </a:rPr>
              <a:t>PATCHES, POWDERS, PACKETS, LOTIONS, SHAMPOO, BALMS, LOZENGE, WASH,</a:t>
            </a:r>
          </a:p>
          <a:p>
            <a:endParaRPr lang="en-US" sz="1200" b="1" dirty="0">
              <a:solidFill>
                <a:srgbClr val="666666"/>
              </a:solidFill>
              <a:latin typeface="Roboto Condensed" pitchFamily="2" charset="0"/>
              <a:ea typeface="Roboto Condensed" pitchFamily="2" charset="0"/>
            </a:endParaRPr>
          </a:p>
        </p:txBody>
      </p:sp>
      <p:sp>
        <p:nvSpPr>
          <p:cNvPr id="38" name="TextBox 37"/>
          <p:cNvSpPr txBox="1"/>
          <p:nvPr/>
        </p:nvSpPr>
        <p:spPr>
          <a:xfrm>
            <a:off x="429219" y="5152381"/>
            <a:ext cx="5248264" cy="738664"/>
          </a:xfrm>
          <a:prstGeom prst="rect">
            <a:avLst/>
          </a:prstGeom>
          <a:noFill/>
        </p:spPr>
        <p:txBody>
          <a:bodyPr wrap="square" rtlCol="0">
            <a:spAutoFit/>
          </a:bodyPr>
          <a:lstStyle/>
          <a:p>
            <a:pPr algn="ctr"/>
            <a:r>
              <a:rPr lang="en-US" dirty="0">
                <a:solidFill>
                  <a:srgbClr val="666666"/>
                </a:solidFill>
                <a:latin typeface="Roboto Condensed" pitchFamily="2" charset="0"/>
                <a:ea typeface="Roboto Condensed" pitchFamily="2" charset="0"/>
              </a:rPr>
              <a:t>PRICE LOGIC:</a:t>
            </a:r>
          </a:p>
          <a:p>
            <a:r>
              <a:rPr lang="en-US" sz="1200" dirty="0">
                <a:solidFill>
                  <a:srgbClr val="666666"/>
                </a:solidFill>
                <a:latin typeface="Roboto Condensed" pitchFamily="2" charset="0"/>
                <a:ea typeface="Roboto Condensed" pitchFamily="2" charset="0"/>
              </a:rPr>
              <a:t>CASH PRICES:     </a:t>
            </a:r>
            <a:r>
              <a:rPr lang="en-US" sz="1200" dirty="0">
                <a:solidFill>
                  <a:srgbClr val="00B050"/>
                </a:solidFill>
                <a:latin typeface="Roboto Condensed" pitchFamily="2" charset="0"/>
                <a:ea typeface="Roboto Condensed" pitchFamily="2" charset="0"/>
              </a:rPr>
              <a:t>BRANDS</a:t>
            </a:r>
            <a:r>
              <a:rPr lang="en-US" sz="1200" dirty="0">
                <a:solidFill>
                  <a:srgbClr val="666666"/>
                </a:solidFill>
                <a:latin typeface="Roboto Condensed" pitchFamily="2" charset="0"/>
                <a:ea typeface="Roboto Condensed" pitchFamily="2" charset="0"/>
              </a:rPr>
              <a:t>:    WAC + 6%   PLUS          $ 2.75   HANDLING FEE</a:t>
            </a:r>
            <a:endParaRPr lang="en-US" sz="1200" b="1" dirty="0">
              <a:solidFill>
                <a:srgbClr val="666666"/>
              </a:solidFill>
              <a:latin typeface="Roboto Condensed" pitchFamily="2" charset="0"/>
              <a:ea typeface="Roboto Condensed" pitchFamily="2" charset="0"/>
            </a:endParaRPr>
          </a:p>
          <a:p>
            <a:r>
              <a:rPr lang="en-US" sz="1200" dirty="0">
                <a:solidFill>
                  <a:srgbClr val="00B050"/>
                </a:solidFill>
                <a:latin typeface="Roboto Condensed" pitchFamily="2" charset="0"/>
                <a:ea typeface="Roboto Condensed" pitchFamily="2" charset="0"/>
              </a:rPr>
              <a:t>	</a:t>
            </a:r>
            <a:endParaRPr lang="en-US" sz="1200" b="1" dirty="0">
              <a:solidFill>
                <a:srgbClr val="666666"/>
              </a:solidFill>
              <a:latin typeface="Roboto Condensed" pitchFamily="2" charset="0"/>
              <a:ea typeface="Roboto Condensed" pitchFamily="2" charset="0"/>
            </a:endParaRPr>
          </a:p>
        </p:txBody>
      </p:sp>
      <p:sp>
        <p:nvSpPr>
          <p:cNvPr id="39" name="TextBox 38"/>
          <p:cNvSpPr txBox="1"/>
          <p:nvPr/>
        </p:nvSpPr>
        <p:spPr>
          <a:xfrm>
            <a:off x="9525192" y="2681374"/>
            <a:ext cx="2701762" cy="1292662"/>
          </a:xfrm>
          <a:prstGeom prst="rect">
            <a:avLst/>
          </a:prstGeom>
          <a:noFill/>
        </p:spPr>
        <p:txBody>
          <a:bodyPr wrap="square" rtlCol="0">
            <a:spAutoFit/>
          </a:bodyPr>
          <a:lstStyle/>
          <a:p>
            <a:pPr algn="ctr"/>
            <a:r>
              <a:rPr lang="en-US" dirty="0">
                <a:solidFill>
                  <a:srgbClr val="666666"/>
                </a:solidFill>
                <a:latin typeface="Roboto Condensed" pitchFamily="2" charset="0"/>
                <a:ea typeface="Roboto Condensed" pitchFamily="2" charset="0"/>
              </a:rPr>
              <a:t>ok:</a:t>
            </a:r>
            <a:r>
              <a:rPr lang="en-US" sz="1200" b="1" dirty="0">
                <a:solidFill>
                  <a:srgbClr val="666666"/>
                </a:solidFill>
                <a:latin typeface="Roboto Condensed" pitchFamily="2" charset="0"/>
                <a:ea typeface="Roboto Condensed" pitchFamily="2" charset="0"/>
              </a:rPr>
              <a:t>DOSAGE FORMS-----------------</a:t>
            </a:r>
          </a:p>
          <a:p>
            <a:r>
              <a:rPr lang="en-US" sz="1200" b="1" dirty="0">
                <a:solidFill>
                  <a:srgbClr val="666666"/>
                </a:solidFill>
                <a:latin typeface="Roboto Condensed" pitchFamily="2" charset="0"/>
                <a:ea typeface="Roboto Condensed" pitchFamily="2" charset="0"/>
              </a:rPr>
              <a:t>TABLET, CAPSULE, CAPLET, GEL TAB, EYE DROP, CREAM, GEL, OINTMENT, UNIT DOSE, CHEWABLE, TEST STRIP, NASAL SPRAY, PREFILLED PEN</a:t>
            </a:r>
          </a:p>
          <a:p>
            <a:endParaRPr lang="en-US" sz="1200" b="1" dirty="0">
              <a:solidFill>
                <a:srgbClr val="666666"/>
              </a:solidFill>
              <a:latin typeface="Roboto Condensed" pitchFamily="2" charset="0"/>
              <a:ea typeface="Roboto Condensed" pitchFamily="2" charset="0"/>
            </a:endParaRPr>
          </a:p>
        </p:txBody>
      </p:sp>
    </p:spTree>
    <p:extLst>
      <p:ext uri="{BB962C8B-B14F-4D97-AF65-F5344CB8AC3E}">
        <p14:creationId xmlns:p14="http://schemas.microsoft.com/office/powerpoint/2010/main" val="2225036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300"/>
                                  </p:iterate>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par>
                          <p:cTn id="7" fill="hold">
                            <p:stCondLst>
                              <p:cond delay="1801"/>
                            </p:stCondLst>
                            <p:childTnLst>
                              <p:par>
                                <p:cTn id="8" presetID="1" presetClass="entr" presetSubtype="0" fill="hold" nodeType="afterEffect">
                                  <p:stCondLst>
                                    <p:cond delay="25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2051"/>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2051"/>
                            </p:stCondLst>
                            <p:childTnLst>
                              <p:par>
                                <p:cTn id="16" presetID="1" presetClass="entr" presetSubtype="0" fill="hold" grpId="0" nodeType="afterEffect">
                                  <p:stCondLst>
                                    <p:cond delay="25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2301"/>
                            </p:stCondLst>
                            <p:childTnLst>
                              <p:par>
                                <p:cTn id="19" presetID="1" presetClass="entr" presetSubtype="0" fill="hold" grpId="0" nodeType="afterEffect">
                                  <p:stCondLst>
                                    <p:cond delay="25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p:stCondLst>
                              <p:cond delay="2551"/>
                            </p:stCondLst>
                            <p:childTnLst>
                              <p:par>
                                <p:cTn id="24" presetID="1"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2551"/>
                            </p:stCondLst>
                            <p:childTnLst>
                              <p:par>
                                <p:cTn id="29" presetID="1" presetClass="entr" presetSubtype="0"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bldLvl="5" advAuto="500"/>
      <p:bldP spid="30" grpId="0"/>
      <p:bldP spid="31" grpId="0"/>
      <p:bldP spid="32" grpId="0"/>
      <p:bldP spid="34" grpId="0"/>
      <p:bldP spid="35" grpId="0"/>
      <p:bldP spid="13"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Action Button: Home 6">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ction Button: Home 10">
            <a:hlinkClick r:id="" action="ppaction://hlinkshowjump?jump=lastslideviewed"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74580" y="-17198"/>
            <a:ext cx="2760692" cy="276999"/>
          </a:xfrm>
          <a:prstGeom prst="rect">
            <a:avLst/>
          </a:prstGeom>
        </p:spPr>
        <p:txBody>
          <a:bodyPr wrap="none">
            <a:spAutoFit/>
          </a:bodyPr>
          <a:lstStyle/>
          <a:p>
            <a:r>
              <a:rPr lang="en-US" sz="1200" dirty="0">
                <a:solidFill>
                  <a:srgbClr val="008A32"/>
                </a:solidFill>
                <a:latin typeface="Roboto Condensed" pitchFamily="2" charset="0"/>
                <a:ea typeface="Roboto Condensed" pitchFamily="2" charset="0"/>
              </a:rPr>
              <a:t>RX-DIRECT               	Rx-Direct.us</a:t>
            </a:r>
          </a:p>
        </p:txBody>
      </p:sp>
      <p:pic>
        <p:nvPicPr>
          <p:cNvPr id="6" name="Picture 5"/>
          <p:cNvPicPr>
            <a:picLocks noChangeAspect="1"/>
          </p:cNvPicPr>
          <p:nvPr/>
        </p:nvPicPr>
        <p:blipFill rotWithShape="1">
          <a:blip r:embed="rId3"/>
          <a:srcRect b="31757"/>
          <a:stretch/>
        </p:blipFill>
        <p:spPr>
          <a:xfrm>
            <a:off x="579643" y="259801"/>
            <a:ext cx="10327322" cy="6533785"/>
          </a:xfrm>
          <a:prstGeom prst="rect">
            <a:avLst/>
          </a:prstGeom>
        </p:spPr>
      </p:pic>
      <p:pic>
        <p:nvPicPr>
          <p:cNvPr id="43" name="Picture 42"/>
          <p:cNvPicPr>
            <a:picLocks noChangeAspect="1"/>
          </p:cNvPicPr>
          <p:nvPr/>
        </p:nvPicPr>
        <p:blipFill>
          <a:blip r:embed="rId4"/>
          <a:stretch>
            <a:fillRect/>
          </a:stretch>
        </p:blipFill>
        <p:spPr>
          <a:xfrm>
            <a:off x="10610211" y="33209"/>
            <a:ext cx="226592" cy="226592"/>
          </a:xfrm>
          <a:prstGeom prst="rect">
            <a:avLst/>
          </a:prstGeom>
        </p:spPr>
      </p:pic>
      <p:sp>
        <p:nvSpPr>
          <p:cNvPr id="46" name="Rectangle 45"/>
          <p:cNvSpPr/>
          <p:nvPr/>
        </p:nvSpPr>
        <p:spPr>
          <a:xfrm>
            <a:off x="8067837" y="370739"/>
            <a:ext cx="865662"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8036154" y="364669"/>
            <a:ext cx="1012034"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PATIENTS</a:t>
            </a:r>
          </a:p>
        </p:txBody>
      </p:sp>
      <p:sp>
        <p:nvSpPr>
          <p:cNvPr id="48" name="Rectangle 47"/>
          <p:cNvSpPr/>
          <p:nvPr/>
        </p:nvSpPr>
        <p:spPr>
          <a:xfrm>
            <a:off x="8992962" y="381477"/>
            <a:ext cx="865662"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8961279" y="375407"/>
            <a:ext cx="1012034"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PROVIDERS</a:t>
            </a:r>
          </a:p>
        </p:txBody>
      </p:sp>
      <p:sp>
        <p:nvSpPr>
          <p:cNvPr id="50" name="Rectangle 49"/>
          <p:cNvSpPr/>
          <p:nvPr/>
        </p:nvSpPr>
        <p:spPr>
          <a:xfrm>
            <a:off x="9956729" y="385776"/>
            <a:ext cx="865662" cy="22390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9973313" y="364669"/>
            <a:ext cx="897345"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PHARMACIES</a:t>
            </a:r>
          </a:p>
        </p:txBody>
      </p:sp>
      <p:pic>
        <p:nvPicPr>
          <p:cNvPr id="53" name="Picture 52"/>
          <p:cNvPicPr>
            <a:picLocks noChangeAspect="1"/>
          </p:cNvPicPr>
          <p:nvPr/>
        </p:nvPicPr>
        <p:blipFill rotWithShape="1">
          <a:blip r:embed="rId5"/>
          <a:srcRect l="24471" t="8592" r="57298" b="26260"/>
          <a:stretch/>
        </p:blipFill>
        <p:spPr>
          <a:xfrm>
            <a:off x="10084322" y="3173859"/>
            <a:ext cx="752481" cy="214743"/>
          </a:xfrm>
          <a:prstGeom prst="roundRect">
            <a:avLst/>
          </a:prstGeom>
        </p:spPr>
      </p:pic>
      <p:pic>
        <p:nvPicPr>
          <p:cNvPr id="54" name="Picture 53"/>
          <p:cNvPicPr>
            <a:picLocks noChangeAspect="1"/>
          </p:cNvPicPr>
          <p:nvPr/>
        </p:nvPicPr>
        <p:blipFill rotWithShape="1">
          <a:blip r:embed="rId5"/>
          <a:srcRect l="916" t="8482" r="80758" b="27600"/>
          <a:stretch/>
        </p:blipFill>
        <p:spPr>
          <a:xfrm>
            <a:off x="9260482" y="3165728"/>
            <a:ext cx="757552" cy="216752"/>
          </a:xfrm>
          <a:prstGeom prst="roundRect">
            <a:avLst/>
          </a:prstGeom>
        </p:spPr>
      </p:pic>
      <p:pic>
        <p:nvPicPr>
          <p:cNvPr id="57" name="Picture 56"/>
          <p:cNvPicPr>
            <a:picLocks noChangeAspect="1"/>
          </p:cNvPicPr>
          <p:nvPr/>
        </p:nvPicPr>
        <p:blipFill>
          <a:blip r:embed="rId6"/>
          <a:stretch>
            <a:fillRect/>
          </a:stretch>
        </p:blipFill>
        <p:spPr>
          <a:xfrm>
            <a:off x="8863145" y="3141078"/>
            <a:ext cx="264761" cy="270918"/>
          </a:xfrm>
          <a:prstGeom prst="rect">
            <a:avLst/>
          </a:prstGeom>
        </p:spPr>
      </p:pic>
      <p:sp>
        <p:nvSpPr>
          <p:cNvPr id="17" name="Action Button: Custom 16">
            <a:hlinkClick r:id="rId7" action="ppaction://hlinksldjump" highlightClick="1"/>
          </p:cNvPr>
          <p:cNvSpPr/>
          <p:nvPr/>
        </p:nvSpPr>
        <p:spPr>
          <a:xfrm>
            <a:off x="9921571" y="390765"/>
            <a:ext cx="860039" cy="219519"/>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538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Action Button: Home 6">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ction Button: Home 10">
            <a:hlinkClick r:id="" action="ppaction://hlinkshowjump?jump=lastslideviewed"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74580" y="-17198"/>
            <a:ext cx="2760692" cy="276999"/>
          </a:xfrm>
          <a:prstGeom prst="rect">
            <a:avLst/>
          </a:prstGeom>
        </p:spPr>
        <p:txBody>
          <a:bodyPr wrap="none">
            <a:spAutoFit/>
          </a:bodyPr>
          <a:lstStyle/>
          <a:p>
            <a:r>
              <a:rPr lang="en-US" sz="1200" dirty="0">
                <a:solidFill>
                  <a:srgbClr val="008A32"/>
                </a:solidFill>
                <a:latin typeface="Roboto Condensed" pitchFamily="2" charset="0"/>
                <a:ea typeface="Roboto Condensed" pitchFamily="2" charset="0"/>
              </a:rPr>
              <a:t>RX-DIRECT               	Rx-Direct.us</a:t>
            </a:r>
          </a:p>
        </p:txBody>
      </p:sp>
      <p:pic>
        <p:nvPicPr>
          <p:cNvPr id="6" name="Picture 5"/>
          <p:cNvPicPr>
            <a:picLocks noChangeAspect="1"/>
          </p:cNvPicPr>
          <p:nvPr/>
        </p:nvPicPr>
        <p:blipFill rotWithShape="1">
          <a:blip r:embed="rId3"/>
          <a:srcRect b="31757"/>
          <a:stretch/>
        </p:blipFill>
        <p:spPr>
          <a:xfrm>
            <a:off x="579643" y="259801"/>
            <a:ext cx="10327322" cy="6533785"/>
          </a:xfrm>
          <a:prstGeom prst="rect">
            <a:avLst/>
          </a:prstGeom>
        </p:spPr>
      </p:pic>
      <p:pic>
        <p:nvPicPr>
          <p:cNvPr id="2" name="Picture 1"/>
          <p:cNvPicPr>
            <a:picLocks noChangeAspect="1"/>
          </p:cNvPicPr>
          <p:nvPr/>
        </p:nvPicPr>
        <p:blipFill rotWithShape="1">
          <a:blip r:embed="rId4"/>
          <a:srcRect l="7493"/>
          <a:stretch/>
        </p:blipFill>
        <p:spPr>
          <a:xfrm>
            <a:off x="579643" y="253963"/>
            <a:ext cx="10291015" cy="6525200"/>
          </a:xfrm>
          <a:prstGeom prst="rect">
            <a:avLst/>
          </a:prstGeom>
        </p:spPr>
      </p:pic>
      <p:pic>
        <p:nvPicPr>
          <p:cNvPr id="43" name="Picture 42"/>
          <p:cNvPicPr>
            <a:picLocks noChangeAspect="1"/>
          </p:cNvPicPr>
          <p:nvPr/>
        </p:nvPicPr>
        <p:blipFill>
          <a:blip r:embed="rId5"/>
          <a:stretch>
            <a:fillRect/>
          </a:stretch>
        </p:blipFill>
        <p:spPr>
          <a:xfrm>
            <a:off x="10610211" y="33209"/>
            <a:ext cx="226592" cy="226592"/>
          </a:xfrm>
          <a:prstGeom prst="rect">
            <a:avLst/>
          </a:prstGeom>
        </p:spPr>
      </p:pic>
      <p:sp>
        <p:nvSpPr>
          <p:cNvPr id="46" name="Rectangle 45"/>
          <p:cNvSpPr/>
          <p:nvPr/>
        </p:nvSpPr>
        <p:spPr>
          <a:xfrm>
            <a:off x="8067837" y="370739"/>
            <a:ext cx="865662"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8036154" y="364669"/>
            <a:ext cx="1012034"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PATIENTS</a:t>
            </a:r>
          </a:p>
        </p:txBody>
      </p:sp>
      <p:sp>
        <p:nvSpPr>
          <p:cNvPr id="48" name="Rectangle 47"/>
          <p:cNvSpPr/>
          <p:nvPr/>
        </p:nvSpPr>
        <p:spPr>
          <a:xfrm>
            <a:off x="8992962" y="381477"/>
            <a:ext cx="865662"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8961279" y="375407"/>
            <a:ext cx="1012034"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PROVIDERS</a:t>
            </a:r>
          </a:p>
        </p:txBody>
      </p:sp>
      <p:sp>
        <p:nvSpPr>
          <p:cNvPr id="50" name="Rectangle 49"/>
          <p:cNvSpPr/>
          <p:nvPr/>
        </p:nvSpPr>
        <p:spPr>
          <a:xfrm>
            <a:off x="9956729" y="385776"/>
            <a:ext cx="865662" cy="22390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9973313" y="364669"/>
            <a:ext cx="897345"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PHARMACIES</a:t>
            </a:r>
          </a:p>
        </p:txBody>
      </p:sp>
      <p:pic>
        <p:nvPicPr>
          <p:cNvPr id="53" name="Picture 52"/>
          <p:cNvPicPr>
            <a:picLocks noChangeAspect="1"/>
          </p:cNvPicPr>
          <p:nvPr/>
        </p:nvPicPr>
        <p:blipFill rotWithShape="1">
          <a:blip r:embed="rId6"/>
          <a:srcRect l="24471" t="8592" r="57298" b="26260"/>
          <a:stretch/>
        </p:blipFill>
        <p:spPr>
          <a:xfrm>
            <a:off x="10084322" y="3173859"/>
            <a:ext cx="752481" cy="214743"/>
          </a:xfrm>
          <a:prstGeom prst="roundRect">
            <a:avLst/>
          </a:prstGeom>
        </p:spPr>
      </p:pic>
      <p:pic>
        <p:nvPicPr>
          <p:cNvPr id="54" name="Picture 53"/>
          <p:cNvPicPr>
            <a:picLocks noChangeAspect="1"/>
          </p:cNvPicPr>
          <p:nvPr/>
        </p:nvPicPr>
        <p:blipFill rotWithShape="1">
          <a:blip r:embed="rId6"/>
          <a:srcRect l="916" t="8482" r="80758" b="27600"/>
          <a:stretch/>
        </p:blipFill>
        <p:spPr>
          <a:xfrm>
            <a:off x="9260482" y="3165728"/>
            <a:ext cx="757552" cy="216752"/>
          </a:xfrm>
          <a:prstGeom prst="roundRect">
            <a:avLst/>
          </a:prstGeom>
        </p:spPr>
      </p:pic>
      <p:pic>
        <p:nvPicPr>
          <p:cNvPr id="57" name="Picture 56"/>
          <p:cNvPicPr>
            <a:picLocks noChangeAspect="1"/>
          </p:cNvPicPr>
          <p:nvPr/>
        </p:nvPicPr>
        <p:blipFill>
          <a:blip r:embed="rId7"/>
          <a:stretch>
            <a:fillRect/>
          </a:stretch>
        </p:blipFill>
        <p:spPr>
          <a:xfrm>
            <a:off x="8863145" y="3141078"/>
            <a:ext cx="264761" cy="270918"/>
          </a:xfrm>
          <a:prstGeom prst="rect">
            <a:avLst/>
          </a:prstGeom>
        </p:spPr>
      </p:pic>
      <p:sp>
        <p:nvSpPr>
          <p:cNvPr id="17" name="Action Button: Custom 16">
            <a:hlinkClick r:id="rId8" action="ppaction://hlinksldjump" highlightClick="1"/>
          </p:cNvPr>
          <p:cNvSpPr/>
          <p:nvPr/>
        </p:nvSpPr>
        <p:spPr>
          <a:xfrm>
            <a:off x="9923710" y="381641"/>
            <a:ext cx="860039" cy="219519"/>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19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09160" cy="1325563"/>
          </a:xfrm>
        </p:spPr>
        <p:txBody>
          <a:bodyPr/>
          <a:lstStyle/>
          <a:p>
            <a:r>
              <a:rPr lang="en-US" dirty="0"/>
              <a:t>Program Overview</a:t>
            </a: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156" y="305260"/>
            <a:ext cx="3150966" cy="6119090"/>
          </a:xfrm>
          <a:prstGeom prst="rect">
            <a:avLst/>
          </a:prstGeom>
        </p:spPr>
      </p:pic>
      <p:sp>
        <p:nvSpPr>
          <p:cNvPr id="27" name="Rectangle 26"/>
          <p:cNvSpPr/>
          <p:nvPr/>
        </p:nvSpPr>
        <p:spPr>
          <a:xfrm>
            <a:off x="8116279" y="1178069"/>
            <a:ext cx="2701581"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8397827" y="2834904"/>
            <a:ext cx="1465039" cy="261610"/>
          </a:xfrm>
          <a:prstGeom prst="rect">
            <a:avLst/>
          </a:prstGeom>
          <a:noFill/>
        </p:spPr>
        <p:txBody>
          <a:bodyPr wrap="square" rtlCol="0">
            <a:spAutoFit/>
          </a:bodyPr>
          <a:lstStyle/>
          <a:p>
            <a:r>
              <a:rPr lang="en-US" sz="1100" i="1" dirty="0">
                <a:solidFill>
                  <a:srgbClr val="666666"/>
                </a:solidFill>
                <a:latin typeface="Roboto Condensed" pitchFamily="2" charset="0"/>
                <a:ea typeface="Roboto Condensed" pitchFamily="2" charset="0"/>
              </a:rPr>
              <a:t>RELAX…</a:t>
            </a:r>
            <a:endParaRPr lang="en-US" sz="1000" i="1" dirty="0">
              <a:solidFill>
                <a:schemeClr val="accent2"/>
              </a:solidFill>
              <a:latin typeface="Roboto Condensed" pitchFamily="2" charset="0"/>
              <a:ea typeface="Roboto Condensed" pitchFamily="2" charset="0"/>
            </a:endParaRPr>
          </a:p>
        </p:txBody>
      </p:sp>
      <p:sp>
        <p:nvSpPr>
          <p:cNvPr id="29" name="Rectangle 28"/>
          <p:cNvSpPr/>
          <p:nvPr/>
        </p:nvSpPr>
        <p:spPr>
          <a:xfrm>
            <a:off x="8072701" y="5346830"/>
            <a:ext cx="2745159" cy="360550"/>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L-Shape 29"/>
          <p:cNvSpPr/>
          <p:nvPr/>
        </p:nvSpPr>
        <p:spPr>
          <a:xfrm rot="13610145">
            <a:off x="10641021" y="5475826"/>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8996625" y="2835596"/>
            <a:ext cx="1705438"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WE’LL KEEP THIS SIMPLE</a:t>
            </a:r>
            <a:endParaRPr lang="en-US" sz="1000" dirty="0">
              <a:solidFill>
                <a:schemeClr val="accent2"/>
              </a:solidFill>
              <a:latin typeface="Roboto Condensed" pitchFamily="2" charset="0"/>
              <a:ea typeface="Roboto Condensed" pitchFamily="2" charset="0"/>
            </a:endParaRPr>
          </a:p>
        </p:txBody>
      </p:sp>
      <p:sp>
        <p:nvSpPr>
          <p:cNvPr id="32" name="TextBox 31"/>
          <p:cNvSpPr txBox="1"/>
          <p:nvPr/>
        </p:nvSpPr>
        <p:spPr>
          <a:xfrm>
            <a:off x="8181230" y="5374191"/>
            <a:ext cx="2518817" cy="307777"/>
          </a:xfrm>
          <a:prstGeom prst="rect">
            <a:avLst/>
          </a:prstGeom>
          <a:noFill/>
        </p:spPr>
        <p:txBody>
          <a:bodyPr wrap="square" rtlCol="0">
            <a:spAutoFit/>
          </a:bodyPr>
          <a:lstStyle/>
          <a:p>
            <a:pPr algn="ctr"/>
            <a:r>
              <a:rPr lang="en-US" sz="1400" b="1" dirty="0">
                <a:solidFill>
                  <a:schemeClr val="bg1"/>
                </a:solidFill>
                <a:latin typeface="Roboto Condensed" pitchFamily="2" charset="0"/>
                <a:ea typeface="Roboto Condensed" pitchFamily="2" charset="0"/>
              </a:rPr>
              <a:t>CONTINUE TOUR</a:t>
            </a:r>
          </a:p>
        </p:txBody>
      </p:sp>
      <p:sp>
        <p:nvSpPr>
          <p:cNvPr id="34" name="TextBox 33"/>
          <p:cNvSpPr txBox="1"/>
          <p:nvPr/>
        </p:nvSpPr>
        <p:spPr>
          <a:xfrm>
            <a:off x="8211888" y="3172471"/>
            <a:ext cx="2583768" cy="1492716"/>
          </a:xfrm>
          <a:prstGeom prst="rect">
            <a:avLst/>
          </a:prstGeom>
          <a:solidFill>
            <a:srgbClr val="FBFBFB"/>
          </a:solidFill>
        </p:spPr>
        <p:txBody>
          <a:bodyPr wrap="square" rtlCol="0">
            <a:spAutoFit/>
          </a:bodyPr>
          <a:lstStyle/>
          <a:p>
            <a:pPr algn="ctr"/>
            <a:r>
              <a:rPr lang="en-US" sz="1200" b="1" dirty="0">
                <a:solidFill>
                  <a:schemeClr val="accent2"/>
                </a:solidFill>
                <a:latin typeface="Roboto Condensed" pitchFamily="2" charset="0"/>
                <a:ea typeface="Roboto Condensed" pitchFamily="2" charset="0"/>
              </a:rPr>
              <a:t>What We Do</a:t>
            </a:r>
          </a:p>
          <a:p>
            <a:r>
              <a:rPr lang="en-US" sz="1100" dirty="0">
                <a:solidFill>
                  <a:schemeClr val="accent2"/>
                </a:solidFill>
                <a:latin typeface="Roboto Condensed" pitchFamily="2" charset="0"/>
                <a:ea typeface="Roboto Condensed" pitchFamily="2" charset="0"/>
              </a:rPr>
              <a:t>We stock and deliver only  </a:t>
            </a:r>
            <a:r>
              <a:rPr lang="en-US" sz="1100" dirty="0">
                <a:solidFill>
                  <a:srgbClr val="256FBD"/>
                </a:solidFill>
                <a:latin typeface="Roboto Condensed" pitchFamily="2" charset="0"/>
                <a:ea typeface="Roboto Condensed" pitchFamily="2" charset="0"/>
              </a:rPr>
              <a:t>tablet and capsule --oral forms-- </a:t>
            </a:r>
            <a:r>
              <a:rPr lang="en-US" sz="1100" dirty="0">
                <a:solidFill>
                  <a:schemeClr val="accent2"/>
                </a:solidFill>
                <a:latin typeface="Roboto Condensed" pitchFamily="2" charset="0"/>
                <a:ea typeface="Roboto Condensed" pitchFamily="2" charset="0"/>
              </a:rPr>
              <a:t>of popular  prescription drugs. </a:t>
            </a:r>
          </a:p>
          <a:p>
            <a:endParaRPr lang="en-US" sz="1100" dirty="0">
              <a:solidFill>
                <a:schemeClr val="accent2"/>
              </a:solidFill>
              <a:latin typeface="Roboto Condensed" pitchFamily="2" charset="0"/>
              <a:ea typeface="Roboto Condensed" pitchFamily="2" charset="0"/>
            </a:endParaRPr>
          </a:p>
          <a:p>
            <a:endParaRPr lang="en-US" sz="200" dirty="0">
              <a:solidFill>
                <a:schemeClr val="accent2"/>
              </a:solidFill>
              <a:latin typeface="Roboto Condensed" pitchFamily="2" charset="0"/>
              <a:ea typeface="Roboto Condensed" pitchFamily="2" charset="0"/>
            </a:endParaRPr>
          </a:p>
          <a:p>
            <a:r>
              <a:rPr lang="en-US" sz="1100" dirty="0">
                <a:solidFill>
                  <a:schemeClr val="accent2"/>
                </a:solidFill>
                <a:latin typeface="Roboto Condensed" pitchFamily="2" charset="0"/>
                <a:ea typeface="Roboto Condensed" pitchFamily="2" charset="0"/>
              </a:rPr>
              <a:t>While we don’t to stock every drug- </a:t>
            </a:r>
            <a:r>
              <a:rPr lang="en-US" sz="1100" dirty="0">
                <a:solidFill>
                  <a:srgbClr val="256FBD"/>
                </a:solidFill>
                <a:latin typeface="Roboto Condensed" pitchFamily="2" charset="0"/>
                <a:ea typeface="Roboto Condensed" pitchFamily="2" charset="0"/>
              </a:rPr>
              <a:t>we do carry the most popular generics as pills </a:t>
            </a:r>
            <a:r>
              <a:rPr lang="en-US" sz="1100" dirty="0">
                <a:solidFill>
                  <a:schemeClr val="accent2"/>
                </a:solidFill>
                <a:latin typeface="Roboto Condensed" pitchFamily="2" charset="0"/>
                <a:ea typeface="Roboto Condensed" pitchFamily="2" charset="0"/>
              </a:rPr>
              <a:t>that do not require special prescriptions.</a:t>
            </a:r>
            <a:endParaRPr lang="en-US" sz="1100" dirty="0">
              <a:solidFill>
                <a:schemeClr val="accent1"/>
              </a:solidFill>
              <a:latin typeface="Roboto Condensed" pitchFamily="2" charset="0"/>
              <a:ea typeface="Roboto Condensed" pitchFamily="2" charset="0"/>
            </a:endParaRPr>
          </a:p>
        </p:txBody>
      </p:sp>
      <p:sp>
        <p:nvSpPr>
          <p:cNvPr id="35" name="TextBox 34"/>
          <p:cNvSpPr txBox="1"/>
          <p:nvPr/>
        </p:nvSpPr>
        <p:spPr>
          <a:xfrm>
            <a:off x="8116279" y="3184614"/>
            <a:ext cx="2692297" cy="1400383"/>
          </a:xfrm>
          <a:prstGeom prst="rect">
            <a:avLst/>
          </a:prstGeom>
          <a:solidFill>
            <a:srgbClr val="FBFBFB"/>
          </a:solidFill>
        </p:spPr>
        <p:txBody>
          <a:bodyPr wrap="square" rtlCol="0">
            <a:spAutoFit/>
          </a:bodyPr>
          <a:lstStyle/>
          <a:p>
            <a:pPr algn="ctr"/>
            <a:r>
              <a:rPr lang="en-US" sz="1200" b="1" dirty="0">
                <a:solidFill>
                  <a:schemeClr val="accent2"/>
                </a:solidFill>
                <a:latin typeface="Roboto Condensed" pitchFamily="2" charset="0"/>
                <a:ea typeface="Roboto Condensed" pitchFamily="2" charset="0"/>
              </a:rPr>
              <a:t>How We Do It</a:t>
            </a:r>
          </a:p>
          <a:p>
            <a:r>
              <a:rPr lang="en-US" sz="1100" dirty="0">
                <a:solidFill>
                  <a:schemeClr val="accent2"/>
                </a:solidFill>
                <a:latin typeface="Roboto Condensed" pitchFamily="2" charset="0"/>
                <a:ea typeface="Roboto Condensed" pitchFamily="2" charset="0"/>
              </a:rPr>
              <a:t>All our products are </a:t>
            </a:r>
            <a:r>
              <a:rPr lang="en-US" sz="1100" dirty="0">
                <a:solidFill>
                  <a:srgbClr val="256FBD"/>
                </a:solidFill>
                <a:latin typeface="Roboto Condensed" pitchFamily="2" charset="0"/>
                <a:ea typeface="Roboto Condensed" pitchFamily="2" charset="0"/>
              </a:rPr>
              <a:t>US-sourced, FDA-approved, AB rated, highest quality generics</a:t>
            </a:r>
            <a:r>
              <a:rPr lang="en-US" sz="1100" dirty="0">
                <a:solidFill>
                  <a:schemeClr val="accent1"/>
                </a:solidFill>
                <a:latin typeface="Roboto Condensed" pitchFamily="2" charset="0"/>
                <a:ea typeface="Roboto Condensed" pitchFamily="2" charset="0"/>
              </a:rPr>
              <a:t>.</a:t>
            </a:r>
          </a:p>
          <a:p>
            <a:endParaRPr lang="en-US" sz="300" dirty="0">
              <a:solidFill>
                <a:schemeClr val="accent2"/>
              </a:solidFill>
              <a:latin typeface="Roboto Condensed" pitchFamily="2" charset="0"/>
              <a:ea typeface="Roboto Condensed" pitchFamily="2" charset="0"/>
            </a:endParaRPr>
          </a:p>
          <a:p>
            <a:r>
              <a:rPr lang="en-US" sz="1100" dirty="0">
                <a:solidFill>
                  <a:schemeClr val="accent2"/>
                </a:solidFill>
                <a:latin typeface="Roboto Condensed" pitchFamily="2" charset="0"/>
                <a:ea typeface="Roboto Condensed" pitchFamily="2" charset="0"/>
              </a:rPr>
              <a:t>We buy our medications </a:t>
            </a:r>
            <a:r>
              <a:rPr lang="en-US" sz="1100" i="1" dirty="0">
                <a:solidFill>
                  <a:schemeClr val="accent2"/>
                </a:solidFill>
                <a:latin typeface="Roboto Condensed" pitchFamily="2" charset="0"/>
                <a:ea typeface="Roboto Condensed" pitchFamily="2" charset="0"/>
              </a:rPr>
              <a:t>directly</a:t>
            </a:r>
            <a:r>
              <a:rPr lang="en-US" sz="1100" dirty="0">
                <a:solidFill>
                  <a:schemeClr val="accent2"/>
                </a:solidFill>
                <a:latin typeface="Roboto Condensed" pitchFamily="2" charset="0"/>
                <a:ea typeface="Roboto Condensed" pitchFamily="2" charset="0"/>
              </a:rPr>
              <a:t> from the  drug makers, </a:t>
            </a:r>
            <a:r>
              <a:rPr lang="en-US" sz="1100" dirty="0">
                <a:solidFill>
                  <a:srgbClr val="256FBD"/>
                </a:solidFill>
                <a:latin typeface="Roboto Condensed" pitchFamily="2" charset="0"/>
                <a:ea typeface="Roboto Condensed" pitchFamily="2" charset="0"/>
              </a:rPr>
              <a:t>cutting out the middle man.  </a:t>
            </a:r>
            <a:r>
              <a:rPr lang="en-US" sz="1100" dirty="0">
                <a:solidFill>
                  <a:schemeClr val="accent2"/>
                </a:solidFill>
                <a:latin typeface="Roboto Condensed" pitchFamily="2" charset="0"/>
                <a:ea typeface="Roboto Condensed" pitchFamily="2" charset="0"/>
              </a:rPr>
              <a:t>These </a:t>
            </a:r>
            <a:r>
              <a:rPr lang="en-US" sz="1100" dirty="0">
                <a:solidFill>
                  <a:srgbClr val="256FBD"/>
                </a:solidFill>
                <a:latin typeface="Roboto Condensed" pitchFamily="2" charset="0"/>
                <a:ea typeface="Roboto Condensed" pitchFamily="2" charset="0"/>
              </a:rPr>
              <a:t>savings are then passed on to you.</a:t>
            </a:r>
          </a:p>
          <a:p>
            <a:endParaRPr lang="en-US" sz="400" dirty="0">
              <a:solidFill>
                <a:schemeClr val="accent2"/>
              </a:solidFill>
              <a:latin typeface="Roboto Condensed" pitchFamily="2" charset="0"/>
              <a:ea typeface="Roboto Condensed" pitchFamily="2" charset="0"/>
            </a:endParaRPr>
          </a:p>
          <a:p>
            <a:r>
              <a:rPr lang="en-US" sz="1100" dirty="0">
                <a:solidFill>
                  <a:schemeClr val="accent2"/>
                </a:solidFill>
                <a:latin typeface="Roboto Condensed" pitchFamily="2" charset="0"/>
                <a:ea typeface="Roboto Condensed" pitchFamily="2" charset="0"/>
              </a:rPr>
              <a:t>.</a:t>
            </a:r>
          </a:p>
        </p:txBody>
      </p:sp>
      <p:sp>
        <p:nvSpPr>
          <p:cNvPr id="36" name="TextBox 35"/>
          <p:cNvSpPr txBox="1"/>
          <p:nvPr/>
        </p:nvSpPr>
        <p:spPr>
          <a:xfrm>
            <a:off x="8106995" y="4376912"/>
            <a:ext cx="2692297" cy="661720"/>
          </a:xfrm>
          <a:prstGeom prst="rect">
            <a:avLst/>
          </a:prstGeom>
          <a:solidFill>
            <a:srgbClr val="FBFBFB"/>
          </a:solidFill>
        </p:spPr>
        <p:txBody>
          <a:bodyPr wrap="square" rtlCol="0">
            <a:spAutoFit/>
          </a:bodyPr>
          <a:lstStyle/>
          <a:p>
            <a:endParaRPr lang="en-US" sz="400" dirty="0">
              <a:solidFill>
                <a:schemeClr val="accent2"/>
              </a:solidFill>
              <a:latin typeface="Roboto Condensed" pitchFamily="2" charset="0"/>
              <a:ea typeface="Roboto Condensed" pitchFamily="2" charset="0"/>
            </a:endParaRPr>
          </a:p>
          <a:p>
            <a:r>
              <a:rPr lang="en-US" sz="1100" dirty="0">
                <a:solidFill>
                  <a:schemeClr val="accent2"/>
                </a:solidFill>
                <a:latin typeface="Roboto Condensed" pitchFamily="2" charset="0"/>
                <a:ea typeface="Roboto Condensed" pitchFamily="2" charset="0"/>
              </a:rPr>
              <a:t>Also </a:t>
            </a:r>
            <a:r>
              <a:rPr lang="en-US" sz="1100" dirty="0">
                <a:solidFill>
                  <a:srgbClr val="256FBD"/>
                </a:solidFill>
                <a:latin typeface="Roboto Condensed" pitchFamily="2" charset="0"/>
                <a:ea typeface="Roboto Condensed" pitchFamily="2" charset="0"/>
              </a:rPr>
              <a:t>your medication will look the same every time </a:t>
            </a:r>
            <a:r>
              <a:rPr lang="en-US" sz="1100" dirty="0">
                <a:solidFill>
                  <a:schemeClr val="accent2"/>
                </a:solidFill>
                <a:latin typeface="Roboto Condensed" pitchFamily="2" charset="0"/>
                <a:ea typeface="Roboto Condensed" pitchFamily="2" charset="0"/>
              </a:rPr>
              <a:t>you refill it– reducing  confusion when identifying your pills.</a:t>
            </a:r>
          </a:p>
        </p:txBody>
      </p:sp>
      <p:sp>
        <p:nvSpPr>
          <p:cNvPr id="37" name="TextBox 36"/>
          <p:cNvSpPr txBox="1"/>
          <p:nvPr/>
        </p:nvSpPr>
        <p:spPr>
          <a:xfrm>
            <a:off x="8181230" y="3244563"/>
            <a:ext cx="2587752" cy="1754326"/>
          </a:xfrm>
          <a:prstGeom prst="rect">
            <a:avLst/>
          </a:prstGeom>
          <a:solidFill>
            <a:srgbClr val="FBFBFB"/>
          </a:solidFill>
        </p:spPr>
        <p:txBody>
          <a:bodyPr wrap="square" rtlCol="0">
            <a:spAutoFit/>
          </a:bodyPr>
          <a:lstStyle/>
          <a:p>
            <a:pPr algn="ctr"/>
            <a:r>
              <a:rPr lang="en-US" sz="1200" b="1" dirty="0">
                <a:solidFill>
                  <a:schemeClr val="accent2"/>
                </a:solidFill>
                <a:latin typeface="Roboto Condensed" pitchFamily="2" charset="0"/>
                <a:ea typeface="Roboto Condensed" pitchFamily="2" charset="0"/>
              </a:rPr>
              <a:t>What This Means for You</a:t>
            </a:r>
          </a:p>
          <a:p>
            <a:r>
              <a:rPr lang="en-US" sz="1100" dirty="0">
                <a:solidFill>
                  <a:schemeClr val="accent2"/>
                </a:solidFill>
                <a:latin typeface="Roboto Condensed" pitchFamily="2" charset="0"/>
                <a:ea typeface="Roboto Condensed" pitchFamily="2" charset="0"/>
              </a:rPr>
              <a:t>More time to enjoy life – cross going to the pharmacy off your to-do list</a:t>
            </a:r>
          </a:p>
          <a:p>
            <a:endParaRPr lang="en-US" sz="300" dirty="0">
              <a:solidFill>
                <a:schemeClr val="accent2"/>
              </a:solidFill>
              <a:latin typeface="Roboto Condensed" pitchFamily="2" charset="0"/>
              <a:ea typeface="Roboto Condensed" pitchFamily="2" charset="0"/>
            </a:endParaRPr>
          </a:p>
          <a:p>
            <a:pPr marL="171450" indent="-171450">
              <a:buFont typeface="Arial" panose="020B0604020202020204" pitchFamily="34" charset="0"/>
              <a:buChar char="•"/>
            </a:pPr>
            <a:r>
              <a:rPr lang="en-US" sz="1100" dirty="0">
                <a:solidFill>
                  <a:srgbClr val="256FBD"/>
                </a:solidFill>
                <a:latin typeface="Roboto Condensed" pitchFamily="2" charset="0"/>
                <a:ea typeface="Roboto Condensed" pitchFamily="2" charset="0"/>
              </a:rPr>
              <a:t>Lower prices- always</a:t>
            </a:r>
          </a:p>
          <a:p>
            <a:pPr marL="171450" indent="-171450">
              <a:buFont typeface="Arial" panose="020B0604020202020204" pitchFamily="34" charset="0"/>
              <a:buChar char="•"/>
            </a:pPr>
            <a:r>
              <a:rPr lang="en-US" sz="1100" dirty="0">
                <a:solidFill>
                  <a:srgbClr val="256FBD"/>
                </a:solidFill>
                <a:latin typeface="Roboto Condensed" pitchFamily="2" charset="0"/>
                <a:ea typeface="Roboto Condensed" pitchFamily="2" charset="0"/>
              </a:rPr>
              <a:t>Flexible delivery options</a:t>
            </a:r>
          </a:p>
          <a:p>
            <a:pPr marL="171450" indent="-171450">
              <a:buFont typeface="Arial" panose="020B0604020202020204" pitchFamily="34" charset="0"/>
              <a:buChar char="•"/>
            </a:pPr>
            <a:r>
              <a:rPr lang="en-US" sz="1100" dirty="0">
                <a:solidFill>
                  <a:srgbClr val="256FBD"/>
                </a:solidFill>
                <a:latin typeface="Roboto Condensed" pitchFamily="2" charset="0"/>
                <a:ea typeface="Roboto Condensed" pitchFamily="2" charset="0"/>
              </a:rPr>
              <a:t>Paperless e-services, alerts &amp; reminders</a:t>
            </a:r>
          </a:p>
          <a:p>
            <a:endParaRPr lang="en-US" sz="500" dirty="0">
              <a:solidFill>
                <a:schemeClr val="accent2"/>
              </a:solidFill>
              <a:latin typeface="Roboto Condensed" pitchFamily="2" charset="0"/>
              <a:ea typeface="Roboto Condensed" pitchFamily="2" charset="0"/>
            </a:endParaRPr>
          </a:p>
          <a:p>
            <a:r>
              <a:rPr lang="en-US" sz="1100" dirty="0">
                <a:solidFill>
                  <a:schemeClr val="accent2"/>
                </a:solidFill>
                <a:latin typeface="Roboto Condensed" pitchFamily="2" charset="0"/>
                <a:ea typeface="Roboto Condensed" pitchFamily="2" charset="0"/>
              </a:rPr>
              <a:t>We bill your prescription insurance and your eligible prescriptions will be prepared and sent or even couriered to your location.</a:t>
            </a:r>
          </a:p>
        </p:txBody>
      </p:sp>
      <p:pic>
        <p:nvPicPr>
          <p:cNvPr id="17" name="Picture 16"/>
          <p:cNvPicPr>
            <a:picLocks noChangeAspect="1"/>
          </p:cNvPicPr>
          <p:nvPr/>
        </p:nvPicPr>
        <p:blipFill rotWithShape="1">
          <a:blip r:embed="rId3"/>
          <a:srcRect l="64542" t="19905" r="6945" b="9977"/>
          <a:stretch/>
        </p:blipFill>
        <p:spPr>
          <a:xfrm>
            <a:off x="8347874" y="1497842"/>
            <a:ext cx="742603" cy="1074252"/>
          </a:xfrm>
          <a:prstGeom prst="rect">
            <a:avLst/>
          </a:prstGeom>
        </p:spPr>
      </p:pic>
      <p:grpSp>
        <p:nvGrpSpPr>
          <p:cNvPr id="6" name="Group 5"/>
          <p:cNvGrpSpPr/>
          <p:nvPr/>
        </p:nvGrpSpPr>
        <p:grpSpPr>
          <a:xfrm>
            <a:off x="9743857" y="1276308"/>
            <a:ext cx="1083287" cy="1427191"/>
            <a:chOff x="3008653" y="2125293"/>
            <a:chExt cx="1083287" cy="1456107"/>
          </a:xfrm>
        </p:grpSpPr>
        <p:pic>
          <p:nvPicPr>
            <p:cNvPr id="3" name="Picture 2"/>
            <p:cNvPicPr>
              <a:picLocks noChangeAspect="1"/>
            </p:cNvPicPr>
            <p:nvPr/>
          </p:nvPicPr>
          <p:blipFill rotWithShape="1">
            <a:blip r:embed="rId3"/>
            <a:srcRect r="60647" b="10075"/>
            <a:stretch/>
          </p:blipFill>
          <p:spPr>
            <a:xfrm>
              <a:off x="3008653" y="2125293"/>
              <a:ext cx="1083287" cy="1456107"/>
            </a:xfrm>
            <a:prstGeom prst="rect">
              <a:avLst/>
            </a:prstGeom>
          </p:spPr>
        </p:pic>
        <p:sp>
          <p:nvSpPr>
            <p:cNvPr id="18" name="Rectangle 17"/>
            <p:cNvSpPr/>
            <p:nvPr/>
          </p:nvSpPr>
          <p:spPr>
            <a:xfrm>
              <a:off x="3323299" y="2959325"/>
              <a:ext cx="494321" cy="40548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8709" y="2959325"/>
              <a:ext cx="733980" cy="366902"/>
            </a:xfrm>
            <a:prstGeom prst="rect">
              <a:avLst/>
            </a:prstGeom>
          </p:spPr>
        </p:pic>
      </p:grpSp>
      <p:pic>
        <p:nvPicPr>
          <p:cNvPr id="25" name="Picture 24"/>
          <p:cNvPicPr>
            <a:picLocks noChangeAspect="1"/>
          </p:cNvPicPr>
          <p:nvPr/>
        </p:nvPicPr>
        <p:blipFill rotWithShape="1">
          <a:blip r:embed="rId5"/>
          <a:srcRect l="37950" t="26818" r="29522" b="2727"/>
          <a:stretch/>
        </p:blipFill>
        <p:spPr>
          <a:xfrm>
            <a:off x="9087465" y="1704077"/>
            <a:ext cx="749923" cy="97570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135" y="2191930"/>
            <a:ext cx="3820510" cy="3065819"/>
          </a:xfrm>
          <a:prstGeom prst="rect">
            <a:avLst/>
          </a:prstGeom>
        </p:spPr>
      </p:pic>
      <p:sp>
        <p:nvSpPr>
          <p:cNvPr id="22" name="Action Button: Home 21">
            <a:hlinkClick r:id="rId7" action="ppaction://hlinksldjump" highlightClick="1"/>
          </p:cNvPr>
          <p:cNvSpPr/>
          <p:nvPr/>
        </p:nvSpPr>
        <p:spPr>
          <a:xfrm>
            <a:off x="9150629" y="5813296"/>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63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up)">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par>
                                <p:cTn id="22" presetID="1"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500"/>
                            </p:stCondLst>
                            <p:childTnLst>
                              <p:par>
                                <p:cTn id="25" presetID="22" presetClass="entr" presetSubtype="1" fill="hold" grpId="0" nodeType="afterEffect">
                                  <p:stCondLst>
                                    <p:cond delay="175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up)">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365125"/>
            <a:ext cx="4869180" cy="1325563"/>
          </a:xfrm>
        </p:spPr>
        <p:txBody>
          <a:bodyPr/>
          <a:lstStyle/>
          <a:p>
            <a:r>
              <a:rPr lang="en-US" dirty="0"/>
              <a:t>Program Marketing </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156" y="305260"/>
            <a:ext cx="3150966" cy="6119090"/>
          </a:xfrm>
          <a:prstGeom prst="rect">
            <a:avLst/>
          </a:prstGeom>
        </p:spPr>
      </p:pic>
      <p:sp>
        <p:nvSpPr>
          <p:cNvPr id="22" name="Rectangle 21"/>
          <p:cNvSpPr/>
          <p:nvPr/>
        </p:nvSpPr>
        <p:spPr>
          <a:xfrm>
            <a:off x="8072701" y="1178069"/>
            <a:ext cx="2745159"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8342726" y="2549079"/>
            <a:ext cx="2324802" cy="523220"/>
          </a:xfrm>
          <a:prstGeom prst="rect">
            <a:avLst/>
          </a:prstGeom>
          <a:noFill/>
        </p:spPr>
        <p:txBody>
          <a:bodyPr wrap="square" rtlCol="0">
            <a:spAutoFit/>
          </a:bodyPr>
          <a:lstStyle/>
          <a:p>
            <a:pPr algn="ctr"/>
            <a:r>
              <a:rPr lang="en-US" sz="1400" dirty="0">
                <a:solidFill>
                  <a:schemeClr val="accent1"/>
                </a:solidFill>
                <a:latin typeface="Roboto Condensed" pitchFamily="2" charset="0"/>
                <a:ea typeface="Roboto Condensed" pitchFamily="2" charset="0"/>
              </a:rPr>
              <a:t>WELCOME TO THE WORLD OF</a:t>
            </a:r>
            <a:br>
              <a:rPr lang="en-US" sz="1400" dirty="0">
                <a:solidFill>
                  <a:schemeClr val="accent1"/>
                </a:solidFill>
                <a:latin typeface="Roboto Condensed" pitchFamily="2" charset="0"/>
                <a:ea typeface="Roboto Condensed" pitchFamily="2" charset="0"/>
              </a:rPr>
            </a:br>
            <a:r>
              <a:rPr lang="en-US" sz="1400" b="1" dirty="0">
                <a:solidFill>
                  <a:schemeClr val="accent1"/>
                </a:solidFill>
                <a:latin typeface="Roboto Condensed" pitchFamily="2" charset="0"/>
                <a:ea typeface="Roboto Condensed" pitchFamily="2" charset="0"/>
              </a:rPr>
              <a:t>COMPLIANCE REWARDS™</a:t>
            </a:r>
          </a:p>
        </p:txBody>
      </p:sp>
      <p:pic>
        <p:nvPicPr>
          <p:cNvPr id="24" name="Picture 23"/>
          <p:cNvPicPr>
            <a:picLocks noChangeAspect="1"/>
          </p:cNvPicPr>
          <p:nvPr/>
        </p:nvPicPr>
        <p:blipFill rotWithShape="1">
          <a:blip r:embed="rId3"/>
          <a:srcRect l="16004" t="11726" r="62136" b="23088"/>
          <a:stretch/>
        </p:blipFill>
        <p:spPr>
          <a:xfrm>
            <a:off x="10009302" y="1651367"/>
            <a:ext cx="739141" cy="838200"/>
          </a:xfrm>
          <a:prstGeom prst="rect">
            <a:avLst/>
          </a:prstGeom>
        </p:spPr>
      </p:pic>
      <p:pic>
        <p:nvPicPr>
          <p:cNvPr id="25" name="Picture 24"/>
          <p:cNvPicPr>
            <a:picLocks noChangeAspect="1"/>
          </p:cNvPicPr>
          <p:nvPr/>
        </p:nvPicPr>
        <p:blipFill rotWithShape="1">
          <a:blip r:embed="rId3"/>
          <a:srcRect l="59571" t="25136" r="12259" b="22124"/>
          <a:stretch/>
        </p:blipFill>
        <p:spPr>
          <a:xfrm>
            <a:off x="8148710" y="1731377"/>
            <a:ext cx="952500" cy="678180"/>
          </a:xfrm>
          <a:prstGeom prst="rect">
            <a:avLst/>
          </a:prstGeom>
        </p:spPr>
      </p:pic>
      <p:sp>
        <p:nvSpPr>
          <p:cNvPr id="26" name="Rectangle 25"/>
          <p:cNvSpPr/>
          <p:nvPr/>
        </p:nvSpPr>
        <p:spPr>
          <a:xfrm>
            <a:off x="8072701" y="5346830"/>
            <a:ext cx="2745159" cy="360550"/>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8181230" y="5374191"/>
            <a:ext cx="2518817" cy="307777"/>
          </a:xfrm>
          <a:prstGeom prst="rect">
            <a:avLst/>
          </a:prstGeom>
          <a:noFill/>
        </p:spPr>
        <p:txBody>
          <a:bodyPr wrap="square" rtlCol="0">
            <a:spAutoFit/>
          </a:bodyPr>
          <a:lstStyle/>
          <a:p>
            <a:pPr algn="ctr"/>
            <a:r>
              <a:rPr lang="en-US" sz="1400" b="1" dirty="0">
                <a:solidFill>
                  <a:schemeClr val="bg1"/>
                </a:solidFill>
                <a:latin typeface="Roboto Condensed" pitchFamily="2" charset="0"/>
                <a:ea typeface="Roboto Condensed" pitchFamily="2" charset="0"/>
              </a:rPr>
              <a:t>GET STARTED</a:t>
            </a:r>
          </a:p>
        </p:txBody>
      </p:sp>
      <p:sp>
        <p:nvSpPr>
          <p:cNvPr id="28" name="L-Shape 27"/>
          <p:cNvSpPr/>
          <p:nvPr/>
        </p:nvSpPr>
        <p:spPr>
          <a:xfrm rot="13610145">
            <a:off x="10641021" y="5475826"/>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8100140" y="3131086"/>
            <a:ext cx="2587752" cy="1661993"/>
          </a:xfrm>
          <a:prstGeom prst="rect">
            <a:avLst/>
          </a:prstGeom>
          <a:noFill/>
        </p:spPr>
        <p:txBody>
          <a:bodyPr wrap="square" rtlCol="0">
            <a:spAutoFit/>
          </a:bodyPr>
          <a:lstStyle/>
          <a:p>
            <a:r>
              <a:rPr lang="en-US" sz="1200" b="1" dirty="0">
                <a:solidFill>
                  <a:schemeClr val="accent2"/>
                </a:solidFill>
                <a:latin typeface="Roboto Condensed" pitchFamily="2" charset="0"/>
                <a:ea typeface="Roboto Condensed" pitchFamily="2" charset="0"/>
              </a:rPr>
              <a:t>   Improve your Health and Earn Points   </a:t>
            </a:r>
            <a:endParaRPr lang="en-US" sz="1200" dirty="0">
              <a:solidFill>
                <a:srgbClr val="256FBD"/>
              </a:solidFill>
              <a:latin typeface="Roboto Condensed" pitchFamily="2" charset="0"/>
              <a:ea typeface="Roboto Condensed" pitchFamily="2" charset="0"/>
            </a:endParaRPr>
          </a:p>
          <a:p>
            <a:pPr algn="ctr"/>
            <a:endParaRPr lang="en-US" sz="1200" b="1" dirty="0">
              <a:solidFill>
                <a:schemeClr val="accent2"/>
              </a:solidFill>
              <a:latin typeface="Roboto Condensed" pitchFamily="2" charset="0"/>
              <a:ea typeface="Roboto Condensed" pitchFamily="2" charset="0"/>
            </a:endParaRPr>
          </a:p>
          <a:p>
            <a:pPr algn="ctr"/>
            <a:endParaRPr lang="en-US" sz="600" dirty="0">
              <a:solidFill>
                <a:schemeClr val="accent2"/>
              </a:solidFill>
              <a:latin typeface="Roboto Condensed" pitchFamily="2" charset="0"/>
              <a:ea typeface="Roboto Condensed" pitchFamily="2" charset="0"/>
            </a:endParaRPr>
          </a:p>
          <a:p>
            <a:pPr algn="ctr"/>
            <a:r>
              <a:rPr lang="en-US" sz="1100" dirty="0">
                <a:solidFill>
                  <a:schemeClr val="accent2"/>
                </a:solidFill>
                <a:latin typeface="Roboto Condensed" pitchFamily="2" charset="0"/>
                <a:ea typeface="Roboto Condensed" pitchFamily="2" charset="0"/>
              </a:rPr>
              <a:t>By participating in our program, </a:t>
            </a:r>
            <a:r>
              <a:rPr lang="en-US" sz="1100" dirty="0">
                <a:solidFill>
                  <a:srgbClr val="256FBD"/>
                </a:solidFill>
                <a:latin typeface="Roboto Condensed" pitchFamily="2" charset="0"/>
                <a:ea typeface="Roboto Condensed" pitchFamily="2" charset="0"/>
              </a:rPr>
              <a:t>you’ll earn valuable reward points that can be applied to purchases from our store!  </a:t>
            </a:r>
          </a:p>
          <a:p>
            <a:pPr algn="ctr"/>
            <a:endParaRPr lang="en-US" sz="600" b="1" dirty="0">
              <a:solidFill>
                <a:srgbClr val="79AFDF"/>
              </a:solidFill>
              <a:latin typeface="Roboto Condensed" pitchFamily="2" charset="0"/>
              <a:ea typeface="Roboto Condensed" pitchFamily="2" charset="0"/>
            </a:endParaRPr>
          </a:p>
          <a:p>
            <a:pPr algn="ctr"/>
            <a:r>
              <a:rPr lang="en-US" sz="1100" dirty="0">
                <a:solidFill>
                  <a:schemeClr val="accent2"/>
                </a:solidFill>
                <a:latin typeface="Roboto Condensed" pitchFamily="2" charset="0"/>
                <a:ea typeface="Roboto Condensed" pitchFamily="2" charset="0"/>
              </a:rPr>
              <a:t>If you have prescription insurance, you may even </a:t>
            </a:r>
            <a:r>
              <a:rPr lang="en-US" sz="1100" dirty="0">
                <a:solidFill>
                  <a:srgbClr val="256FBD"/>
                </a:solidFill>
                <a:latin typeface="Roboto Condensed" pitchFamily="2" charset="0"/>
                <a:ea typeface="Roboto Condensed" pitchFamily="2" charset="0"/>
              </a:rPr>
              <a:t>earn enough points to lower your cost to $0!</a:t>
            </a:r>
          </a:p>
        </p:txBody>
      </p:sp>
      <p:pic>
        <p:nvPicPr>
          <p:cNvPr id="30" name="Picture 29"/>
          <p:cNvPicPr>
            <a:picLocks noChangeAspect="1"/>
          </p:cNvPicPr>
          <p:nvPr/>
        </p:nvPicPr>
        <p:blipFill rotWithShape="1">
          <a:blip r:embed="rId3"/>
          <a:srcRect l="40113" t="10270" r="43211" b="19805"/>
          <a:stretch/>
        </p:blipFill>
        <p:spPr>
          <a:xfrm>
            <a:off x="9204982" y="1620887"/>
            <a:ext cx="563880" cy="899160"/>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2873" y="1324644"/>
            <a:ext cx="904507" cy="1220822"/>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3072" y="3248967"/>
            <a:ext cx="791989" cy="395900"/>
          </a:xfrm>
          <a:prstGeom prst="rect">
            <a:avLst/>
          </a:prstGeom>
        </p:spPr>
      </p:pic>
      <p:sp>
        <p:nvSpPr>
          <p:cNvPr id="33" name="Rectangle 32"/>
          <p:cNvSpPr/>
          <p:nvPr/>
        </p:nvSpPr>
        <p:spPr>
          <a:xfrm>
            <a:off x="8559789" y="3312265"/>
            <a:ext cx="986167" cy="261610"/>
          </a:xfrm>
          <a:prstGeom prst="rect">
            <a:avLst/>
          </a:prstGeom>
        </p:spPr>
        <p:txBody>
          <a:bodyPr wrap="none">
            <a:spAutoFit/>
          </a:bodyPr>
          <a:lstStyle/>
          <a:p>
            <a:r>
              <a:rPr lang="en-US" sz="1100" dirty="0">
                <a:solidFill>
                  <a:srgbClr val="256FBD"/>
                </a:solidFill>
                <a:latin typeface="Roboto Condensed" pitchFamily="2" charset="0"/>
                <a:ea typeface="Roboto Condensed" pitchFamily="2" charset="0"/>
              </a:rPr>
              <a:t>exclusively at </a:t>
            </a:r>
          </a:p>
        </p:txBody>
      </p:sp>
      <p:sp>
        <p:nvSpPr>
          <p:cNvPr id="34" name="TextBox 33"/>
          <p:cNvSpPr txBox="1"/>
          <p:nvPr/>
        </p:nvSpPr>
        <p:spPr>
          <a:xfrm>
            <a:off x="8094472" y="3196556"/>
            <a:ext cx="2719663" cy="2123658"/>
          </a:xfrm>
          <a:prstGeom prst="rect">
            <a:avLst/>
          </a:prstGeom>
          <a:solidFill>
            <a:srgbClr val="FBFBFB"/>
          </a:solidFill>
        </p:spPr>
        <p:txBody>
          <a:bodyPr wrap="square" rtlCol="0">
            <a:spAutoFit/>
          </a:bodyPr>
          <a:lstStyle/>
          <a:p>
            <a:pPr algn="ctr"/>
            <a:r>
              <a:rPr lang="en-US" sz="1200" b="1" dirty="0">
                <a:solidFill>
                  <a:schemeClr val="accent2"/>
                </a:solidFill>
                <a:latin typeface="Roboto Condensed" pitchFamily="2" charset="0"/>
                <a:ea typeface="Roboto Condensed" pitchFamily="2" charset="0"/>
              </a:rPr>
              <a:t>Simple, Straightforward</a:t>
            </a:r>
            <a:endParaRPr lang="en-US" sz="1200" dirty="0">
              <a:solidFill>
                <a:schemeClr val="accent2"/>
              </a:solidFill>
              <a:latin typeface="Roboto Condensed" pitchFamily="2" charset="0"/>
              <a:ea typeface="Roboto Condensed" pitchFamily="2" charset="0"/>
            </a:endParaRPr>
          </a:p>
          <a:p>
            <a:pPr>
              <a:spcAft>
                <a:spcPts val="600"/>
              </a:spcAft>
            </a:pPr>
            <a:r>
              <a:rPr lang="en-US" sz="1100" dirty="0">
                <a:solidFill>
                  <a:schemeClr val="accent2"/>
                </a:solidFill>
                <a:latin typeface="Roboto Condensed" pitchFamily="2" charset="0"/>
                <a:ea typeface="Roboto Condensed" pitchFamily="2" charset="0"/>
              </a:rPr>
              <a:t>Earning points is easy:</a:t>
            </a:r>
            <a:r>
              <a:rPr lang="en-US" sz="1100" dirty="0">
                <a:solidFill>
                  <a:srgbClr val="256FBD"/>
                </a:solidFill>
                <a:latin typeface="Roboto Condensed" pitchFamily="2" charset="0"/>
                <a:ea typeface="Roboto Condensed" pitchFamily="2" charset="0"/>
              </a:rPr>
              <a:t> </a:t>
            </a:r>
          </a:p>
          <a:p>
            <a:pPr marL="171450" indent="-171450">
              <a:buFont typeface="Arial" panose="020B0604020202020204" pitchFamily="34" charset="0"/>
              <a:buChar char="•"/>
            </a:pPr>
            <a:r>
              <a:rPr lang="en-US" sz="1100" dirty="0">
                <a:solidFill>
                  <a:schemeClr val="accent2"/>
                </a:solidFill>
                <a:latin typeface="Roboto Condensed" pitchFamily="2" charset="0"/>
                <a:ea typeface="Roboto Condensed" pitchFamily="2" charset="0"/>
              </a:rPr>
              <a:t>Record blood pressure, blood glucose etc.</a:t>
            </a:r>
          </a:p>
          <a:p>
            <a:pPr marL="171450" indent="-171450">
              <a:buFont typeface="Arial" panose="020B0604020202020204" pitchFamily="34" charset="0"/>
              <a:buChar char="•"/>
            </a:pPr>
            <a:r>
              <a:rPr lang="en-US" sz="1100" dirty="0">
                <a:solidFill>
                  <a:schemeClr val="accent2"/>
                </a:solidFill>
                <a:latin typeface="Roboto Condensed" pitchFamily="2" charset="0"/>
                <a:ea typeface="Roboto Condensed" pitchFamily="2" charset="0"/>
              </a:rPr>
              <a:t>Answer  15 second surveys</a:t>
            </a:r>
          </a:p>
          <a:p>
            <a:pPr marL="171450" indent="-171450">
              <a:buFont typeface="Arial" panose="020B0604020202020204" pitchFamily="34" charset="0"/>
              <a:buChar char="•"/>
            </a:pPr>
            <a:r>
              <a:rPr lang="en-US" sz="1100" dirty="0">
                <a:solidFill>
                  <a:schemeClr val="accent2"/>
                </a:solidFill>
                <a:latin typeface="Roboto Condensed" pitchFamily="2" charset="0"/>
                <a:ea typeface="Roboto Condensed" pitchFamily="2" charset="0"/>
              </a:rPr>
              <a:t>Transfer more of your prescriptions</a:t>
            </a:r>
          </a:p>
          <a:p>
            <a:pPr marL="171450" indent="-171450">
              <a:buFont typeface="Arial" panose="020B0604020202020204" pitchFamily="34" charset="0"/>
              <a:buChar char="•"/>
            </a:pPr>
            <a:r>
              <a:rPr lang="en-US" sz="1100" dirty="0">
                <a:solidFill>
                  <a:schemeClr val="accent2"/>
                </a:solidFill>
                <a:latin typeface="Roboto Condensed" pitchFamily="2" charset="0"/>
                <a:ea typeface="Roboto Condensed" pitchFamily="2" charset="0"/>
              </a:rPr>
              <a:t>Share the app with a friend! </a:t>
            </a:r>
          </a:p>
          <a:p>
            <a:pPr algn="ctr">
              <a:spcAft>
                <a:spcPts val="600"/>
              </a:spcAft>
            </a:pPr>
            <a:r>
              <a:rPr lang="en-US" sz="1100" dirty="0">
                <a:solidFill>
                  <a:srgbClr val="256FBD"/>
                </a:solidFill>
                <a:latin typeface="Roboto Condensed" pitchFamily="2" charset="0"/>
                <a:ea typeface="Roboto Condensed" pitchFamily="2" charset="0"/>
              </a:rPr>
              <a:t>In no time you’ll be well on your way to receiving $$ off your next purchase.  </a:t>
            </a:r>
          </a:p>
          <a:p>
            <a:pPr algn="ctr"/>
            <a:r>
              <a:rPr lang="en-US" sz="1100" b="1" dirty="0">
                <a:solidFill>
                  <a:schemeClr val="accent2"/>
                </a:solidFill>
                <a:latin typeface="Roboto Condensed" pitchFamily="2" charset="0"/>
                <a:ea typeface="Roboto Condensed" pitchFamily="2" charset="0"/>
              </a:rPr>
              <a:t>You can EARN up to 350 points just by registering TODAY.  </a:t>
            </a:r>
          </a:p>
          <a:p>
            <a:pPr algn="ctr"/>
            <a:r>
              <a:rPr lang="en-US" sz="1100" dirty="0">
                <a:solidFill>
                  <a:srgbClr val="256FBD"/>
                </a:solidFill>
                <a:latin typeface="Roboto Condensed" pitchFamily="2" charset="0"/>
                <a:ea typeface="Roboto Condensed" pitchFamily="2" charset="0"/>
              </a:rPr>
              <a:t>So let’s get started!</a:t>
            </a:r>
          </a:p>
        </p:txBody>
      </p:sp>
      <p:sp>
        <p:nvSpPr>
          <p:cNvPr id="17" name="TextBox 16"/>
          <p:cNvSpPr txBox="1"/>
          <p:nvPr/>
        </p:nvSpPr>
        <p:spPr>
          <a:xfrm>
            <a:off x="9245774" y="1558677"/>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50</a:t>
            </a:r>
          </a:p>
        </p:txBody>
      </p:sp>
      <p:sp>
        <p:nvSpPr>
          <p:cNvPr id="18" name="Action Button: Home 17">
            <a:hlinkClick r:id="rId6" action="ppaction://hlinksldjump" highlightClick="1"/>
          </p:cNvPr>
          <p:cNvSpPr/>
          <p:nvPr/>
        </p:nvSpPr>
        <p:spPr>
          <a:xfrm>
            <a:off x="9150629" y="5813296"/>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47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875E-6 -1.85185E-6 L 0.07774 -0.00116 " pathEditMode="relative" rAng="0" ptsTypes="AA">
                                      <p:cBhvr>
                                        <p:cTn id="6" dur="2750" fill="hold"/>
                                        <p:tgtEl>
                                          <p:spTgt spid="25"/>
                                        </p:tgtEl>
                                        <p:attrNameLst>
                                          <p:attrName>ppt_x</p:attrName>
                                          <p:attrName>ppt_y</p:attrName>
                                        </p:attrNameLst>
                                      </p:cBhvr>
                                      <p:rCtr x="3880" y="-69"/>
                                    </p:animMotion>
                                  </p:childTnLst>
                                </p:cTn>
                              </p:par>
                              <p:par>
                                <p:cTn id="7" presetID="35" presetClass="path" presetSubtype="0" accel="50000" decel="50000" fill="hold" nodeType="withEffect">
                                  <p:stCondLst>
                                    <p:cond delay="0"/>
                                  </p:stCondLst>
                                  <p:childTnLst>
                                    <p:animMotion origin="layout" path="M -2.08333E-6 -1.85185E-6 L -0.06614 0.00046 " pathEditMode="relative" rAng="0" ptsTypes="AA">
                                      <p:cBhvr>
                                        <p:cTn id="8" dur="2750" fill="hold"/>
                                        <p:tgtEl>
                                          <p:spTgt spid="24"/>
                                        </p:tgtEl>
                                        <p:attrNameLst>
                                          <p:attrName>ppt_x</p:attrName>
                                          <p:attrName>ppt_y</p:attrName>
                                        </p:attrNameLst>
                                      </p:cBhvr>
                                      <p:rCtr x="-3307" y="23"/>
                                    </p:animMotion>
                                  </p:childTnLst>
                                </p:cTn>
                              </p:par>
                              <p:par>
                                <p:cTn id="9" presetID="10" presetClass="exit" presetSubtype="0" fill="hold" nodeType="withEffect">
                                  <p:stCondLst>
                                    <p:cond delay="100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par>
                                <p:cTn id="12" presetID="10" presetClass="exit" presetSubtype="0" fill="hold" nodeType="withEffect">
                                  <p:stCondLst>
                                    <p:cond delay="1000"/>
                                  </p:stCondLst>
                                  <p:childTnLst>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par>
                                <p:cTn id="15" presetID="10" presetClass="exit" presetSubtype="0" fill="hold" nodeType="withEffect">
                                  <p:stCondLst>
                                    <p:cond delay="100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53" presetClass="entr" presetSubtype="16" fill="hold"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par>
                                <p:cTn id="23" presetID="1" presetClass="entr" presetSubtype="0" fill="hold" grpId="0" nodeType="with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2750"/>
                            </p:stCondLst>
                            <p:childTnLst>
                              <p:par>
                                <p:cTn id="26" presetID="22" presetClass="entr" presetSubtype="1" fill="hold" grpId="0" nodeType="afterEffect">
                                  <p:stCondLst>
                                    <p:cond delay="50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611089" y="289560"/>
            <a:ext cx="3284220" cy="6385560"/>
            <a:chOff x="5235997" y="81674"/>
            <a:chExt cx="3158002" cy="6511092"/>
          </a:xfrm>
        </p:grpSpPr>
        <p:pic>
          <p:nvPicPr>
            <p:cNvPr id="19" name="Picture 18"/>
            <p:cNvPicPr>
              <a:picLocks noChangeAspect="1"/>
            </p:cNvPicPr>
            <p:nvPr/>
          </p:nvPicPr>
          <p:blipFill>
            <a:blip r:embed="rId2"/>
            <a:stretch>
              <a:fillRect/>
            </a:stretch>
          </p:blipFill>
          <p:spPr>
            <a:xfrm>
              <a:off x="5235997" y="81674"/>
              <a:ext cx="3158002" cy="6511092"/>
            </a:xfrm>
            <a:prstGeom prst="rect">
              <a:avLst/>
            </a:prstGeom>
          </p:spPr>
        </p:pic>
        <p:sp>
          <p:nvSpPr>
            <p:cNvPr id="20" name="Rectangle 19"/>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6099115" y="2330953"/>
            <a:ext cx="2417720" cy="276999"/>
          </a:xfrm>
          <a:prstGeom prst="rect">
            <a:avLst/>
          </a:prstGeom>
          <a:noFill/>
        </p:spPr>
        <p:txBody>
          <a:bodyPr wrap="square" rtlCol="0">
            <a:spAutoFit/>
          </a:bodyPr>
          <a:lstStyle/>
          <a:p>
            <a:pPr algn="ctr"/>
            <a:r>
              <a:rPr lang="en-US" sz="1200" b="1" dirty="0">
                <a:solidFill>
                  <a:srgbClr val="263036"/>
                </a:solidFill>
                <a:latin typeface="Calibri" panose="020F0502020204030204" pitchFamily="34" charset="0"/>
                <a:ea typeface="Roboto Condensed" pitchFamily="2" charset="0"/>
              </a:rPr>
              <a:t>Let’s create your free account</a:t>
            </a:r>
          </a:p>
        </p:txBody>
      </p:sp>
      <p:sp>
        <p:nvSpPr>
          <p:cNvPr id="8" name="Rectangle 7"/>
          <p:cNvSpPr/>
          <p:nvPr/>
        </p:nvSpPr>
        <p:spPr>
          <a:xfrm>
            <a:off x="5838154" y="5559620"/>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CONTINUE</a:t>
            </a:r>
          </a:p>
        </p:txBody>
      </p:sp>
      <p:sp>
        <p:nvSpPr>
          <p:cNvPr id="9" name="TextBox 8"/>
          <p:cNvSpPr txBox="1"/>
          <p:nvPr/>
        </p:nvSpPr>
        <p:spPr>
          <a:xfrm>
            <a:off x="5850141" y="4839117"/>
            <a:ext cx="2861480" cy="400110"/>
          </a:xfrm>
          <a:prstGeom prst="rect">
            <a:avLst/>
          </a:prstGeom>
          <a:noFill/>
        </p:spPr>
        <p:txBody>
          <a:bodyPr wrap="square" rtlCol="0">
            <a:spAutoFit/>
          </a:bodyPr>
          <a:lstStyle/>
          <a:p>
            <a:pPr algn="ctr"/>
            <a:r>
              <a:rPr lang="en-US" sz="1000" dirty="0">
                <a:solidFill>
                  <a:schemeClr val="bg1">
                    <a:lumMod val="50000"/>
                  </a:schemeClr>
                </a:solidFill>
                <a:latin typeface="Roboto Condensed" pitchFamily="2" charset="0"/>
                <a:ea typeface="Roboto Condensed" pitchFamily="2" charset="0"/>
              </a:rPr>
              <a:t>By clicking “Continue” you agree to the </a:t>
            </a:r>
          </a:p>
          <a:p>
            <a:pPr algn="ctr"/>
            <a:r>
              <a:rPr lang="en-US" sz="1000" u="sng" dirty="0">
                <a:solidFill>
                  <a:srgbClr val="0070C0"/>
                </a:solidFill>
                <a:latin typeface="Roboto Condensed" pitchFamily="2" charset="0"/>
                <a:ea typeface="Roboto Condensed" pitchFamily="2" charset="0"/>
              </a:rPr>
              <a:t>Terms of Use</a:t>
            </a:r>
            <a:r>
              <a:rPr lang="en-US" sz="1000" dirty="0">
                <a:solidFill>
                  <a:srgbClr val="0070C0"/>
                </a:solidFill>
                <a:latin typeface="Roboto Condensed" pitchFamily="2" charset="0"/>
                <a:ea typeface="Roboto Condensed" pitchFamily="2" charset="0"/>
              </a:rPr>
              <a:t> </a:t>
            </a:r>
            <a:r>
              <a:rPr lang="en-US" sz="1000" dirty="0">
                <a:solidFill>
                  <a:schemeClr val="bg1">
                    <a:lumMod val="50000"/>
                  </a:schemeClr>
                </a:solidFill>
                <a:latin typeface="Roboto Condensed" pitchFamily="2" charset="0"/>
                <a:ea typeface="Roboto Condensed" pitchFamily="2" charset="0"/>
              </a:rPr>
              <a:t>&amp;</a:t>
            </a:r>
            <a:r>
              <a:rPr lang="en-US" sz="1000" dirty="0">
                <a:solidFill>
                  <a:srgbClr val="9AC642"/>
                </a:solidFill>
                <a:latin typeface="Roboto Condensed" pitchFamily="2" charset="0"/>
                <a:ea typeface="Roboto Condensed" pitchFamily="2" charset="0"/>
              </a:rPr>
              <a:t> </a:t>
            </a:r>
            <a:r>
              <a:rPr lang="en-US" sz="1000" u="sng" dirty="0">
                <a:solidFill>
                  <a:srgbClr val="0070C0"/>
                </a:solidFill>
                <a:latin typeface="Roboto Condensed" pitchFamily="2" charset="0"/>
                <a:ea typeface="Roboto Condensed" pitchFamily="2" charset="0"/>
              </a:rPr>
              <a:t>Privacy Policy</a:t>
            </a:r>
          </a:p>
        </p:txBody>
      </p:sp>
      <p:sp>
        <p:nvSpPr>
          <p:cNvPr id="12" name="Rectangle 11"/>
          <p:cNvSpPr/>
          <p:nvPr/>
        </p:nvSpPr>
        <p:spPr>
          <a:xfrm>
            <a:off x="5838153" y="1177021"/>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Join</a:t>
            </a:r>
          </a:p>
        </p:txBody>
      </p:sp>
      <p:sp>
        <p:nvSpPr>
          <p:cNvPr id="13" name="Left Arrow 12"/>
          <p:cNvSpPr/>
          <p:nvPr/>
        </p:nvSpPr>
        <p:spPr>
          <a:xfrm>
            <a:off x="5149720" y="-216004"/>
            <a:ext cx="144397" cy="136051"/>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218667" y="2818409"/>
            <a:ext cx="2093228" cy="30999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First Name</a:t>
            </a:r>
          </a:p>
        </p:txBody>
      </p:sp>
      <p:sp>
        <p:nvSpPr>
          <p:cNvPr id="15" name="Rectangle 14"/>
          <p:cNvSpPr/>
          <p:nvPr/>
        </p:nvSpPr>
        <p:spPr>
          <a:xfrm>
            <a:off x="6218667" y="3304863"/>
            <a:ext cx="2093228" cy="30999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Last Name</a:t>
            </a:r>
          </a:p>
        </p:txBody>
      </p:sp>
      <p:sp>
        <p:nvSpPr>
          <p:cNvPr id="16" name="Rectangle 15"/>
          <p:cNvSpPr/>
          <p:nvPr/>
        </p:nvSpPr>
        <p:spPr>
          <a:xfrm>
            <a:off x="6218668" y="3788736"/>
            <a:ext cx="2093228" cy="30999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Mobile Phone #</a:t>
            </a:r>
          </a:p>
        </p:txBody>
      </p:sp>
      <p:sp>
        <p:nvSpPr>
          <p:cNvPr id="27" name="TextBox 26"/>
          <p:cNvSpPr txBox="1"/>
          <p:nvPr/>
        </p:nvSpPr>
        <p:spPr>
          <a:xfrm>
            <a:off x="6228606" y="2868623"/>
            <a:ext cx="1659607" cy="261610"/>
          </a:xfrm>
          <a:prstGeom prst="rect">
            <a:avLst/>
          </a:prstGeom>
          <a:solidFill>
            <a:srgbClr val="F2F2F2"/>
          </a:solidFill>
          <a:ln>
            <a:noFill/>
          </a:ln>
        </p:spPr>
        <p:txBody>
          <a:bodyPr wrap="square" rtlCol="0">
            <a:spAutoFit/>
          </a:bodyPr>
          <a:lstStyle/>
          <a:p>
            <a:r>
              <a:rPr lang="en-US" sz="1100" b="1" dirty="0">
                <a:solidFill>
                  <a:srgbClr val="256FBD"/>
                </a:solidFill>
                <a:latin typeface="Roboto Condensed" pitchFamily="2" charset="0"/>
                <a:ea typeface="Roboto Condensed" pitchFamily="2" charset="0"/>
              </a:rPr>
              <a:t>Ken     </a:t>
            </a:r>
            <a:endParaRPr lang="en-US" sz="1100" dirty="0">
              <a:solidFill>
                <a:srgbClr val="666666"/>
              </a:solidFill>
              <a:latin typeface="Roboto Condensed" pitchFamily="2" charset="0"/>
              <a:ea typeface="Roboto Condensed" pitchFamily="2" charset="0"/>
            </a:endParaRPr>
          </a:p>
        </p:txBody>
      </p:sp>
      <p:sp>
        <p:nvSpPr>
          <p:cNvPr id="29" name="TextBox 28"/>
          <p:cNvSpPr txBox="1"/>
          <p:nvPr/>
        </p:nvSpPr>
        <p:spPr>
          <a:xfrm>
            <a:off x="6247498" y="3831829"/>
            <a:ext cx="1923794" cy="261610"/>
          </a:xfrm>
          <a:prstGeom prst="rect">
            <a:avLst/>
          </a:prstGeom>
          <a:solidFill>
            <a:srgbClr val="F2F2F2"/>
          </a:solidFill>
          <a:ln>
            <a:noFill/>
          </a:ln>
        </p:spPr>
        <p:txBody>
          <a:bodyPr wrap="square" rtlCol="0">
            <a:spAutoFit/>
          </a:bodyPr>
          <a:lstStyle/>
          <a:p>
            <a:r>
              <a:rPr lang="en-US" sz="1100" b="1" dirty="0">
                <a:solidFill>
                  <a:srgbClr val="256FBD"/>
                </a:solidFill>
                <a:latin typeface="Roboto Condensed" pitchFamily="2" charset="0"/>
                <a:ea typeface="Roboto Condensed" pitchFamily="2" charset="0"/>
              </a:rPr>
              <a:t>817-905-2855</a:t>
            </a:r>
            <a:endParaRPr lang="en-US" sz="1100" dirty="0">
              <a:solidFill>
                <a:srgbClr val="666666"/>
              </a:solidFill>
              <a:latin typeface="Roboto Condensed" pitchFamily="2" charset="0"/>
              <a:ea typeface="Roboto Condensed" pitchFamily="2"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276" y="1418879"/>
            <a:ext cx="2013211" cy="1006364"/>
          </a:xfrm>
          <a:prstGeom prst="rect">
            <a:avLst/>
          </a:prstGeom>
        </p:spPr>
      </p:pic>
      <p:sp>
        <p:nvSpPr>
          <p:cNvPr id="24" name="Title 1"/>
          <p:cNvSpPr>
            <a:spLocks noGrp="1"/>
          </p:cNvSpPr>
          <p:nvPr>
            <p:ph type="title"/>
          </p:nvPr>
        </p:nvSpPr>
        <p:spPr>
          <a:xfrm>
            <a:off x="838200" y="365125"/>
            <a:ext cx="4375659" cy="1325563"/>
          </a:xfrm>
        </p:spPr>
        <p:txBody>
          <a:bodyPr/>
          <a:lstStyle/>
          <a:p>
            <a:r>
              <a:rPr lang="en-US" dirty="0"/>
              <a:t>Registration Start</a:t>
            </a:r>
          </a:p>
        </p:txBody>
      </p:sp>
      <p:sp>
        <p:nvSpPr>
          <p:cNvPr id="40" name="L-Shape 39"/>
          <p:cNvSpPr/>
          <p:nvPr/>
        </p:nvSpPr>
        <p:spPr>
          <a:xfrm rot="2944317">
            <a:off x="5900265" y="123934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25" name="Oval 24"/>
          <p:cNvSpPr/>
          <p:nvPr/>
        </p:nvSpPr>
        <p:spPr>
          <a:xfrm>
            <a:off x="6538568" y="537694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6839748" y="537694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7140928" y="537694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7442108" y="537694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7743288" y="537694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538948" y="53769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6538495" y="538061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843748" y="53769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8047708" y="53769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ction Button: Home 34">
            <a:hlinkClick r:id="rId4" action="ppaction://hlinksldjump" highlightClick="1"/>
          </p:cNvPr>
          <p:cNvSpPr/>
          <p:nvPr/>
        </p:nvSpPr>
        <p:spPr>
          <a:xfrm>
            <a:off x="7002877" y="606409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28257" y="2700108"/>
            <a:ext cx="894797" cy="369332"/>
          </a:xfrm>
          <a:prstGeom prst="rect">
            <a:avLst/>
          </a:prstGeom>
          <a:noFill/>
        </p:spPr>
        <p:txBody>
          <a:bodyPr wrap="none" rtlCol="0">
            <a:spAutoFit/>
          </a:bodyPr>
          <a:lstStyle/>
          <a:p>
            <a:r>
              <a:rPr lang="en-US" dirty="0">
                <a:latin typeface="Roboto Condensed" pitchFamily="2" charset="0"/>
                <a:ea typeface="Roboto Condensed" pitchFamily="2" charset="0"/>
              </a:rPr>
              <a:t>[</a:t>
            </a:r>
            <a:r>
              <a:rPr lang="en-US" sz="1050" dirty="0" err="1">
                <a:latin typeface="Roboto Condensed" pitchFamily="2" charset="0"/>
                <a:ea typeface="Roboto Condensed" pitchFamily="2" charset="0"/>
              </a:rPr>
              <a:t>first_name</a:t>
            </a:r>
            <a:r>
              <a:rPr lang="en-US" dirty="0">
                <a:latin typeface="Roboto Condensed" pitchFamily="2" charset="0"/>
                <a:ea typeface="Roboto Condensed" pitchFamily="2" charset="0"/>
              </a:rPr>
              <a:t>]</a:t>
            </a:r>
          </a:p>
        </p:txBody>
      </p:sp>
      <p:sp>
        <p:nvSpPr>
          <p:cNvPr id="36" name="TextBox 35"/>
          <p:cNvSpPr txBox="1"/>
          <p:nvPr/>
        </p:nvSpPr>
        <p:spPr>
          <a:xfrm>
            <a:off x="-709700" y="3154848"/>
            <a:ext cx="873957" cy="369332"/>
          </a:xfrm>
          <a:prstGeom prst="rect">
            <a:avLst/>
          </a:prstGeom>
          <a:noFill/>
        </p:spPr>
        <p:txBody>
          <a:bodyPr wrap="none" rtlCol="0">
            <a:spAutoFit/>
          </a:bodyPr>
          <a:lstStyle/>
          <a:p>
            <a:r>
              <a:rPr lang="en-US" dirty="0">
                <a:latin typeface="Roboto Condensed" pitchFamily="2" charset="0"/>
                <a:ea typeface="Roboto Condensed" pitchFamily="2" charset="0"/>
              </a:rPr>
              <a:t>[</a:t>
            </a:r>
            <a:r>
              <a:rPr lang="en-US" sz="1050" dirty="0" err="1">
                <a:latin typeface="Roboto Condensed" pitchFamily="2" charset="0"/>
                <a:ea typeface="Roboto Condensed" pitchFamily="2" charset="0"/>
              </a:rPr>
              <a:t>last_name</a:t>
            </a:r>
            <a:r>
              <a:rPr lang="en-US" dirty="0">
                <a:latin typeface="Roboto Condensed" pitchFamily="2" charset="0"/>
                <a:ea typeface="Roboto Condensed" pitchFamily="2" charset="0"/>
              </a:rPr>
              <a:t>]</a:t>
            </a:r>
          </a:p>
        </p:txBody>
      </p:sp>
      <p:sp>
        <p:nvSpPr>
          <p:cNvPr id="37" name="TextBox 36"/>
          <p:cNvSpPr txBox="1"/>
          <p:nvPr/>
        </p:nvSpPr>
        <p:spPr>
          <a:xfrm>
            <a:off x="-709701" y="3615264"/>
            <a:ext cx="1114408" cy="369332"/>
          </a:xfrm>
          <a:prstGeom prst="rect">
            <a:avLst/>
          </a:prstGeom>
          <a:noFill/>
        </p:spPr>
        <p:txBody>
          <a:bodyPr wrap="none" rtlCol="0">
            <a:spAutoFit/>
          </a:bodyPr>
          <a:lstStyle/>
          <a:p>
            <a:r>
              <a:rPr lang="en-US" dirty="0">
                <a:latin typeface="Roboto Condensed" pitchFamily="2" charset="0"/>
                <a:ea typeface="Roboto Condensed" pitchFamily="2" charset="0"/>
              </a:rPr>
              <a:t>[</a:t>
            </a:r>
            <a:r>
              <a:rPr lang="en-US" sz="1050" dirty="0" err="1">
                <a:latin typeface="Roboto Condensed" pitchFamily="2" charset="0"/>
                <a:ea typeface="Roboto Condensed" pitchFamily="2" charset="0"/>
              </a:rPr>
              <a:t>mobile_number</a:t>
            </a:r>
            <a:r>
              <a:rPr lang="en-US" dirty="0">
                <a:latin typeface="Roboto Condensed" pitchFamily="2" charset="0"/>
                <a:ea typeface="Roboto Condensed" pitchFamily="2" charset="0"/>
              </a:rPr>
              <a:t>]</a:t>
            </a:r>
          </a:p>
        </p:txBody>
      </p:sp>
      <p:sp>
        <p:nvSpPr>
          <p:cNvPr id="38" name="Rectangle 37"/>
          <p:cNvSpPr/>
          <p:nvPr/>
        </p:nvSpPr>
        <p:spPr>
          <a:xfrm>
            <a:off x="6236174" y="2750386"/>
            <a:ext cx="638074" cy="19638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187841" y="2715936"/>
            <a:ext cx="686406"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First Name</a:t>
            </a:r>
          </a:p>
        </p:txBody>
      </p:sp>
      <p:grpSp>
        <p:nvGrpSpPr>
          <p:cNvPr id="2" name="Group 1"/>
          <p:cNvGrpSpPr/>
          <p:nvPr/>
        </p:nvGrpSpPr>
        <p:grpSpPr>
          <a:xfrm>
            <a:off x="6177643" y="3183944"/>
            <a:ext cx="963294" cy="230832"/>
            <a:chOff x="1908402" y="4318045"/>
            <a:chExt cx="963294" cy="230832"/>
          </a:xfrm>
        </p:grpSpPr>
        <p:sp>
          <p:nvSpPr>
            <p:cNvPr id="48" name="Rectangle 47"/>
            <p:cNvSpPr/>
            <p:nvPr/>
          </p:nvSpPr>
          <p:spPr>
            <a:xfrm>
              <a:off x="1963947" y="4352495"/>
              <a:ext cx="907749" cy="19638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908402" y="4318045"/>
              <a:ext cx="700833"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Last  Name</a:t>
              </a:r>
            </a:p>
          </p:txBody>
        </p:sp>
      </p:grpSp>
      <p:grpSp>
        <p:nvGrpSpPr>
          <p:cNvPr id="50" name="Group 49"/>
          <p:cNvGrpSpPr/>
          <p:nvPr/>
        </p:nvGrpSpPr>
        <p:grpSpPr>
          <a:xfrm>
            <a:off x="6192697" y="3658503"/>
            <a:ext cx="629553" cy="230832"/>
            <a:chOff x="1922777" y="4318045"/>
            <a:chExt cx="629553" cy="230832"/>
          </a:xfrm>
        </p:grpSpPr>
        <p:sp>
          <p:nvSpPr>
            <p:cNvPr id="51" name="Rectangle 50"/>
            <p:cNvSpPr/>
            <p:nvPr/>
          </p:nvSpPr>
          <p:spPr>
            <a:xfrm>
              <a:off x="1963948" y="4352495"/>
              <a:ext cx="588382" cy="19638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922777" y="4318045"/>
              <a:ext cx="587020"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Mobile #</a:t>
              </a:r>
            </a:p>
          </p:txBody>
        </p:sp>
      </p:grpSp>
      <p:sp>
        <p:nvSpPr>
          <p:cNvPr id="28" name="TextBox 27"/>
          <p:cNvSpPr txBox="1"/>
          <p:nvPr/>
        </p:nvSpPr>
        <p:spPr>
          <a:xfrm>
            <a:off x="6226232" y="3342242"/>
            <a:ext cx="1923794" cy="261610"/>
          </a:xfrm>
          <a:prstGeom prst="rect">
            <a:avLst/>
          </a:prstGeom>
          <a:solidFill>
            <a:srgbClr val="F2F2F2"/>
          </a:solidFill>
          <a:ln>
            <a:noFill/>
          </a:ln>
        </p:spPr>
        <p:txBody>
          <a:bodyPr wrap="square" rtlCol="0">
            <a:spAutoFit/>
          </a:bodyPr>
          <a:lstStyle/>
          <a:p>
            <a:r>
              <a:rPr lang="en-US" sz="1100" b="1" dirty="0">
                <a:solidFill>
                  <a:srgbClr val="256FBD"/>
                </a:solidFill>
                <a:latin typeface="Roboto Condensed" pitchFamily="2" charset="0"/>
                <a:ea typeface="Roboto Condensed" pitchFamily="2" charset="0"/>
              </a:rPr>
              <a:t>Burkett</a:t>
            </a:r>
            <a:endParaRPr lang="en-US" sz="1100" dirty="0">
              <a:solidFill>
                <a:srgbClr val="666666"/>
              </a:solidFill>
              <a:latin typeface="Roboto Condensed" pitchFamily="2" charset="0"/>
              <a:ea typeface="Roboto Condensed" pitchFamily="2" charset="0"/>
            </a:endParaRPr>
          </a:p>
        </p:txBody>
      </p:sp>
    </p:spTree>
    <p:extLst>
      <p:ext uri="{BB962C8B-B14F-4D97-AF65-F5344CB8AC3E}">
        <p14:creationId xmlns:p14="http://schemas.microsoft.com/office/powerpoint/2010/main" val="24369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0"/>
                                  </p:stCondLst>
                                  <p:childTnLst>
                                    <p:set>
                                      <p:cBhvr>
                                        <p:cTn id="6" dur="1" fill="hold">
                                          <p:stCondLst>
                                            <p:cond delay="0"/>
                                          </p:stCondLst>
                                        </p:cTn>
                                        <p:tgtEl>
                                          <p:spTgt spid="27">
                                            <p:bg/>
                                          </p:spTgt>
                                        </p:tgtEl>
                                        <p:attrNameLst>
                                          <p:attrName>style.visibility</p:attrName>
                                        </p:attrNameLst>
                                      </p:cBhvr>
                                      <p:to>
                                        <p:strVal val="visible"/>
                                      </p:to>
                                    </p:set>
                                  </p:childTnLst>
                                </p:cTn>
                              </p:par>
                            </p:childTnLst>
                          </p:cTn>
                        </p:par>
                        <p:par>
                          <p:cTn id="7" fill="hold">
                            <p:stCondLst>
                              <p:cond delay="120"/>
                            </p:stCondLst>
                            <p:childTnLst>
                              <p:par>
                                <p:cTn id="8" presetID="1" presetClass="entr" presetSubtype="0" fill="hold" grpId="0" nodeType="afterEffect">
                                  <p:stCondLst>
                                    <p:cond delay="270"/>
                                  </p:stCondLst>
                                  <p:iterate type="lt">
                                    <p:tmAbs val="150"/>
                                  </p:iterate>
                                  <p:childTnLst>
                                    <p:set>
                                      <p:cBhvr>
                                        <p:cTn id="9" dur="1" fill="hold">
                                          <p:stCondLst>
                                            <p:cond delay="0"/>
                                          </p:stCondLst>
                                        </p:cTn>
                                        <p:tgtEl>
                                          <p:spTgt spid="27">
                                            <p:txEl>
                                              <p:pRg st="0" end="0"/>
                                            </p:txEl>
                                          </p:spTgt>
                                        </p:tgtEl>
                                        <p:attrNameLst>
                                          <p:attrName>style.visibility</p:attrName>
                                        </p:attrNameLst>
                                      </p:cBhvr>
                                      <p:to>
                                        <p:strVal val="visible"/>
                                      </p:to>
                                    </p:set>
                                  </p:childTnLst>
                                </p:cTn>
                              </p:par>
                              <p:par>
                                <p:cTn id="10" presetID="1" presetClass="entr" presetSubtype="0" fill="hold" grpId="0" nodeType="withEffect">
                                  <p:stCondLst>
                                    <p:cond delay="270"/>
                                  </p:stCondLst>
                                  <p:childTnLst>
                                    <p:set>
                                      <p:cBhvr>
                                        <p:cTn id="11" dur="1" fill="hold">
                                          <p:stCondLst>
                                            <p:cond delay="0"/>
                                          </p:stCondLst>
                                        </p:cTn>
                                        <p:tgtEl>
                                          <p:spTgt spid="3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par>
                          <p:cTn id="14" fill="hold">
                            <p:stCondLst>
                              <p:cond delay="691"/>
                            </p:stCondLst>
                            <p:childTnLst>
                              <p:par>
                                <p:cTn id="15" presetID="1" presetClass="entr" presetSubtype="0" fill="hold" grpId="0" nodeType="afterEffect">
                                  <p:stCondLst>
                                    <p:cond delay="500"/>
                                  </p:stCondLst>
                                  <p:childTnLst>
                                    <p:set>
                                      <p:cBhvr>
                                        <p:cTn id="16" dur="1" fill="hold">
                                          <p:stCondLst>
                                            <p:cond delay="0"/>
                                          </p:stCondLst>
                                        </p:cTn>
                                        <p:tgtEl>
                                          <p:spTgt spid="28">
                                            <p:bg/>
                                          </p:spTgt>
                                        </p:tgtEl>
                                        <p:attrNameLst>
                                          <p:attrName>style.visibility</p:attrName>
                                        </p:attrNameLst>
                                      </p:cBhvr>
                                      <p:to>
                                        <p:strVal val="visible"/>
                                      </p:to>
                                    </p:set>
                                  </p:childTnLst>
                                </p:cTn>
                              </p:par>
                            </p:childTnLst>
                          </p:cTn>
                        </p:par>
                        <p:par>
                          <p:cTn id="17" fill="hold">
                            <p:stCondLst>
                              <p:cond delay="1191"/>
                            </p:stCondLst>
                            <p:childTnLst>
                              <p:par>
                                <p:cTn id="18" presetID="1"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par>
                          <p:cTn id="20" fill="hold">
                            <p:stCondLst>
                              <p:cond delay="1191"/>
                            </p:stCondLst>
                            <p:childTnLst>
                              <p:par>
                                <p:cTn id="21" presetID="1" presetClass="entr" presetSubtype="0" fill="hold" grpId="0" nodeType="afterEffect">
                                  <p:stCondLst>
                                    <p:cond delay="500"/>
                                  </p:stCondLst>
                                  <p:iterate type="lt">
                                    <p:tmAbs val="150"/>
                                  </p:iterate>
                                  <p:childTnLst>
                                    <p:set>
                                      <p:cBhvr>
                                        <p:cTn id="22" dur="1" fill="hold">
                                          <p:stCondLst>
                                            <p:cond delay="0"/>
                                          </p:stCondLst>
                                        </p:cTn>
                                        <p:tgtEl>
                                          <p:spTgt spid="28">
                                            <p:txEl>
                                              <p:pRg st="0" end="0"/>
                                            </p:txEl>
                                          </p:spTgt>
                                        </p:tgtEl>
                                        <p:attrNameLst>
                                          <p:attrName>style.visibility</p:attrName>
                                        </p:attrNameLst>
                                      </p:cBhvr>
                                      <p:to>
                                        <p:strVal val="visible"/>
                                      </p:to>
                                    </p:set>
                                  </p:childTnLst>
                                </p:cTn>
                              </p:par>
                            </p:childTnLst>
                          </p:cTn>
                        </p:par>
                        <p:par>
                          <p:cTn id="23" fill="hold">
                            <p:stCondLst>
                              <p:cond delay="2592"/>
                            </p:stCondLst>
                            <p:childTnLst>
                              <p:par>
                                <p:cTn id="24" presetID="1" presetClass="entr" presetSubtype="0" fill="hold" nodeType="after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par>
                          <p:cTn id="26" fill="hold">
                            <p:stCondLst>
                              <p:cond delay="2592"/>
                            </p:stCondLst>
                            <p:childTnLst>
                              <p:par>
                                <p:cTn id="27" presetID="1" presetClass="entr" presetSubtype="0" fill="hold" grpId="0" nodeType="afterEffect">
                                  <p:stCondLst>
                                    <p:cond delay="0"/>
                                  </p:stCondLst>
                                  <p:childTnLst>
                                    <p:set>
                                      <p:cBhvr>
                                        <p:cTn id="28" dur="1" fill="hold">
                                          <p:stCondLst>
                                            <p:cond delay="0"/>
                                          </p:stCondLst>
                                        </p:cTn>
                                        <p:tgtEl>
                                          <p:spTgt spid="29">
                                            <p:bg/>
                                          </p:spTgt>
                                        </p:tgtEl>
                                        <p:attrNameLst>
                                          <p:attrName>style.visibility</p:attrName>
                                        </p:attrNameLst>
                                      </p:cBhvr>
                                      <p:to>
                                        <p:strVal val="visible"/>
                                      </p:to>
                                    </p:set>
                                  </p:childTnLst>
                                </p:cTn>
                              </p:par>
                            </p:childTnLst>
                          </p:cTn>
                        </p:par>
                        <p:par>
                          <p:cTn id="29" fill="hold">
                            <p:stCondLst>
                              <p:cond delay="2592"/>
                            </p:stCondLst>
                            <p:childTnLst>
                              <p:par>
                                <p:cTn id="30" presetID="1" presetClass="entr" presetSubtype="0" fill="hold" grpId="0" nodeType="afterEffect">
                                  <p:stCondLst>
                                    <p:cond delay="0"/>
                                  </p:stCondLst>
                                  <p:iterate type="lt">
                                    <p:tmAbs val="150"/>
                                  </p:iterate>
                                  <p:childTnLst>
                                    <p:set>
                                      <p:cBhvr>
                                        <p:cTn id="31" dur="1" fill="hold">
                                          <p:stCondLst>
                                            <p:cond delay="0"/>
                                          </p:stCondLst>
                                        </p:cTn>
                                        <p:tgtEl>
                                          <p:spTgt spid="29">
                                            <p:txEl>
                                              <p:pRg st="0" end="0"/>
                                            </p:txEl>
                                          </p:spTgt>
                                        </p:tgtEl>
                                        <p:attrNameLst>
                                          <p:attrName>style.visibility</p:attrName>
                                        </p:attrNameLst>
                                      </p:cBhvr>
                                      <p:to>
                                        <p:strVal val="visible"/>
                                      </p:to>
                                    </p:set>
                                  </p:childTnLst>
                                </p:cTn>
                              </p:par>
                              <p:par>
                                <p:cTn id="32" presetID="1" presetClass="entr" presetSubtype="0" fill="hold" grpId="0" nodeType="withEffect">
                                  <p:stCondLst>
                                    <p:cond delay="500"/>
                                  </p:stCondLst>
                                  <p:childTnLst>
                                    <p:set>
                                      <p:cBhvr>
                                        <p:cTn id="33" dur="1" fill="hold">
                                          <p:stCondLst>
                                            <p:cond delay="0"/>
                                          </p:stCondLst>
                                        </p:cTn>
                                        <p:tgtEl>
                                          <p:spTgt spid="9"/>
                                        </p:tgtEl>
                                        <p:attrNameLst>
                                          <p:attrName>style.visibility</p:attrName>
                                        </p:attrNameLst>
                                      </p:cBhvr>
                                      <p:to>
                                        <p:strVal val="visible"/>
                                      </p:to>
                                    </p:set>
                                  </p:childTnLst>
                                </p:cTn>
                              </p:par>
                            </p:childTnLst>
                          </p:cTn>
                        </p:par>
                        <p:par>
                          <p:cTn id="34" fill="hold">
                            <p:stCondLst>
                              <p:cond delay="4243"/>
                            </p:stCondLst>
                            <p:childTnLst>
                              <p:par>
                                <p:cTn id="35" presetID="1" presetClass="entr" presetSubtype="0" fill="hold" grpId="0" nodeType="afterEffect">
                                  <p:stCondLst>
                                    <p:cond delay="50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7" grpId="0" build="p" bldLvl="5" animBg="1" advAuto="120"/>
      <p:bldP spid="29" grpId="0" build="p" bldLvl="5" animBg="1" advAuto="150"/>
      <p:bldP spid="38" grpId="0" animBg="1"/>
      <p:bldP spid="39" grpId="0"/>
      <p:bldP spid="28" grpId="0" uiExpand="1" build="p" bldLvl="5" animBg="1" advAuto="15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74720" cy="1325563"/>
          </a:xfrm>
        </p:spPr>
        <p:txBody>
          <a:bodyPr/>
          <a:lstStyle/>
          <a:p>
            <a:r>
              <a:rPr lang="en-US" dirty="0"/>
              <a:t>Verification</a:t>
            </a:r>
          </a:p>
        </p:txBody>
      </p:sp>
      <p:grpSp>
        <p:nvGrpSpPr>
          <p:cNvPr id="5" name="Group 4"/>
          <p:cNvGrpSpPr/>
          <p:nvPr/>
        </p:nvGrpSpPr>
        <p:grpSpPr>
          <a:xfrm>
            <a:off x="6790509" y="273685"/>
            <a:ext cx="3261360" cy="6401435"/>
            <a:chOff x="5235997" y="81674"/>
            <a:chExt cx="3158002" cy="6511092"/>
          </a:xfrm>
        </p:grpSpPr>
        <p:pic>
          <p:nvPicPr>
            <p:cNvPr id="17" name="Picture 16"/>
            <p:cNvPicPr>
              <a:picLocks noChangeAspect="1"/>
            </p:cNvPicPr>
            <p:nvPr/>
          </p:nvPicPr>
          <p:blipFill>
            <a:blip r:embed="rId2"/>
            <a:stretch>
              <a:fillRect/>
            </a:stretch>
          </p:blipFill>
          <p:spPr>
            <a:xfrm>
              <a:off x="5235997" y="81674"/>
              <a:ext cx="3158002" cy="6511092"/>
            </a:xfrm>
            <a:prstGeom prst="rect">
              <a:avLst/>
            </a:prstGeom>
          </p:spPr>
        </p:pic>
        <p:sp>
          <p:nvSpPr>
            <p:cNvPr id="18" name="Rectangle 17"/>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7116305" y="2228112"/>
            <a:ext cx="2488981" cy="276999"/>
          </a:xfrm>
          <a:prstGeom prst="rect">
            <a:avLst/>
          </a:prstGeom>
          <a:noFill/>
        </p:spPr>
        <p:txBody>
          <a:bodyPr wrap="square" rtlCol="0">
            <a:spAutoFit/>
          </a:bodyPr>
          <a:lstStyle/>
          <a:p>
            <a:pPr algn="ctr"/>
            <a:r>
              <a:rPr lang="en-US" sz="1200" b="1" dirty="0">
                <a:solidFill>
                  <a:srgbClr val="263036"/>
                </a:solidFill>
                <a:latin typeface="Roboto Condensed" pitchFamily="2" charset="0"/>
                <a:ea typeface="Roboto Condensed" pitchFamily="2" charset="0"/>
              </a:rPr>
              <a:t>Help us protect your account</a:t>
            </a:r>
          </a:p>
        </p:txBody>
      </p:sp>
      <p:sp>
        <p:nvSpPr>
          <p:cNvPr id="8" name="TextBox 7"/>
          <p:cNvSpPr txBox="1"/>
          <p:nvPr/>
        </p:nvSpPr>
        <p:spPr>
          <a:xfrm>
            <a:off x="7112599" y="4346302"/>
            <a:ext cx="2520609" cy="246221"/>
          </a:xfrm>
          <a:prstGeom prst="rect">
            <a:avLst/>
          </a:prstGeom>
          <a:noFill/>
        </p:spPr>
        <p:txBody>
          <a:bodyPr wrap="square" rtlCol="0">
            <a:spAutoFit/>
          </a:bodyPr>
          <a:lstStyle/>
          <a:p>
            <a:pPr algn="ctr"/>
            <a:r>
              <a:rPr lang="en-US" sz="1000" u="sng" dirty="0">
                <a:solidFill>
                  <a:srgbClr val="0070C0"/>
                </a:solidFill>
                <a:latin typeface="Roboto Condensed" pitchFamily="2" charset="0"/>
                <a:ea typeface="Roboto Condensed" pitchFamily="2" charset="0"/>
              </a:rPr>
              <a:t>Resend Verification Code</a:t>
            </a:r>
          </a:p>
        </p:txBody>
      </p:sp>
      <p:sp>
        <p:nvSpPr>
          <p:cNvPr id="12" name="Rectangle 11"/>
          <p:cNvSpPr/>
          <p:nvPr/>
        </p:nvSpPr>
        <p:spPr>
          <a:xfrm>
            <a:off x="7432292" y="3549767"/>
            <a:ext cx="1843874" cy="330855"/>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Verification Code</a:t>
            </a:r>
          </a:p>
        </p:txBody>
      </p:sp>
      <p:sp>
        <p:nvSpPr>
          <p:cNvPr id="13" name="TextBox 12"/>
          <p:cNvSpPr txBox="1"/>
          <p:nvPr/>
        </p:nvSpPr>
        <p:spPr>
          <a:xfrm>
            <a:off x="7116305" y="3904490"/>
            <a:ext cx="2488981"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Entered a wrong code? </a:t>
            </a:r>
            <a:r>
              <a:rPr lang="en-US" sz="1000" u="sng" dirty="0">
                <a:solidFill>
                  <a:srgbClr val="0070C0"/>
                </a:solidFill>
                <a:latin typeface="Roboto Condensed" pitchFamily="2" charset="0"/>
                <a:ea typeface="Roboto Condensed" pitchFamily="2" charset="0"/>
              </a:rPr>
              <a:t>Tap Here</a:t>
            </a:r>
          </a:p>
        </p:txBody>
      </p:sp>
      <p:sp>
        <p:nvSpPr>
          <p:cNvPr id="14" name="TextBox 13"/>
          <p:cNvSpPr txBox="1"/>
          <p:nvPr/>
        </p:nvSpPr>
        <p:spPr>
          <a:xfrm>
            <a:off x="7117061" y="2588928"/>
            <a:ext cx="2488981" cy="830997"/>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A mobile verification code has been sent to your mobile phone via SMS. Key in the code to complete your registration.</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22" name="Rectangle 21"/>
          <p:cNvSpPr/>
          <p:nvPr/>
        </p:nvSpPr>
        <p:spPr>
          <a:xfrm>
            <a:off x="7001245" y="557021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CONTINUE</a:t>
            </a:r>
          </a:p>
        </p:txBody>
      </p:sp>
      <p:sp>
        <p:nvSpPr>
          <p:cNvPr id="24" name="Rectangle 23"/>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Phone Verification</a:t>
            </a:r>
          </a:p>
        </p:txBody>
      </p:sp>
      <p:sp>
        <p:nvSpPr>
          <p:cNvPr id="21" name="L-Shape 20"/>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7450123" y="3615516"/>
            <a:ext cx="1766544" cy="261610"/>
          </a:xfrm>
          <a:prstGeom prst="rect">
            <a:avLst/>
          </a:prstGeom>
          <a:solidFill>
            <a:srgbClr val="F2F2F2"/>
          </a:solidFill>
          <a:ln>
            <a:noFill/>
          </a:ln>
        </p:spPr>
        <p:txBody>
          <a:bodyPr wrap="square" rtlCol="0">
            <a:spAutoFit/>
          </a:bodyPr>
          <a:lstStyle/>
          <a:p>
            <a:r>
              <a:rPr lang="en-US" sz="1100" b="1" dirty="0">
                <a:solidFill>
                  <a:srgbClr val="256FBD"/>
                </a:solidFill>
                <a:latin typeface="Roboto Condensed" pitchFamily="2" charset="0"/>
                <a:ea typeface="Roboto Condensed" pitchFamily="2" charset="0"/>
              </a:rPr>
              <a:t>568555</a:t>
            </a:r>
            <a:endParaRPr lang="en-US" sz="1100" dirty="0">
              <a:solidFill>
                <a:srgbClr val="666666"/>
              </a:solidFill>
              <a:latin typeface="Roboto Condensed" pitchFamily="2" charset="0"/>
              <a:ea typeface="Roboto Condensed" pitchFamily="2" charset="0"/>
            </a:endParaRPr>
          </a:p>
        </p:txBody>
      </p:sp>
      <p:sp>
        <p:nvSpPr>
          <p:cNvPr id="23" name="Oval 22"/>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986295" y="539585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ction Button: Home 25">
            <a:hlinkClick r:id="rId4" action="ppaction://hlinksldjump" highlightClick="1"/>
          </p:cNvPr>
          <p:cNvSpPr/>
          <p:nvPr/>
        </p:nvSpPr>
        <p:spPr>
          <a:xfrm>
            <a:off x="8142162" y="605435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7361881" y="3442121"/>
            <a:ext cx="989373" cy="230832"/>
            <a:chOff x="3029525" y="7099561"/>
            <a:chExt cx="989373" cy="230832"/>
          </a:xfrm>
        </p:grpSpPr>
        <p:sp>
          <p:nvSpPr>
            <p:cNvPr id="27" name="Rectangle 26"/>
            <p:cNvSpPr/>
            <p:nvPr/>
          </p:nvSpPr>
          <p:spPr>
            <a:xfrm>
              <a:off x="3112380" y="7145662"/>
              <a:ext cx="906518" cy="1236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Rectangle 27"/>
            <p:cNvSpPr/>
            <p:nvPr/>
          </p:nvSpPr>
          <p:spPr>
            <a:xfrm>
              <a:off x="3029525" y="7099561"/>
              <a:ext cx="989373"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Verification Code</a:t>
              </a:r>
            </a:p>
          </p:txBody>
        </p:sp>
      </p:grpSp>
    </p:spTree>
    <p:extLst>
      <p:ext uri="{BB962C8B-B14F-4D97-AF65-F5344CB8AC3E}">
        <p14:creationId xmlns:p14="http://schemas.microsoft.com/office/powerpoint/2010/main" val="234479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0">
                                            <p:bg/>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type="lt">
                                    <p:tmAbs val="150"/>
                                  </p:iterate>
                                  <p:childTnLst>
                                    <p:set>
                                      <p:cBhvr>
                                        <p:cTn id="12" dur="1" fill="hold">
                                          <p:stCondLst>
                                            <p:cond delay="0"/>
                                          </p:stCondLst>
                                        </p:cTn>
                                        <p:tgtEl>
                                          <p:spTgt spid="30">
                                            <p:txEl>
                                              <p:pRg st="0" end="0"/>
                                            </p:txEl>
                                          </p:spTgt>
                                        </p:tgtEl>
                                        <p:attrNameLst>
                                          <p:attrName>style.visibility</p:attrName>
                                        </p:attrNameLst>
                                      </p:cBhvr>
                                      <p:to>
                                        <p:strVal val="visible"/>
                                      </p:to>
                                    </p:set>
                                  </p:childTnLst>
                                </p:cTn>
                              </p:par>
                            </p:childTnLst>
                          </p:cTn>
                        </p:par>
                        <p:par>
                          <p:cTn id="13" fill="hold">
                            <p:stCondLst>
                              <p:cond delay="751"/>
                            </p:stCondLst>
                            <p:childTnLst>
                              <p:par>
                                <p:cTn id="14" presetID="1" presetClass="entr" presetSubtype="0" fill="hold" grpId="0" nodeType="after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build="p" bldLvl="5" animBg="1" advAuto="15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469" y="533484"/>
            <a:ext cx="8763000" cy="715962"/>
          </a:xfrm>
        </p:spPr>
        <p:txBody>
          <a:bodyPr>
            <a:noAutofit/>
          </a:bodyPr>
          <a:lstStyle/>
          <a:p>
            <a:pPr algn="l"/>
            <a:r>
              <a:rPr lang="en-US" b="1" dirty="0">
                <a:solidFill>
                  <a:srgbClr val="666666"/>
                </a:solidFill>
                <a:cs typeface="Segoe UI" pitchFamily="34" charset="0"/>
              </a:rPr>
              <a:t>OUT OF POCKET COSTS </a:t>
            </a:r>
          </a:p>
        </p:txBody>
      </p:sp>
      <p:sp>
        <p:nvSpPr>
          <p:cNvPr id="4" name="TextBox 3"/>
          <p:cNvSpPr txBox="1"/>
          <p:nvPr/>
        </p:nvSpPr>
        <p:spPr>
          <a:xfrm>
            <a:off x="678302" y="1756577"/>
            <a:ext cx="11013375" cy="523220"/>
          </a:xfrm>
          <a:prstGeom prst="rect">
            <a:avLst/>
          </a:prstGeom>
          <a:noFill/>
        </p:spPr>
        <p:txBody>
          <a:bodyPr wrap="square" rtlCol="0">
            <a:spAutoFit/>
          </a:bodyPr>
          <a:lstStyle/>
          <a:p>
            <a:r>
              <a:rPr lang="en-US" sz="2800" dirty="0">
                <a:solidFill>
                  <a:schemeClr val="bg1">
                    <a:lumMod val="50000"/>
                  </a:schemeClr>
                </a:solidFill>
                <a:latin typeface="Roboto Condensed" pitchFamily="2" charset="0"/>
                <a:ea typeface="Roboto Condensed" pitchFamily="2" charset="0"/>
                <a:cs typeface="+mj-cs"/>
              </a:rPr>
              <a:t>Generic drug prices have </a:t>
            </a:r>
            <a:r>
              <a:rPr lang="en-US" sz="2800" dirty="0">
                <a:solidFill>
                  <a:srgbClr val="2071B6"/>
                </a:solidFill>
                <a:latin typeface="Roboto Condensed" pitchFamily="2" charset="0"/>
                <a:ea typeface="Roboto Condensed" pitchFamily="2" charset="0"/>
                <a:cs typeface="+mj-cs"/>
              </a:rPr>
              <a:t>doubled in cost to patients since 2014 </a:t>
            </a:r>
            <a:r>
              <a:rPr lang="en-US" sz="2400" baseline="50000" dirty="0">
                <a:solidFill>
                  <a:srgbClr val="464646"/>
                </a:solidFill>
                <a:latin typeface="Roboto Condensed" pitchFamily="2" charset="0"/>
                <a:ea typeface="Roboto Condensed" pitchFamily="2" charset="0"/>
                <a:cs typeface="Segoe UI" panose="020B0502040204020203" pitchFamily="34" charset="0"/>
              </a:rPr>
              <a:t>1</a:t>
            </a:r>
            <a:r>
              <a:rPr lang="en-US" dirty="0">
                <a:solidFill>
                  <a:srgbClr val="464646"/>
                </a:solidFill>
                <a:latin typeface="Roboto Condensed" pitchFamily="2" charset="0"/>
                <a:ea typeface="Roboto Condensed" pitchFamily="2" charset="0"/>
                <a:cs typeface="Segoe UI" panose="020B0502040204020203" pitchFamily="34" charset="0"/>
              </a:rPr>
              <a:t>	</a:t>
            </a:r>
            <a:r>
              <a:rPr lang="en-US" sz="2400" dirty="0">
                <a:solidFill>
                  <a:srgbClr val="464646"/>
                </a:solidFill>
                <a:latin typeface="Roboto Condensed" pitchFamily="2" charset="0"/>
                <a:ea typeface="Roboto Condensed" pitchFamily="2" charset="0"/>
                <a:cs typeface="Segoe UI" panose="020B0502040204020203" pitchFamily="34" charset="0"/>
              </a:rPr>
              <a:t>	</a:t>
            </a:r>
          </a:p>
        </p:txBody>
      </p:sp>
      <p:sp>
        <p:nvSpPr>
          <p:cNvPr id="8" name="TextBox 7"/>
          <p:cNvSpPr txBox="1"/>
          <p:nvPr/>
        </p:nvSpPr>
        <p:spPr>
          <a:xfrm>
            <a:off x="689164" y="4198204"/>
            <a:ext cx="11013375" cy="954107"/>
          </a:xfrm>
          <a:prstGeom prst="rect">
            <a:avLst/>
          </a:prstGeom>
          <a:noFill/>
        </p:spPr>
        <p:txBody>
          <a:bodyPr wrap="square" rtlCol="0">
            <a:spAutoFit/>
          </a:bodyPr>
          <a:lstStyle/>
          <a:p>
            <a:r>
              <a:rPr lang="en-US" sz="2800" dirty="0">
                <a:solidFill>
                  <a:schemeClr val="bg1">
                    <a:lumMod val="50000"/>
                  </a:schemeClr>
                </a:solidFill>
                <a:latin typeface="Roboto Condensed" pitchFamily="2" charset="0"/>
                <a:ea typeface="Roboto Condensed" pitchFamily="2" charset="0"/>
                <a:cs typeface="+mj-cs"/>
              </a:rPr>
              <a:t>To save money on their prescription drugs </a:t>
            </a:r>
            <a:r>
              <a:rPr lang="en-US" sz="2800" dirty="0">
                <a:solidFill>
                  <a:srgbClr val="2071B6"/>
                </a:solidFill>
                <a:latin typeface="Roboto Condensed" pitchFamily="2" charset="0"/>
                <a:ea typeface="Roboto Condensed" pitchFamily="2" charset="0"/>
                <a:cs typeface="+mj-cs"/>
              </a:rPr>
              <a:t>24% stopped filling</a:t>
            </a:r>
            <a:r>
              <a:rPr lang="en-US" sz="2800" dirty="0">
                <a:solidFill>
                  <a:schemeClr val="bg1">
                    <a:lumMod val="50000"/>
                  </a:schemeClr>
                </a:solidFill>
                <a:latin typeface="Roboto Condensed" pitchFamily="2" charset="0"/>
                <a:ea typeface="Roboto Condensed" pitchFamily="2" charset="0"/>
                <a:cs typeface="+mj-cs"/>
              </a:rPr>
              <a:t>, </a:t>
            </a:r>
            <a:r>
              <a:rPr lang="en-US" sz="2800" dirty="0">
                <a:solidFill>
                  <a:srgbClr val="2071B6"/>
                </a:solidFill>
                <a:latin typeface="Roboto Condensed" pitchFamily="2" charset="0"/>
                <a:ea typeface="Roboto Condensed" pitchFamily="2" charset="0"/>
                <a:cs typeface="+mj-cs"/>
              </a:rPr>
              <a:t>7% shopped out of country</a:t>
            </a:r>
            <a:r>
              <a:rPr lang="en-US" sz="2800" dirty="0">
                <a:solidFill>
                  <a:schemeClr val="bg1">
                    <a:lumMod val="50000"/>
                  </a:schemeClr>
                </a:solidFill>
                <a:latin typeface="Roboto Condensed" pitchFamily="2" charset="0"/>
                <a:ea typeface="Roboto Condensed" pitchFamily="2" charset="0"/>
                <a:cs typeface="+mj-cs"/>
              </a:rPr>
              <a:t>; another </a:t>
            </a:r>
            <a:r>
              <a:rPr lang="en-US" sz="2800" dirty="0">
                <a:solidFill>
                  <a:srgbClr val="2071B6"/>
                </a:solidFill>
                <a:latin typeface="Roboto Condensed" pitchFamily="2" charset="0"/>
                <a:ea typeface="Roboto Condensed" pitchFamily="2" charset="0"/>
                <a:cs typeface="+mj-cs"/>
              </a:rPr>
              <a:t>16% skipped doses </a:t>
            </a:r>
            <a:r>
              <a:rPr lang="en-US" sz="2400" baseline="50000" dirty="0">
                <a:solidFill>
                  <a:srgbClr val="464646"/>
                </a:solidFill>
                <a:latin typeface="Roboto Condensed" pitchFamily="2" charset="0"/>
                <a:ea typeface="Roboto Condensed" pitchFamily="2" charset="0"/>
                <a:cs typeface="Segoe UI" panose="020B0502040204020203" pitchFamily="34" charset="0"/>
              </a:rPr>
              <a:t>2</a:t>
            </a:r>
            <a:endParaRPr lang="en-US" sz="2400" dirty="0">
              <a:solidFill>
                <a:srgbClr val="464646"/>
              </a:solidFill>
              <a:latin typeface="Roboto Condensed" pitchFamily="2" charset="0"/>
              <a:ea typeface="Roboto Condensed" pitchFamily="2" charset="0"/>
              <a:cs typeface="Segoe UI" panose="020B0502040204020203" pitchFamily="34" charset="0"/>
            </a:endParaRPr>
          </a:p>
        </p:txBody>
      </p:sp>
      <p:pic>
        <p:nvPicPr>
          <p:cNvPr id="9" name="Picture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041" y="5915401"/>
            <a:ext cx="1760770" cy="942599"/>
          </a:xfrm>
          <a:prstGeom prst="rect">
            <a:avLst/>
          </a:prstGeom>
        </p:spPr>
      </p:pic>
      <p:sp>
        <p:nvSpPr>
          <p:cNvPr id="12" name="Rectangle 11"/>
          <p:cNvSpPr/>
          <p:nvPr/>
        </p:nvSpPr>
        <p:spPr>
          <a:xfrm>
            <a:off x="689164" y="3144909"/>
            <a:ext cx="10753464" cy="954107"/>
          </a:xfrm>
          <a:prstGeom prst="rect">
            <a:avLst/>
          </a:prstGeom>
        </p:spPr>
        <p:txBody>
          <a:bodyPr wrap="square">
            <a:spAutoFit/>
          </a:bodyPr>
          <a:lstStyle/>
          <a:p>
            <a:r>
              <a:rPr lang="en-US" sz="2800" dirty="0">
                <a:solidFill>
                  <a:schemeClr val="bg1">
                    <a:lumMod val="50000"/>
                  </a:schemeClr>
                </a:solidFill>
                <a:latin typeface="Roboto Condensed" pitchFamily="2" charset="0"/>
                <a:ea typeface="Roboto Condensed" pitchFamily="2" charset="0"/>
                <a:cs typeface="+mj-cs"/>
              </a:rPr>
              <a:t>Americans surveyed are</a:t>
            </a:r>
            <a:r>
              <a:rPr lang="en-US" sz="2800" dirty="0">
                <a:solidFill>
                  <a:srgbClr val="2071B6"/>
                </a:solidFill>
                <a:latin typeface="Roboto Condensed" pitchFamily="2" charset="0"/>
                <a:ea typeface="Roboto Condensed" pitchFamily="2" charset="0"/>
                <a:cs typeface="+mj-cs"/>
              </a:rPr>
              <a:t> paying $39 more per month </a:t>
            </a:r>
            <a:r>
              <a:rPr lang="en-US" sz="2800" dirty="0">
                <a:solidFill>
                  <a:schemeClr val="bg1">
                    <a:lumMod val="50000"/>
                  </a:schemeClr>
                </a:solidFill>
                <a:latin typeface="Roboto Condensed" pitchFamily="2" charset="0"/>
                <a:ea typeface="Roboto Condensed" pitchFamily="2" charset="0"/>
                <a:cs typeface="+mj-cs"/>
              </a:rPr>
              <a:t>for maintenance medications vs. 2014 </a:t>
            </a:r>
            <a:r>
              <a:rPr lang="en-US" sz="2400" baseline="50000" dirty="0">
                <a:solidFill>
                  <a:srgbClr val="464646"/>
                </a:solidFill>
                <a:latin typeface="Roboto Condensed" pitchFamily="2" charset="0"/>
                <a:ea typeface="Roboto Condensed" pitchFamily="2" charset="0"/>
                <a:cs typeface="Segoe UI" panose="020B0502040204020203" pitchFamily="34" charset="0"/>
              </a:rPr>
              <a:t>1 </a:t>
            </a:r>
          </a:p>
        </p:txBody>
      </p:sp>
      <p:sp>
        <p:nvSpPr>
          <p:cNvPr id="14" name="Rectangle 13"/>
          <p:cNvSpPr/>
          <p:nvPr/>
        </p:nvSpPr>
        <p:spPr>
          <a:xfrm>
            <a:off x="1469820" y="6556741"/>
            <a:ext cx="9576885" cy="415498"/>
          </a:xfrm>
          <a:prstGeom prst="rect">
            <a:avLst/>
          </a:prstGeom>
        </p:spPr>
        <p:txBody>
          <a:bodyPr wrap="square">
            <a:spAutoFit/>
          </a:bodyPr>
          <a:lstStyle/>
          <a:p>
            <a:r>
              <a:rPr lang="en-US" sz="700" baseline="30000" dirty="0">
                <a:solidFill>
                  <a:srgbClr val="444444"/>
                </a:solidFill>
                <a:latin typeface="Roboto Condensed" pitchFamily="2" charset="0"/>
                <a:ea typeface="Roboto Condensed" pitchFamily="2" charset="0"/>
              </a:rPr>
              <a:t>1 </a:t>
            </a:r>
            <a:r>
              <a:rPr lang="en-US" sz="700" dirty="0">
                <a:solidFill>
                  <a:srgbClr val="444444"/>
                </a:solidFill>
                <a:latin typeface="Roboto Condensed" pitchFamily="2" charset="0"/>
                <a:ea typeface="Roboto Condensed" pitchFamily="2" charset="0"/>
              </a:rPr>
              <a:t>“Consumer Reports accessed online: </a:t>
            </a:r>
            <a:r>
              <a:rPr lang="en-US" sz="700" dirty="0">
                <a:solidFill>
                  <a:srgbClr val="79A2BD"/>
                </a:solidFill>
                <a:latin typeface="Roboto Condensed" pitchFamily="2" charset="0"/>
                <a:ea typeface="Roboto Condensed" pitchFamily="2" charset="0"/>
                <a:hlinkClick r:id="rId4"/>
              </a:rPr>
              <a:t>http://www.consumerreports.org/cro/news/2016/08/are-you-paying-more-for-your-meds/index.htm</a:t>
            </a:r>
            <a:endParaRPr lang="en-US" sz="700" baseline="30000" dirty="0">
              <a:solidFill>
                <a:srgbClr val="444444"/>
              </a:solidFill>
              <a:latin typeface="Roboto Condensed" pitchFamily="2" charset="0"/>
              <a:ea typeface="Roboto Condensed" pitchFamily="2" charset="0"/>
            </a:endParaRPr>
          </a:p>
          <a:p>
            <a:r>
              <a:rPr lang="en-US" sz="700" baseline="30000" dirty="0">
                <a:solidFill>
                  <a:srgbClr val="444444"/>
                </a:solidFill>
                <a:latin typeface="Roboto Condensed" pitchFamily="2" charset="0"/>
                <a:ea typeface="Roboto Condensed" pitchFamily="2" charset="0"/>
              </a:rPr>
              <a:t>2</a:t>
            </a:r>
            <a:r>
              <a:rPr lang="en-US" sz="700" dirty="0">
                <a:solidFill>
                  <a:srgbClr val="444444"/>
                </a:solidFill>
                <a:latin typeface="Roboto Condensed" pitchFamily="2" charset="0"/>
                <a:ea typeface="Roboto Condensed" pitchFamily="2" charset="0"/>
              </a:rPr>
              <a:t> 2012 State of the States: Adherence Report.” </a:t>
            </a:r>
            <a:r>
              <a:rPr lang="en-US" sz="700" dirty="0" err="1">
                <a:solidFill>
                  <a:srgbClr val="444444"/>
                </a:solidFill>
                <a:latin typeface="Roboto Condensed" pitchFamily="2" charset="0"/>
                <a:ea typeface="Roboto Condensed" pitchFamily="2" charset="0"/>
              </a:rPr>
              <a:t>CVSCaremark</a:t>
            </a:r>
            <a:r>
              <a:rPr lang="en-US" sz="700" dirty="0">
                <a:solidFill>
                  <a:srgbClr val="444444"/>
                </a:solidFill>
                <a:latin typeface="Roboto Condensed" pitchFamily="2" charset="0"/>
                <a:ea typeface="Roboto Condensed" pitchFamily="2" charset="0"/>
              </a:rPr>
              <a:t> Health  Woonsocket, RI  access March 2015 </a:t>
            </a:r>
          </a:p>
          <a:p>
            <a:endParaRPr lang="en-US" sz="700" dirty="0">
              <a:latin typeface="Roboto Condensed" pitchFamily="2" charset="0"/>
              <a:ea typeface="Roboto Condensed" pitchFamily="2" charset="0"/>
            </a:endParaRPr>
          </a:p>
        </p:txBody>
      </p:sp>
      <p:sp>
        <p:nvSpPr>
          <p:cNvPr id="5" name="Rectangle 4"/>
          <p:cNvSpPr/>
          <p:nvPr/>
        </p:nvSpPr>
        <p:spPr>
          <a:xfrm>
            <a:off x="535683" y="6787573"/>
            <a:ext cx="248786" cy="369332"/>
          </a:xfrm>
          <a:prstGeom prst="rect">
            <a:avLst/>
          </a:prstGeom>
        </p:spPr>
        <p:txBody>
          <a:bodyPr wrap="none">
            <a:spAutoFit/>
          </a:bodyPr>
          <a:lstStyle/>
          <a:p>
            <a:r>
              <a:rPr lang="en-US" dirty="0">
                <a:solidFill>
                  <a:srgbClr val="333333"/>
                </a:solidFill>
                <a:latin typeface="Open Sans"/>
              </a:rPr>
              <a:t> </a:t>
            </a:r>
            <a:endParaRPr lang="en-US" dirty="0"/>
          </a:p>
        </p:txBody>
      </p:sp>
      <p:sp>
        <p:nvSpPr>
          <p:cNvPr id="16" name="Rectangle 15"/>
          <p:cNvSpPr/>
          <p:nvPr/>
        </p:nvSpPr>
        <p:spPr>
          <a:xfrm>
            <a:off x="689164" y="2515198"/>
            <a:ext cx="10753464" cy="523220"/>
          </a:xfrm>
          <a:prstGeom prst="rect">
            <a:avLst/>
          </a:prstGeom>
        </p:spPr>
        <p:txBody>
          <a:bodyPr wrap="square">
            <a:spAutoFit/>
          </a:bodyPr>
          <a:lstStyle/>
          <a:p>
            <a:r>
              <a:rPr lang="en-US" sz="2800" dirty="0">
                <a:solidFill>
                  <a:srgbClr val="2071B6"/>
                </a:solidFill>
                <a:latin typeface="Roboto Condensed" pitchFamily="2" charset="0"/>
                <a:ea typeface="Roboto Condensed" pitchFamily="2" charset="0"/>
                <a:cs typeface="+mj-cs"/>
              </a:rPr>
              <a:t>86% (3.5 Billion) of all prescriptions (2014)</a:t>
            </a:r>
            <a:r>
              <a:rPr lang="en-US" sz="2400" b="1" dirty="0">
                <a:solidFill>
                  <a:srgbClr val="0F7ABF"/>
                </a:solidFill>
                <a:latin typeface="Roboto Condensed" pitchFamily="2" charset="0"/>
                <a:ea typeface="Roboto Condensed" pitchFamily="2" charset="0"/>
                <a:cs typeface="Segoe UI" panose="020B0502040204020203" pitchFamily="34" charset="0"/>
              </a:rPr>
              <a:t> </a:t>
            </a:r>
            <a:r>
              <a:rPr lang="en-US" sz="2800" dirty="0">
                <a:solidFill>
                  <a:schemeClr val="bg1">
                    <a:lumMod val="50000"/>
                  </a:schemeClr>
                </a:solidFill>
                <a:latin typeface="Roboto Condensed" pitchFamily="2" charset="0"/>
                <a:ea typeface="Roboto Condensed" pitchFamily="2" charset="0"/>
                <a:cs typeface="+mj-cs"/>
              </a:rPr>
              <a:t>were filled with generics </a:t>
            </a:r>
            <a:r>
              <a:rPr lang="en-US" sz="2400" baseline="50000" dirty="0">
                <a:solidFill>
                  <a:srgbClr val="464646"/>
                </a:solidFill>
                <a:latin typeface="Roboto Condensed" pitchFamily="2" charset="0"/>
                <a:ea typeface="Roboto Condensed" pitchFamily="2" charset="0"/>
                <a:cs typeface="Segoe UI" panose="020B0502040204020203" pitchFamily="34" charset="0"/>
              </a:rPr>
              <a:t>1 </a:t>
            </a:r>
          </a:p>
        </p:txBody>
      </p:sp>
      <p:sp>
        <p:nvSpPr>
          <p:cNvPr id="13" name="Action Button: Home 12">
            <a:hlinkClick r:id="rId5"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4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74720" cy="1325563"/>
          </a:xfrm>
        </p:spPr>
        <p:txBody>
          <a:bodyPr/>
          <a:lstStyle/>
          <a:p>
            <a:r>
              <a:rPr lang="en-US" dirty="0"/>
              <a:t>E-mail Entry</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11873" y="3889140"/>
            <a:ext cx="2520609" cy="246221"/>
          </a:xfrm>
          <a:prstGeom prst="rect">
            <a:avLst/>
          </a:prstGeom>
          <a:noFill/>
        </p:spPr>
        <p:txBody>
          <a:bodyPr wrap="square" rtlCol="0">
            <a:spAutoFit/>
          </a:bodyPr>
          <a:lstStyle/>
          <a:p>
            <a:pPr algn="ctr"/>
            <a:r>
              <a:rPr lang="en-US" sz="1000" u="sng" dirty="0">
                <a:solidFill>
                  <a:srgbClr val="0070C0"/>
                </a:solidFill>
                <a:latin typeface="Roboto Condensed" pitchFamily="2" charset="0"/>
                <a:ea typeface="Roboto Condensed" pitchFamily="2" charset="0"/>
              </a:rPr>
              <a:t>Re-try</a:t>
            </a:r>
          </a:p>
        </p:txBody>
      </p:sp>
      <p:sp>
        <p:nvSpPr>
          <p:cNvPr id="12" name="Rectangle 11"/>
          <p:cNvSpPr/>
          <p:nvPr/>
        </p:nvSpPr>
        <p:spPr>
          <a:xfrm>
            <a:off x="7559161" y="3144533"/>
            <a:ext cx="184387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E-mail Address</a:t>
            </a:r>
          </a:p>
        </p:txBody>
      </p:sp>
      <p:sp>
        <p:nvSpPr>
          <p:cNvPr id="14" name="TextBox 13"/>
          <p:cNvSpPr txBox="1"/>
          <p:nvPr/>
        </p:nvSpPr>
        <p:spPr>
          <a:xfrm>
            <a:off x="7168385" y="2280888"/>
            <a:ext cx="2488981" cy="646331"/>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Printing is expensive. We keep </a:t>
            </a:r>
            <a:r>
              <a:rPr lang="en-US" sz="1200" i="1" dirty="0">
                <a:solidFill>
                  <a:srgbClr val="666666"/>
                </a:solidFill>
                <a:latin typeface="Roboto Condensed" pitchFamily="2" charset="0"/>
                <a:ea typeface="Roboto Condensed" pitchFamily="2" charset="0"/>
              </a:rPr>
              <a:t>our</a:t>
            </a:r>
            <a:r>
              <a:rPr lang="en-US" sz="1200" dirty="0">
                <a:solidFill>
                  <a:srgbClr val="666666"/>
                </a:solidFill>
                <a:latin typeface="Roboto Condensed" pitchFamily="2" charset="0"/>
                <a:ea typeface="Roboto Condensed" pitchFamily="2" charset="0"/>
              </a:rPr>
              <a:t> costs low so we can keep </a:t>
            </a:r>
            <a:r>
              <a:rPr lang="en-US" sz="1200" i="1" dirty="0">
                <a:solidFill>
                  <a:srgbClr val="666666"/>
                </a:solidFill>
                <a:latin typeface="Roboto Condensed" pitchFamily="2" charset="0"/>
                <a:ea typeface="Roboto Condensed" pitchFamily="2" charset="0"/>
              </a:rPr>
              <a:t>your</a:t>
            </a:r>
            <a:r>
              <a:rPr lang="en-US" sz="1200" dirty="0">
                <a:solidFill>
                  <a:srgbClr val="666666"/>
                </a:solidFill>
                <a:latin typeface="Roboto Condensed" pitchFamily="2" charset="0"/>
                <a:ea typeface="Roboto Condensed" pitchFamily="2" charset="0"/>
              </a:rPr>
              <a:t> costs low. Plus, it’s cool to be green!</a:t>
            </a:r>
          </a:p>
        </p:txBody>
      </p:sp>
      <p:sp>
        <p:nvSpPr>
          <p:cNvPr id="22" name="Rectangle 21"/>
          <p:cNvSpPr/>
          <p:nvPr/>
        </p:nvSpPr>
        <p:spPr>
          <a:xfrm>
            <a:off x="6992932" y="5553586"/>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AGE VERIFICATION</a:t>
            </a:r>
          </a:p>
        </p:txBody>
      </p:sp>
      <p:sp>
        <p:nvSpPr>
          <p:cNvPr id="24" name="Rectangle 23"/>
          <p:cNvSpPr/>
          <p:nvPr/>
        </p:nvSpPr>
        <p:spPr>
          <a:xfrm>
            <a:off x="7559161" y="3532311"/>
            <a:ext cx="184387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Confirm E-mail Address</a:t>
            </a:r>
          </a:p>
        </p:txBody>
      </p:sp>
      <p:pic>
        <p:nvPicPr>
          <p:cNvPr id="26" name="Picture 25"/>
          <p:cNvPicPr>
            <a:picLocks noChangeAspect="1"/>
          </p:cNvPicPr>
          <p:nvPr/>
        </p:nvPicPr>
        <p:blipFill rotWithShape="1">
          <a:blip r:embed="rId3"/>
          <a:srcRect t="24156"/>
          <a:stretch/>
        </p:blipFill>
        <p:spPr>
          <a:xfrm>
            <a:off x="7051678" y="4133948"/>
            <a:ext cx="2795920" cy="1788529"/>
          </a:xfrm>
          <a:prstGeom prst="rect">
            <a:avLst/>
          </a:prstGeom>
        </p:spPr>
      </p:pic>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E-mail Address</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21" name="TextBox 20"/>
          <p:cNvSpPr txBox="1"/>
          <p:nvPr/>
        </p:nvSpPr>
        <p:spPr>
          <a:xfrm>
            <a:off x="7635338" y="3172483"/>
            <a:ext cx="1691519" cy="261610"/>
          </a:xfrm>
          <a:prstGeom prst="rect">
            <a:avLst/>
          </a:prstGeom>
          <a:solidFill>
            <a:srgbClr val="F2F2F2"/>
          </a:solidFill>
          <a:ln>
            <a:noFill/>
          </a:ln>
        </p:spPr>
        <p:txBody>
          <a:bodyPr wrap="square" rtlCol="0">
            <a:spAutoFit/>
          </a:bodyPr>
          <a:lstStyle/>
          <a:p>
            <a:r>
              <a:rPr lang="en-US" sz="1100" b="1" dirty="0">
                <a:solidFill>
                  <a:srgbClr val="256FBD"/>
                </a:solidFill>
                <a:latin typeface="Roboto Condensed" pitchFamily="2" charset="0"/>
                <a:ea typeface="Roboto Condensed" pitchFamily="2" charset="0"/>
              </a:rPr>
              <a:t>ken@burkett.mobi</a:t>
            </a:r>
            <a:endParaRPr lang="en-US" sz="1100" dirty="0">
              <a:solidFill>
                <a:srgbClr val="666666"/>
              </a:solidFill>
              <a:latin typeface="Roboto Condensed" pitchFamily="2" charset="0"/>
              <a:ea typeface="Roboto Condensed" pitchFamily="2" charset="0"/>
            </a:endParaRPr>
          </a:p>
        </p:txBody>
      </p:sp>
      <p:sp>
        <p:nvSpPr>
          <p:cNvPr id="30" name="TextBox 29"/>
          <p:cNvSpPr txBox="1"/>
          <p:nvPr/>
        </p:nvSpPr>
        <p:spPr>
          <a:xfrm>
            <a:off x="7635338" y="3560261"/>
            <a:ext cx="1607699" cy="261610"/>
          </a:xfrm>
          <a:prstGeom prst="rect">
            <a:avLst/>
          </a:prstGeom>
          <a:solidFill>
            <a:srgbClr val="F2F2F2"/>
          </a:solidFill>
          <a:ln>
            <a:noFill/>
          </a:ln>
        </p:spPr>
        <p:txBody>
          <a:bodyPr wrap="square" rtlCol="0">
            <a:spAutoFit/>
          </a:bodyPr>
          <a:lstStyle/>
          <a:p>
            <a:r>
              <a:rPr lang="en-US" sz="1100" b="1" dirty="0">
                <a:solidFill>
                  <a:srgbClr val="256FBD"/>
                </a:solidFill>
                <a:latin typeface="Roboto Condensed" pitchFamily="2" charset="0"/>
                <a:ea typeface="Roboto Condensed" pitchFamily="2" charset="0"/>
              </a:rPr>
              <a:t>ken@burkett.mobi</a:t>
            </a:r>
            <a:endParaRPr lang="en-US" sz="1100" dirty="0">
              <a:solidFill>
                <a:srgbClr val="666666"/>
              </a:solidFill>
              <a:latin typeface="Roboto Condensed" pitchFamily="2" charset="0"/>
              <a:ea typeface="Roboto Condensed" pitchFamily="2" charset="0"/>
            </a:endParaRPr>
          </a:p>
        </p:txBody>
      </p:sp>
      <p:sp>
        <p:nvSpPr>
          <p:cNvPr id="20" name="Action Button: Home 19">
            <a:hlinkClick r:id="rId5" action="ppaction://hlinksldjump" highlightClick="1"/>
          </p:cNvPr>
          <p:cNvSpPr/>
          <p:nvPr/>
        </p:nvSpPr>
        <p:spPr>
          <a:xfrm>
            <a:off x="8242087" y="6013067"/>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399418" y="3244463"/>
            <a:ext cx="588623" cy="369332"/>
          </a:xfrm>
          <a:prstGeom prst="rect">
            <a:avLst/>
          </a:prstGeom>
          <a:noFill/>
        </p:spPr>
        <p:txBody>
          <a:bodyPr wrap="none" rtlCol="0">
            <a:spAutoFit/>
          </a:bodyPr>
          <a:lstStyle/>
          <a:p>
            <a:r>
              <a:rPr lang="en-US" dirty="0">
                <a:latin typeface="Roboto Condensed" pitchFamily="2" charset="0"/>
                <a:ea typeface="Roboto Condensed" pitchFamily="2" charset="0"/>
              </a:rPr>
              <a:t>[</a:t>
            </a:r>
            <a:r>
              <a:rPr lang="en-US" sz="1050" dirty="0">
                <a:latin typeface="Roboto Condensed" pitchFamily="2" charset="0"/>
                <a:ea typeface="Roboto Condensed" pitchFamily="2" charset="0"/>
              </a:rPr>
              <a:t>email</a:t>
            </a:r>
            <a:r>
              <a:rPr lang="en-US" dirty="0">
                <a:latin typeface="Roboto Condensed" pitchFamily="2" charset="0"/>
                <a:ea typeface="Roboto Condensed" pitchFamily="2" charset="0"/>
              </a:rPr>
              <a:t>]</a:t>
            </a:r>
          </a:p>
        </p:txBody>
      </p:sp>
      <p:grpSp>
        <p:nvGrpSpPr>
          <p:cNvPr id="25" name="Group 24"/>
          <p:cNvGrpSpPr/>
          <p:nvPr/>
        </p:nvGrpSpPr>
        <p:grpSpPr>
          <a:xfrm>
            <a:off x="7499438" y="3041249"/>
            <a:ext cx="1181075" cy="230832"/>
            <a:chOff x="3029525" y="7099561"/>
            <a:chExt cx="1181075" cy="230832"/>
          </a:xfrm>
        </p:grpSpPr>
        <p:sp>
          <p:nvSpPr>
            <p:cNvPr id="31" name="Rectangle 30"/>
            <p:cNvSpPr/>
            <p:nvPr/>
          </p:nvSpPr>
          <p:spPr>
            <a:xfrm>
              <a:off x="3112379" y="7145661"/>
              <a:ext cx="1098221" cy="1386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2" name="Rectangle 31"/>
            <p:cNvSpPr/>
            <p:nvPr/>
          </p:nvSpPr>
          <p:spPr>
            <a:xfrm>
              <a:off x="3029525" y="7099561"/>
              <a:ext cx="848309"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Email Address</a:t>
              </a:r>
            </a:p>
          </p:txBody>
        </p:sp>
      </p:grpSp>
      <p:grpSp>
        <p:nvGrpSpPr>
          <p:cNvPr id="33" name="Group 32"/>
          <p:cNvGrpSpPr/>
          <p:nvPr/>
        </p:nvGrpSpPr>
        <p:grpSpPr>
          <a:xfrm>
            <a:off x="7493386" y="3420575"/>
            <a:ext cx="1261884" cy="230832"/>
            <a:chOff x="3029525" y="7099561"/>
            <a:chExt cx="1261884" cy="230832"/>
          </a:xfrm>
        </p:grpSpPr>
        <p:sp>
          <p:nvSpPr>
            <p:cNvPr id="34" name="Rectangle 33"/>
            <p:cNvSpPr/>
            <p:nvPr/>
          </p:nvSpPr>
          <p:spPr>
            <a:xfrm>
              <a:off x="3112379" y="7145661"/>
              <a:ext cx="1098221" cy="1386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5" name="Rectangle 34"/>
            <p:cNvSpPr/>
            <p:nvPr/>
          </p:nvSpPr>
          <p:spPr>
            <a:xfrm>
              <a:off x="3029525" y="7099561"/>
              <a:ext cx="1261884"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Re-Enter Email address</a:t>
              </a:r>
            </a:p>
          </p:txBody>
        </p:sp>
      </p:grpSp>
    </p:spTree>
    <p:extLst>
      <p:ext uri="{BB962C8B-B14F-4D97-AF65-F5344CB8AC3E}">
        <p14:creationId xmlns:p14="http://schemas.microsoft.com/office/powerpoint/2010/main" val="92765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bg/>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type="lt">
                                    <p:tmAbs val="150"/>
                                  </p:iterate>
                                  <p:childTnLst>
                                    <p:set>
                                      <p:cBhvr>
                                        <p:cTn id="12" dur="1" fill="hold">
                                          <p:stCondLst>
                                            <p:cond delay="0"/>
                                          </p:stCondLst>
                                        </p:cTn>
                                        <p:tgtEl>
                                          <p:spTgt spid="2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2250"/>
                                  </p:stCondLst>
                                  <p:childTnLst>
                                    <p:set>
                                      <p:cBhvr>
                                        <p:cTn id="18" dur="1" fill="hold">
                                          <p:stCondLst>
                                            <p:cond delay="9"/>
                                          </p:stCondLst>
                                        </p:cTn>
                                        <p:tgtEl>
                                          <p:spTgt spid="24"/>
                                        </p:tgtEl>
                                        <p:attrNameLst>
                                          <p:attrName>style.visibility</p:attrName>
                                        </p:attrNameLst>
                                      </p:cBhvr>
                                      <p:to>
                                        <p:strVal val="visible"/>
                                      </p:to>
                                    </p:set>
                                  </p:childTnLst>
                                </p:cTn>
                              </p:par>
                              <p:par>
                                <p:cTn id="19" presetID="1" presetClass="entr" presetSubtype="0" fill="hold" nodeType="withEffect">
                                  <p:stCondLst>
                                    <p:cond delay="2250"/>
                                  </p:stCondLst>
                                  <p:childTnLst>
                                    <p:set>
                                      <p:cBhvr>
                                        <p:cTn id="20" dur="1" fill="hold">
                                          <p:stCondLst>
                                            <p:cond delay="0"/>
                                          </p:stCondLst>
                                        </p:cTn>
                                        <p:tgtEl>
                                          <p:spTgt spid="33"/>
                                        </p:tgtEl>
                                        <p:attrNameLst>
                                          <p:attrName>style.visibility</p:attrName>
                                        </p:attrNameLst>
                                      </p:cBhvr>
                                      <p:to>
                                        <p:strVal val="visible"/>
                                      </p:to>
                                    </p:set>
                                  </p:childTnLst>
                                </p:cTn>
                              </p:par>
                            </p:childTnLst>
                          </p:cTn>
                        </p:par>
                        <p:par>
                          <p:cTn id="21" fill="hold">
                            <p:stCondLst>
                              <p:cond delay="2260"/>
                            </p:stCondLst>
                            <p:childTnLst>
                              <p:par>
                                <p:cTn id="22" presetID="1" presetClass="entr" presetSubtype="0" fill="hold" grpId="0" nodeType="afterEffect">
                                  <p:stCondLst>
                                    <p:cond delay="0"/>
                                  </p:stCondLst>
                                  <p:childTnLst>
                                    <p:set>
                                      <p:cBhvr>
                                        <p:cTn id="23" dur="1" fill="hold">
                                          <p:stCondLst>
                                            <p:cond delay="0"/>
                                          </p:stCondLst>
                                        </p:cTn>
                                        <p:tgtEl>
                                          <p:spTgt spid="30">
                                            <p:bg/>
                                          </p:spTgt>
                                        </p:tgtEl>
                                        <p:attrNameLst>
                                          <p:attrName>style.visibility</p:attrName>
                                        </p:attrNameLst>
                                      </p:cBhvr>
                                      <p:to>
                                        <p:strVal val="visible"/>
                                      </p:to>
                                    </p:set>
                                  </p:childTnLst>
                                </p:cTn>
                              </p:par>
                            </p:childTnLst>
                          </p:cTn>
                        </p:par>
                        <p:par>
                          <p:cTn id="24" fill="hold">
                            <p:stCondLst>
                              <p:cond delay="2260"/>
                            </p:stCondLst>
                            <p:childTnLst>
                              <p:par>
                                <p:cTn id="25" presetID="1" presetClass="entr" presetSubtype="0" fill="hold" grpId="0" nodeType="afterEffect">
                                  <p:stCondLst>
                                    <p:cond delay="0"/>
                                  </p:stCondLst>
                                  <p:iterate type="lt">
                                    <p:tmAbs val="150"/>
                                  </p:iterate>
                                  <p:childTnLst>
                                    <p:set>
                                      <p:cBhvr>
                                        <p:cTn id="26" dur="1" fill="hold">
                                          <p:stCondLst>
                                            <p:cond delay="0"/>
                                          </p:stCondLst>
                                        </p:cTn>
                                        <p:tgtEl>
                                          <p:spTgt spid="30">
                                            <p:txEl>
                                              <p:pRg st="0" end="0"/>
                                            </p:txEl>
                                          </p:spTgt>
                                        </p:tgtEl>
                                        <p:attrNameLst>
                                          <p:attrName>style.visibility</p:attrName>
                                        </p:attrNameLst>
                                      </p:cBhvr>
                                      <p:to>
                                        <p:strVal val="visible"/>
                                      </p:to>
                                    </p:set>
                                  </p:childTnLst>
                                </p:cTn>
                              </p:par>
                            </p:childTnLst>
                          </p:cTn>
                        </p:par>
                        <p:par>
                          <p:cTn id="27" fill="hold">
                            <p:stCondLst>
                              <p:cond delay="4511"/>
                            </p:stCondLst>
                            <p:childTnLst>
                              <p:par>
                                <p:cTn id="28" presetID="1"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4" grpId="0" animBg="1"/>
      <p:bldP spid="21" grpId="0" uiExpand="1" build="p" bldLvl="5" animBg="1" advAuto="150"/>
      <p:bldP spid="30" grpId="0" build="p" bldLvl="5" animBg="1" advAuto="15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74720" cy="1325563"/>
          </a:xfrm>
        </p:spPr>
        <p:txBody>
          <a:bodyPr/>
          <a:lstStyle/>
          <a:p>
            <a:r>
              <a:rPr lang="en-US" dirty="0"/>
              <a:t>Patient Info</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6999477" y="1148694"/>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8385" y="2222697"/>
            <a:ext cx="2488981" cy="830997"/>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We’re almost done!</a:t>
            </a:r>
          </a:p>
          <a:p>
            <a:pPr algn="ctr"/>
            <a:r>
              <a:rPr lang="en-US" sz="1200" dirty="0">
                <a:solidFill>
                  <a:srgbClr val="666666"/>
                </a:solidFill>
                <a:latin typeface="Roboto Condensed" pitchFamily="2" charset="0"/>
                <a:ea typeface="Roboto Condensed" pitchFamily="2" charset="0"/>
              </a:rPr>
              <a:t>We just need a few bits of information to complete your medication profile.</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AGE VERIFICATION</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8" name="Rectangle 37"/>
          <p:cNvSpPr/>
          <p:nvPr/>
        </p:nvSpPr>
        <p:spPr>
          <a:xfrm>
            <a:off x="7001245" y="557021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DELIVERY INFORMATION</a:t>
            </a:r>
          </a:p>
        </p:txBody>
      </p:sp>
      <p:sp>
        <p:nvSpPr>
          <p:cNvPr id="30" name="Rectangle 29"/>
          <p:cNvSpPr/>
          <p:nvPr/>
        </p:nvSpPr>
        <p:spPr>
          <a:xfrm>
            <a:off x="7181017" y="4158676"/>
            <a:ext cx="2438138" cy="31343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list your allergies here separate by commas</a:t>
            </a:r>
          </a:p>
        </p:txBody>
      </p:sp>
      <p:sp>
        <p:nvSpPr>
          <p:cNvPr id="39" name="TextBox 38"/>
          <p:cNvSpPr txBox="1"/>
          <p:nvPr/>
        </p:nvSpPr>
        <p:spPr>
          <a:xfrm>
            <a:off x="7199823" y="4197455"/>
            <a:ext cx="2322855"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Peanuts, sulfa, latex, shellfish</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189190" y="3045373"/>
            <a:ext cx="1484283"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Date of Birth  DD/MM/YYYY</a:t>
            </a:r>
          </a:p>
        </p:txBody>
      </p:sp>
      <p:sp>
        <p:nvSpPr>
          <p:cNvPr id="41" name="TextBox 40"/>
          <p:cNvSpPr txBox="1"/>
          <p:nvPr/>
        </p:nvSpPr>
        <p:spPr>
          <a:xfrm>
            <a:off x="7209556" y="3060573"/>
            <a:ext cx="138407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02  / 09  / 1973</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8743422" y="3039502"/>
            <a:ext cx="88245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Male</a:t>
            </a:r>
          </a:p>
        </p:txBody>
      </p:sp>
      <p:sp>
        <p:nvSpPr>
          <p:cNvPr id="43" name="TextBox 42"/>
          <p:cNvSpPr txBox="1"/>
          <p:nvPr/>
        </p:nvSpPr>
        <p:spPr>
          <a:xfrm>
            <a:off x="8743146" y="3053477"/>
            <a:ext cx="852874"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Male</a:t>
            </a:r>
            <a:endParaRPr lang="en-US" sz="1100" dirty="0">
              <a:solidFill>
                <a:srgbClr val="666666"/>
              </a:solidFill>
              <a:latin typeface="Roboto Condensed" pitchFamily="2" charset="0"/>
              <a:ea typeface="Roboto Condensed" pitchFamily="2" charset="0"/>
            </a:endParaRPr>
          </a:p>
        </p:txBody>
      </p:sp>
      <p:sp>
        <p:nvSpPr>
          <p:cNvPr id="3" name="Isosceles Triangle 2"/>
          <p:cNvSpPr/>
          <p:nvPr/>
        </p:nvSpPr>
        <p:spPr>
          <a:xfrm rot="3600000">
            <a:off x="9458772" y="3111530"/>
            <a:ext cx="126919" cy="109412"/>
          </a:xfrm>
          <a:prstGeom prst="triangle">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189190" y="3529732"/>
            <a:ext cx="2525691" cy="253916"/>
          </a:xfrm>
          <a:prstGeom prst="rect">
            <a:avLst/>
          </a:prstGeom>
        </p:spPr>
        <p:txBody>
          <a:bodyPr wrap="none" lIns="0">
            <a:spAutoFit/>
          </a:bodyPr>
          <a:lstStyle/>
          <a:p>
            <a:r>
              <a:rPr lang="en-US" sz="1050" dirty="0">
                <a:solidFill>
                  <a:srgbClr val="256FBD"/>
                </a:solidFill>
                <a:latin typeface="Roboto Condensed" pitchFamily="2" charset="0"/>
                <a:ea typeface="Roboto Condensed" pitchFamily="2" charset="0"/>
              </a:rPr>
              <a:t>Do you have any food or medication allergies?</a:t>
            </a:r>
            <a:endParaRPr lang="en-US" sz="1050" dirty="0"/>
          </a:p>
        </p:txBody>
      </p:sp>
      <p:sp>
        <p:nvSpPr>
          <p:cNvPr id="5" name="Rectangle 4"/>
          <p:cNvSpPr/>
          <p:nvPr/>
        </p:nvSpPr>
        <p:spPr>
          <a:xfrm>
            <a:off x="8460197" y="3773670"/>
            <a:ext cx="1343156" cy="230832"/>
          </a:xfrm>
          <a:prstGeom prst="rect">
            <a:avLst/>
          </a:prstGeom>
        </p:spPr>
        <p:txBody>
          <a:bodyPr wrap="square">
            <a:spAutoFit/>
          </a:bodyPr>
          <a:lstStyle/>
          <a:p>
            <a:r>
              <a:rPr lang="en-US" sz="900" u="sng" dirty="0">
                <a:solidFill>
                  <a:schemeClr val="accent2"/>
                </a:solidFill>
                <a:latin typeface="Roboto Condensed" pitchFamily="2" charset="0"/>
                <a:ea typeface="Roboto Condensed" pitchFamily="2" charset="0"/>
              </a:rPr>
              <a:t>Why we need this.</a:t>
            </a:r>
            <a:endParaRPr lang="en-US" sz="900" u="sng" dirty="0">
              <a:solidFill>
                <a:schemeClr val="accent2"/>
              </a:solidFill>
            </a:endParaRPr>
          </a:p>
        </p:txBody>
      </p:sp>
      <p:sp>
        <p:nvSpPr>
          <p:cNvPr id="45" name="Rounded Rectangle 44"/>
          <p:cNvSpPr/>
          <p:nvPr/>
        </p:nvSpPr>
        <p:spPr>
          <a:xfrm>
            <a:off x="7182640" y="3801726"/>
            <a:ext cx="602360" cy="238713"/>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YES</a:t>
            </a:r>
          </a:p>
        </p:txBody>
      </p:sp>
      <p:sp>
        <p:nvSpPr>
          <p:cNvPr id="46" name="Rounded Rectangle 45"/>
          <p:cNvSpPr/>
          <p:nvPr/>
        </p:nvSpPr>
        <p:spPr>
          <a:xfrm>
            <a:off x="7863987" y="3801726"/>
            <a:ext cx="602360" cy="238713"/>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NO</a:t>
            </a:r>
          </a:p>
        </p:txBody>
      </p:sp>
      <p:sp>
        <p:nvSpPr>
          <p:cNvPr id="47" name="Rounded Rectangle 46"/>
          <p:cNvSpPr/>
          <p:nvPr/>
        </p:nvSpPr>
        <p:spPr>
          <a:xfrm>
            <a:off x="7189190" y="3795471"/>
            <a:ext cx="602360" cy="238713"/>
          </a:xfrm>
          <a:prstGeom prst="roundRect">
            <a:avLst/>
          </a:prstGeom>
          <a:solidFill>
            <a:srgbClr val="256F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pitchFamily="2" charset="0"/>
                <a:ea typeface="Roboto Condensed" pitchFamily="2" charset="0"/>
              </a:rPr>
              <a:t>YES</a:t>
            </a:r>
          </a:p>
        </p:txBody>
      </p:sp>
      <p:sp>
        <p:nvSpPr>
          <p:cNvPr id="36" name="Oval 35"/>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8275855" y="538823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ction Button: Home 31">
            <a:hlinkClick r:id="rId4" action="ppaction://hlinksldjump" highlightClick="1"/>
          </p:cNvPr>
          <p:cNvSpPr/>
          <p:nvPr/>
        </p:nvSpPr>
        <p:spPr>
          <a:xfrm>
            <a:off x="8155099" y="606165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p:nvGrpSpPr>
        <p:grpSpPr>
          <a:xfrm>
            <a:off x="7119241" y="2907014"/>
            <a:ext cx="1200970" cy="230832"/>
            <a:chOff x="3029525" y="7099561"/>
            <a:chExt cx="1200970" cy="230832"/>
          </a:xfrm>
        </p:grpSpPr>
        <p:sp>
          <p:nvSpPr>
            <p:cNvPr id="55" name="Rectangle 54"/>
            <p:cNvSpPr/>
            <p:nvPr/>
          </p:nvSpPr>
          <p:spPr>
            <a:xfrm>
              <a:off x="3112379" y="7145661"/>
              <a:ext cx="1098221" cy="1386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6" name="Rectangle 55"/>
            <p:cNvSpPr/>
            <p:nvPr/>
          </p:nvSpPr>
          <p:spPr>
            <a:xfrm>
              <a:off x="3029525" y="7099561"/>
              <a:ext cx="1200970"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   MM   /  DD  /   YYYY</a:t>
              </a:r>
            </a:p>
          </p:txBody>
        </p:sp>
      </p:grpSp>
      <p:grpSp>
        <p:nvGrpSpPr>
          <p:cNvPr id="57" name="Group 56"/>
          <p:cNvGrpSpPr/>
          <p:nvPr/>
        </p:nvGrpSpPr>
        <p:grpSpPr>
          <a:xfrm>
            <a:off x="7116848" y="4050304"/>
            <a:ext cx="647613" cy="230832"/>
            <a:chOff x="3029525" y="7099561"/>
            <a:chExt cx="647613" cy="230832"/>
          </a:xfrm>
        </p:grpSpPr>
        <p:sp>
          <p:nvSpPr>
            <p:cNvPr id="58" name="Rectangle 57"/>
            <p:cNvSpPr/>
            <p:nvPr/>
          </p:nvSpPr>
          <p:spPr>
            <a:xfrm>
              <a:off x="3112379" y="7145661"/>
              <a:ext cx="564759" cy="17174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9" name="Rectangle 58"/>
            <p:cNvSpPr/>
            <p:nvPr/>
          </p:nvSpPr>
          <p:spPr>
            <a:xfrm>
              <a:off x="3029525" y="7099561"/>
              <a:ext cx="598241"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Allergies</a:t>
              </a:r>
            </a:p>
          </p:txBody>
        </p:sp>
      </p:grpSp>
    </p:spTree>
    <p:extLst>
      <p:ext uri="{BB962C8B-B14F-4D97-AF65-F5344CB8AC3E}">
        <p14:creationId xmlns:p14="http://schemas.microsoft.com/office/powerpoint/2010/main" val="119485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bg/>
                                          </p:spTgt>
                                        </p:tgtEl>
                                        <p:attrNameLst>
                                          <p:attrName>style.visibility</p:attrName>
                                        </p:attrNameLst>
                                      </p:cBhvr>
                                      <p:to>
                                        <p:strVal val="visible"/>
                                      </p:to>
                                    </p:set>
                                  </p:childTnLst>
                                </p:cTn>
                              </p:par>
                              <p:par>
                                <p:cTn id="7" presetID="1" presetClass="entr" presetSubtype="0" fill="hold" grpId="0" nodeType="withEffect">
                                  <p:stCondLst>
                                    <p:cond delay="250"/>
                                  </p:stCondLst>
                                  <p:iterate type="lt">
                                    <p:tmAbs val="100"/>
                                  </p:iterate>
                                  <p:childTnLst>
                                    <p:set>
                                      <p:cBhvr>
                                        <p:cTn id="8" dur="1" fill="hold">
                                          <p:stCondLst>
                                            <p:cond delay="0"/>
                                          </p:stCondLst>
                                        </p:cTn>
                                        <p:tgtEl>
                                          <p:spTgt spid="41">
                                            <p:txEl>
                                              <p:pRg st="0" end="0"/>
                                            </p:txEl>
                                          </p:spTgt>
                                        </p:tgtEl>
                                        <p:attrNameLst>
                                          <p:attrName>style.visibility</p:attrName>
                                        </p:attrNameLst>
                                      </p:cBhvr>
                                      <p:to>
                                        <p:strVal val="visible"/>
                                      </p:to>
                                    </p:set>
                                  </p:childTnLst>
                                </p:cTn>
                              </p:par>
                              <p:par>
                                <p:cTn id="9" presetID="1" presetClass="entr" presetSubtype="0" fill="hold" nodeType="withEffect">
                                  <p:stCondLst>
                                    <p:cond delay="250"/>
                                  </p:stCondLst>
                                  <p:childTnLst>
                                    <p:set>
                                      <p:cBhvr>
                                        <p:cTn id="10" dur="1" fill="hold">
                                          <p:stCondLst>
                                            <p:cond delay="0"/>
                                          </p:stCondLst>
                                        </p:cTn>
                                        <p:tgtEl>
                                          <p:spTgt spid="44"/>
                                        </p:tgtEl>
                                        <p:attrNameLst>
                                          <p:attrName>style.visibility</p:attrName>
                                        </p:attrNameLst>
                                      </p:cBhvr>
                                      <p:to>
                                        <p:strVal val="visible"/>
                                      </p:to>
                                    </p:set>
                                  </p:childTnLst>
                                </p:cTn>
                              </p:par>
                            </p:childTnLst>
                          </p:cTn>
                        </p:par>
                        <p:par>
                          <p:cTn id="11" fill="hold">
                            <p:stCondLst>
                              <p:cond delay="1151"/>
                            </p:stCondLst>
                            <p:childTnLst>
                              <p:par>
                                <p:cTn id="12" presetID="1" presetClass="entr" presetSubtype="0" fill="hold" grpId="0" nodeType="afterEffect">
                                  <p:stCondLst>
                                    <p:cond delay="0"/>
                                  </p:stCondLst>
                                  <p:childTnLst>
                                    <p:set>
                                      <p:cBhvr>
                                        <p:cTn id="13" dur="1" fill="hold">
                                          <p:stCondLst>
                                            <p:cond delay="0"/>
                                          </p:stCondLst>
                                        </p:cTn>
                                        <p:tgtEl>
                                          <p:spTgt spid="43">
                                            <p:bg/>
                                          </p:spTgt>
                                        </p:tgtEl>
                                        <p:attrNameLst>
                                          <p:attrName>style.visibility</p:attrName>
                                        </p:attrNameLst>
                                      </p:cBhvr>
                                      <p:to>
                                        <p:strVal val="visible"/>
                                      </p:to>
                                    </p:set>
                                  </p:childTnLst>
                                </p:cTn>
                              </p:par>
                            </p:childTnLst>
                          </p:cTn>
                        </p:par>
                        <p:par>
                          <p:cTn id="14" fill="hold">
                            <p:stCondLst>
                              <p:cond delay="1151"/>
                            </p:stCondLst>
                            <p:childTnLst>
                              <p:par>
                                <p:cTn id="15" presetID="1" presetClass="entr" presetSubtype="0" fill="hold" grpId="0" nodeType="after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grpId="0" nodeType="withEffect">
                                  <p:stCondLst>
                                    <p:cond delay="750"/>
                                  </p:stCondLst>
                                  <p:childTnLst>
                                    <p:set>
                                      <p:cBhvr>
                                        <p:cTn id="25" dur="1" fill="hold">
                                          <p:stCondLst>
                                            <p:cond delay="0"/>
                                          </p:stCondLst>
                                        </p:cTn>
                                        <p:tgtEl>
                                          <p:spTgt spid="39">
                                            <p:bg/>
                                          </p:spTgt>
                                        </p:tgtEl>
                                        <p:attrNameLst>
                                          <p:attrName>style.visibility</p:attrName>
                                        </p:attrNameLst>
                                      </p:cBhvr>
                                      <p:to>
                                        <p:strVal val="visible"/>
                                      </p:to>
                                    </p:set>
                                  </p:childTnLst>
                                </p:cTn>
                              </p:par>
                              <p:par>
                                <p:cTn id="26" presetID="1" presetClass="entr" presetSubtype="0" fill="hold" grpId="0" nodeType="withEffect">
                                  <p:stCondLst>
                                    <p:cond delay="750"/>
                                  </p:stCondLst>
                                  <p:iterate type="lt">
                                    <p:tmAbs val="50"/>
                                  </p:iterate>
                                  <p:childTnLst>
                                    <p:set>
                                      <p:cBhvr>
                                        <p:cTn id="27" dur="1" fill="hold">
                                          <p:stCondLst>
                                            <p:cond delay="0"/>
                                          </p:stCondLst>
                                        </p:cTn>
                                        <p:tgtEl>
                                          <p:spTgt spid="39">
                                            <p:txEl>
                                              <p:pRg st="0" end="0"/>
                                            </p:txEl>
                                          </p:spTgt>
                                        </p:tgtEl>
                                        <p:attrNameLst>
                                          <p:attrName>style.visibility</p:attrName>
                                        </p:attrNameLst>
                                      </p:cBhvr>
                                      <p:to>
                                        <p:strVal val="visible"/>
                                      </p:to>
                                    </p:set>
                                  </p:childTnLst>
                                </p:cTn>
                              </p:par>
                              <p:par>
                                <p:cTn id="28" presetID="1" presetClass="entr" presetSubtype="0" fill="hold" nodeType="withEffect">
                                  <p:stCondLst>
                                    <p:cond delay="750"/>
                                  </p:stCondLst>
                                  <p:childTnLst>
                                    <p:set>
                                      <p:cBhvr>
                                        <p:cTn id="29" dur="1" fill="hold">
                                          <p:stCondLst>
                                            <p:cond delay="0"/>
                                          </p:stCondLst>
                                        </p:cTn>
                                        <p:tgtEl>
                                          <p:spTgt spid="57"/>
                                        </p:tgtEl>
                                        <p:attrNameLst>
                                          <p:attrName>style.visibility</p:attrName>
                                        </p:attrNameLst>
                                      </p:cBhvr>
                                      <p:to>
                                        <p:strVal val="visible"/>
                                      </p:to>
                                    </p:set>
                                  </p:childTnLst>
                                </p:cTn>
                              </p:par>
                            </p:childTnLst>
                          </p:cTn>
                        </p:par>
                        <p:par>
                          <p:cTn id="30" fill="hold">
                            <p:stCondLst>
                              <p:cond delay="2151"/>
                            </p:stCondLst>
                            <p:childTnLst>
                              <p:par>
                                <p:cTn id="31" presetID="1"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0" grpId="0" animBg="1"/>
      <p:bldP spid="39" grpId="0" uiExpand="1" build="p" bldLvl="5" animBg="1" advAuto="150"/>
      <p:bldP spid="41" grpId="0" uiExpand="1" build="p" bldLvl="5" animBg="1" advAuto="150"/>
      <p:bldP spid="43" grpId="0" build="p" bldLvl="5" animBg="1" advAuto="150"/>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83" y="837565"/>
            <a:ext cx="4808220" cy="1325563"/>
          </a:xfrm>
        </p:spPr>
        <p:txBody>
          <a:bodyPr/>
          <a:lstStyle/>
          <a:p>
            <a:r>
              <a:rPr lang="en-US" dirty="0"/>
              <a:t>Delivery Address</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29757" y="1193571"/>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8581251" y="3655841"/>
            <a:ext cx="542847" cy="261610"/>
          </a:xfrm>
          <a:prstGeom prst="rect">
            <a:avLst/>
          </a:prstGeom>
          <a:solidFill>
            <a:srgbClr val="256FBD"/>
          </a:solidFill>
          <a:ln w="9525">
            <a:noFill/>
          </a:ln>
        </p:spPr>
        <p:txBody>
          <a:bodyPr wrap="square" rtlCol="0">
            <a:spAutoFit/>
          </a:bodyPr>
          <a:lstStyle/>
          <a:p>
            <a:pPr algn="ctr"/>
            <a:r>
              <a:rPr lang="en-US" sz="1100" dirty="0">
                <a:solidFill>
                  <a:schemeClr val="bg1"/>
                </a:solidFill>
                <a:latin typeface="Roboto Condensed" pitchFamily="2" charset="0"/>
                <a:ea typeface="Roboto Condensed" pitchFamily="2" charset="0"/>
              </a:rPr>
              <a:t>HOME</a:t>
            </a:r>
          </a:p>
        </p:txBody>
      </p:sp>
      <p:sp>
        <p:nvSpPr>
          <p:cNvPr id="52" name="TextBox 51"/>
          <p:cNvSpPr txBox="1"/>
          <p:nvPr/>
        </p:nvSpPr>
        <p:spPr>
          <a:xfrm>
            <a:off x="9124098" y="3655841"/>
            <a:ext cx="539496" cy="261610"/>
          </a:xfrm>
          <a:prstGeom prst="rect">
            <a:avLst/>
          </a:prstGeom>
          <a:noFill/>
        </p:spPr>
        <p:txBody>
          <a:bodyPr wrap="square" rtlCol="0">
            <a:spAutoFit/>
          </a:bodyPr>
          <a:lstStyle/>
          <a:p>
            <a:pPr algn="ctr"/>
            <a:r>
              <a:rPr lang="en-US" sz="1100" dirty="0">
                <a:solidFill>
                  <a:srgbClr val="256FBD"/>
                </a:solidFill>
                <a:latin typeface="Roboto Condensed" pitchFamily="2" charset="0"/>
                <a:ea typeface="Roboto Condensed" pitchFamily="2" charset="0"/>
              </a:rPr>
              <a:t>WORK</a:t>
            </a:r>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43976" y="2078568"/>
            <a:ext cx="2689840" cy="830997"/>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Pharmacy waiting lines are so 2015.</a:t>
            </a:r>
          </a:p>
          <a:p>
            <a:pPr algn="ctr"/>
            <a:r>
              <a:rPr lang="en-US" sz="1200" dirty="0">
                <a:solidFill>
                  <a:srgbClr val="666666"/>
                </a:solidFill>
                <a:latin typeface="Roboto Condensed" pitchFamily="2" charset="0"/>
                <a:ea typeface="Roboto Condensed" pitchFamily="2" charset="0"/>
              </a:rPr>
              <a:t>Please provide us with the billing address &amp; where you’d like your Rxs delivered.</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Delivery Address</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8" name="Rectangle 37"/>
          <p:cNvSpPr/>
          <p:nvPr/>
        </p:nvSpPr>
        <p:spPr>
          <a:xfrm>
            <a:off x="6978283" y="5578534"/>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CONTINUE</a:t>
            </a:r>
          </a:p>
        </p:txBody>
      </p:sp>
      <p:sp>
        <p:nvSpPr>
          <p:cNvPr id="30" name="Rectangle 29"/>
          <p:cNvSpPr/>
          <p:nvPr/>
        </p:nvSpPr>
        <p:spPr>
          <a:xfrm>
            <a:off x="7180344" y="2892239"/>
            <a:ext cx="199220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Street address   </a:t>
            </a:r>
          </a:p>
        </p:txBody>
      </p:sp>
      <p:sp>
        <p:nvSpPr>
          <p:cNvPr id="39" name="TextBox 38"/>
          <p:cNvSpPr txBox="1"/>
          <p:nvPr/>
        </p:nvSpPr>
        <p:spPr>
          <a:xfrm>
            <a:off x="7191871" y="2906214"/>
            <a:ext cx="1823377"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82 Sycamore Lane SE</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180344" y="3280017"/>
            <a:ext cx="182024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City</a:t>
            </a:r>
          </a:p>
        </p:txBody>
      </p:sp>
      <p:sp>
        <p:nvSpPr>
          <p:cNvPr id="41" name="TextBox 40"/>
          <p:cNvSpPr txBox="1"/>
          <p:nvPr/>
        </p:nvSpPr>
        <p:spPr>
          <a:xfrm>
            <a:off x="7203362" y="3301725"/>
            <a:ext cx="138407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Peachtree City</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9079890" y="3274146"/>
            <a:ext cx="636199"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ZIP</a:t>
            </a:r>
          </a:p>
        </p:txBody>
      </p:sp>
      <p:sp>
        <p:nvSpPr>
          <p:cNvPr id="43" name="TextBox 42"/>
          <p:cNvSpPr txBox="1"/>
          <p:nvPr/>
        </p:nvSpPr>
        <p:spPr>
          <a:xfrm>
            <a:off x="9126259" y="3293334"/>
            <a:ext cx="54346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30339</a:t>
            </a:r>
            <a:endParaRPr lang="en-US" sz="1100" dirty="0">
              <a:solidFill>
                <a:srgbClr val="666666"/>
              </a:solidFill>
              <a:latin typeface="Roboto Condensed" pitchFamily="2" charset="0"/>
              <a:ea typeface="Roboto Condensed" pitchFamily="2" charset="0"/>
            </a:endParaRPr>
          </a:p>
        </p:txBody>
      </p:sp>
      <p:sp>
        <p:nvSpPr>
          <p:cNvPr id="44" name="Rounded Rectangle 43"/>
          <p:cNvSpPr/>
          <p:nvPr/>
        </p:nvSpPr>
        <p:spPr>
          <a:xfrm>
            <a:off x="7201114" y="4016259"/>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245395" y="3952868"/>
            <a:ext cx="206338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THIS ADDRESS IS ALSO MY BILLING ADDRESS</a:t>
            </a:r>
            <a:endParaRPr lang="en-US" sz="800" dirty="0"/>
          </a:p>
        </p:txBody>
      </p:sp>
      <p:sp>
        <p:nvSpPr>
          <p:cNvPr id="25" name="Rectangle 24"/>
          <p:cNvSpPr/>
          <p:nvPr/>
        </p:nvSpPr>
        <p:spPr>
          <a:xfrm>
            <a:off x="7179812" y="3631566"/>
            <a:ext cx="1268352" cy="31335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Location Alias</a:t>
            </a:r>
          </a:p>
        </p:txBody>
      </p:sp>
      <p:sp>
        <p:nvSpPr>
          <p:cNvPr id="26" name="TextBox 25"/>
          <p:cNvSpPr txBox="1"/>
          <p:nvPr/>
        </p:nvSpPr>
        <p:spPr>
          <a:xfrm>
            <a:off x="7200919" y="3672347"/>
            <a:ext cx="100595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GA Home</a:t>
            </a:r>
            <a:endParaRPr lang="en-US" sz="1100" dirty="0">
              <a:solidFill>
                <a:srgbClr val="666666"/>
              </a:solidFill>
              <a:latin typeface="Roboto Condensed" pitchFamily="2" charset="0"/>
              <a:ea typeface="Roboto Condensed" pitchFamily="2" charset="0"/>
            </a:endParaRPr>
          </a:p>
        </p:txBody>
      </p:sp>
      <p:sp>
        <p:nvSpPr>
          <p:cNvPr id="36" name="Rectangle 35"/>
          <p:cNvSpPr/>
          <p:nvPr/>
        </p:nvSpPr>
        <p:spPr>
          <a:xfrm>
            <a:off x="6999021" y="4185843"/>
            <a:ext cx="2901756" cy="276999"/>
          </a:xfrm>
          <a:prstGeom prst="rect">
            <a:avLst/>
          </a:prstGeom>
        </p:spPr>
        <p:txBody>
          <a:bodyPr wrap="none">
            <a:spAutoFit/>
          </a:bodyPr>
          <a:lstStyle/>
          <a:p>
            <a:r>
              <a:rPr lang="en-US" sz="1200" dirty="0">
                <a:solidFill>
                  <a:schemeClr val="tx1">
                    <a:lumMod val="65000"/>
                    <a:lumOff val="35000"/>
                  </a:schemeClr>
                </a:solidFill>
                <a:latin typeface="Roboto Condensed" pitchFamily="2" charset="0"/>
                <a:ea typeface="Roboto Condensed" pitchFamily="2" charset="0"/>
              </a:rPr>
              <a:t>DELIVERY PREFERENCE FOR THIS ADDRESS:</a:t>
            </a:r>
            <a:endParaRPr lang="en-US" sz="1200" dirty="0">
              <a:solidFill>
                <a:schemeClr val="tx1">
                  <a:lumMod val="65000"/>
                  <a:lumOff val="35000"/>
                </a:schemeClr>
              </a:solidFill>
            </a:endParaRPr>
          </a:p>
        </p:txBody>
      </p:sp>
      <p:sp>
        <p:nvSpPr>
          <p:cNvPr id="37" name="Rounded Rectangle 36"/>
          <p:cNvSpPr/>
          <p:nvPr/>
        </p:nvSpPr>
        <p:spPr>
          <a:xfrm>
            <a:off x="7199205" y="4477464"/>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7199205" y="4681146"/>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7243486" y="4416903"/>
            <a:ext cx="1899879" cy="215444"/>
          </a:xfrm>
          <a:prstGeom prst="rect">
            <a:avLst/>
          </a:prstGeom>
        </p:spPr>
        <p:txBody>
          <a:bodyPr wrap="none">
            <a:spAutoFit/>
          </a:bodyPr>
          <a:lstStyle/>
          <a:p>
            <a:r>
              <a:rPr lang="en-US" sz="800" b="1" dirty="0">
                <a:solidFill>
                  <a:srgbClr val="256FBD"/>
                </a:solidFill>
                <a:latin typeface="Roboto Condensed" pitchFamily="2" charset="0"/>
                <a:ea typeface="Roboto Condensed" pitchFamily="2" charset="0"/>
              </a:rPr>
              <a:t>Same day   </a:t>
            </a:r>
            <a:r>
              <a:rPr lang="en-US" sz="800" dirty="0">
                <a:solidFill>
                  <a:srgbClr val="256FBD"/>
                </a:solidFill>
                <a:latin typeface="Roboto Condensed" pitchFamily="2" charset="0"/>
                <a:ea typeface="Roboto Condensed" pitchFamily="2" charset="0"/>
              </a:rPr>
              <a:t>(+ 5.00 </a:t>
            </a:r>
            <a:r>
              <a:rPr lang="en-US" sz="700" i="1" dirty="0">
                <a:solidFill>
                  <a:srgbClr val="256FBD"/>
                </a:solidFill>
                <a:latin typeface="Roboto Condensed" pitchFamily="2" charset="0"/>
                <a:ea typeface="Roboto Condensed" pitchFamily="2" charset="0"/>
              </a:rPr>
              <a:t>only in participating areas</a:t>
            </a:r>
            <a:r>
              <a:rPr lang="en-US" sz="800" dirty="0">
                <a:solidFill>
                  <a:srgbClr val="256FBD"/>
                </a:solidFill>
                <a:latin typeface="Roboto Condensed" pitchFamily="2" charset="0"/>
                <a:ea typeface="Roboto Condensed" pitchFamily="2" charset="0"/>
              </a:rPr>
              <a:t>)</a:t>
            </a:r>
            <a:endParaRPr lang="en-US" sz="800" dirty="0"/>
          </a:p>
        </p:txBody>
      </p:sp>
      <p:sp>
        <p:nvSpPr>
          <p:cNvPr id="49" name="Rectangle 48"/>
          <p:cNvSpPr/>
          <p:nvPr/>
        </p:nvSpPr>
        <p:spPr>
          <a:xfrm>
            <a:off x="7246103" y="4620163"/>
            <a:ext cx="1263487" cy="33855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1-2 days  (+ 2.50 National)</a:t>
            </a:r>
            <a:endParaRPr lang="en-US" sz="800" dirty="0"/>
          </a:p>
          <a:p>
            <a:endParaRPr lang="en-US" sz="800" dirty="0"/>
          </a:p>
        </p:txBody>
      </p:sp>
      <p:sp>
        <p:nvSpPr>
          <p:cNvPr id="53" name="Rounded Rectangle 52"/>
          <p:cNvSpPr/>
          <p:nvPr/>
        </p:nvSpPr>
        <p:spPr>
          <a:xfrm>
            <a:off x="7187078" y="5204462"/>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8581251" y="3655841"/>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54" name="Rectangle 53"/>
          <p:cNvSpPr/>
          <p:nvPr/>
        </p:nvSpPr>
        <p:spPr>
          <a:xfrm>
            <a:off x="7242245" y="5145935"/>
            <a:ext cx="2533066" cy="215444"/>
          </a:xfrm>
          <a:prstGeom prst="rect">
            <a:avLst/>
          </a:prstGeom>
        </p:spPr>
        <p:txBody>
          <a:bodyPr wrap="none">
            <a:spAutoFit/>
          </a:bodyPr>
          <a:lstStyle/>
          <a:p>
            <a:r>
              <a:rPr lang="en-US" sz="800" b="1" dirty="0">
                <a:solidFill>
                  <a:srgbClr val="256FBD"/>
                </a:solidFill>
                <a:latin typeface="Roboto Condensed" pitchFamily="2" charset="0"/>
                <a:ea typeface="Roboto Condensed" pitchFamily="2" charset="0"/>
              </a:rPr>
              <a:t>ADD ANOTHER ADDRESS FOR DELIVERY </a:t>
            </a:r>
            <a:r>
              <a:rPr lang="en-US" sz="800" dirty="0">
                <a:solidFill>
                  <a:srgbClr val="256FBD"/>
                </a:solidFill>
                <a:latin typeface="Roboto Condensed" pitchFamily="2" charset="0"/>
                <a:ea typeface="Roboto Condensed" pitchFamily="2" charset="0"/>
              </a:rPr>
              <a:t>(up to 4 allowed)</a:t>
            </a:r>
            <a:endParaRPr lang="en-US" sz="800" dirty="0"/>
          </a:p>
        </p:txBody>
      </p:sp>
      <p:sp>
        <p:nvSpPr>
          <p:cNvPr id="47" name="Rounded Rectangle 46"/>
          <p:cNvSpPr/>
          <p:nvPr/>
        </p:nvSpPr>
        <p:spPr>
          <a:xfrm>
            <a:off x="7201822" y="4881550"/>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7249132" y="4835280"/>
            <a:ext cx="1263487"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2-3 days  (+ 1.50 National)</a:t>
            </a:r>
            <a:endParaRPr lang="en-US" sz="800" dirty="0"/>
          </a:p>
        </p:txBody>
      </p:sp>
      <p:sp>
        <p:nvSpPr>
          <p:cNvPr id="7" name="Rectangle 6"/>
          <p:cNvSpPr/>
          <p:nvPr/>
        </p:nvSpPr>
        <p:spPr>
          <a:xfrm>
            <a:off x="8327110" y="4669698"/>
            <a:ext cx="1506706" cy="338554"/>
          </a:xfrm>
          <a:prstGeom prst="rect">
            <a:avLst/>
          </a:prstGeom>
        </p:spPr>
        <p:txBody>
          <a:bodyPr wrap="square">
            <a:spAutoFit/>
          </a:bodyPr>
          <a:lstStyle/>
          <a:p>
            <a:pPr algn="ctr"/>
            <a:r>
              <a:rPr lang="en-US" sz="800" i="1" dirty="0">
                <a:solidFill>
                  <a:srgbClr val="666666"/>
                </a:solidFill>
                <a:latin typeface="Roboto Condensed" pitchFamily="2" charset="0"/>
                <a:ea typeface="Roboto Condensed" pitchFamily="2" charset="0"/>
              </a:rPr>
              <a:t>You can change your Delivery option at any time.</a:t>
            </a:r>
            <a:endParaRPr lang="en-US" sz="800" i="1" dirty="0"/>
          </a:p>
        </p:txBody>
      </p:sp>
      <p:sp>
        <p:nvSpPr>
          <p:cNvPr id="55" name="Rounded Rectangle 54"/>
          <p:cNvSpPr/>
          <p:nvPr/>
        </p:nvSpPr>
        <p:spPr>
          <a:xfrm>
            <a:off x="7190091" y="4023039"/>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p:cNvSpPr/>
          <p:nvPr/>
        </p:nvSpPr>
        <p:spPr>
          <a:xfrm>
            <a:off x="7207017" y="4688961"/>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9217816" y="2892239"/>
            <a:ext cx="50162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APT</a:t>
            </a:r>
          </a:p>
        </p:txBody>
      </p:sp>
      <p:sp>
        <p:nvSpPr>
          <p:cNvPr id="58" name="TextBox 57"/>
          <p:cNvSpPr txBox="1"/>
          <p:nvPr/>
        </p:nvSpPr>
        <p:spPr>
          <a:xfrm>
            <a:off x="9253127" y="2905614"/>
            <a:ext cx="431006"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7-B</a:t>
            </a:r>
            <a:endParaRPr lang="en-US" sz="1100" dirty="0">
              <a:solidFill>
                <a:srgbClr val="666666"/>
              </a:solidFill>
              <a:latin typeface="Roboto Condensed" pitchFamily="2" charset="0"/>
              <a:ea typeface="Roboto Condensed" pitchFamily="2" charset="0"/>
            </a:endParaRPr>
          </a:p>
        </p:txBody>
      </p:sp>
      <p:sp>
        <p:nvSpPr>
          <p:cNvPr id="66" name="Oval 65"/>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8580655" y="539585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1747958" y="2230968"/>
            <a:ext cx="3172754" cy="1015663"/>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If the patient selects </a:t>
            </a:r>
            <a:r>
              <a:rPr lang="en-US" sz="1200" i="1" dirty="0">
                <a:solidFill>
                  <a:srgbClr val="FF0000"/>
                </a:solidFill>
                <a:latin typeface="Roboto Condensed" pitchFamily="2" charset="0"/>
                <a:ea typeface="Roboto Condensed" pitchFamily="2" charset="0"/>
              </a:rPr>
              <a:t>SAME DAY DELIVERY—</a:t>
            </a:r>
          </a:p>
          <a:p>
            <a:pPr algn="ctr"/>
            <a:r>
              <a:rPr lang="en-US" sz="1200" i="1" dirty="0">
                <a:solidFill>
                  <a:srgbClr val="666666"/>
                </a:solidFill>
                <a:latin typeface="Roboto Condensed" pitchFamily="2" charset="0"/>
                <a:ea typeface="Roboto Condensed" pitchFamily="2" charset="0"/>
              </a:rPr>
              <a:t>Real query –comparing distance from Rx-Direct™ Network pharmacy to the DELIVERY ADDRESS</a:t>
            </a:r>
          </a:p>
          <a:p>
            <a:pPr algn="ctr"/>
            <a:r>
              <a:rPr lang="en-US" sz="1200" i="1" dirty="0">
                <a:solidFill>
                  <a:srgbClr val="666666"/>
                </a:solidFill>
                <a:latin typeface="Roboto Condensed" pitchFamily="2" charset="0"/>
                <a:ea typeface="Roboto Condensed" pitchFamily="2" charset="0"/>
              </a:rPr>
              <a:t> </a:t>
            </a:r>
            <a:endParaRPr lang="en-US" sz="1200" dirty="0">
              <a:solidFill>
                <a:srgbClr val="666666"/>
              </a:solidFill>
              <a:latin typeface="Roboto Condensed" pitchFamily="2" charset="0"/>
              <a:ea typeface="Roboto Condensed" pitchFamily="2" charset="0"/>
            </a:endParaRPr>
          </a:p>
          <a:p>
            <a:pPr algn="ctr"/>
            <a:endParaRPr lang="en-US" sz="1200" dirty="0">
              <a:solidFill>
                <a:srgbClr val="666666"/>
              </a:solidFill>
              <a:latin typeface="Roboto Condensed" pitchFamily="2" charset="0"/>
              <a:ea typeface="Roboto Condensed" pitchFamily="2" charset="0"/>
            </a:endParaRPr>
          </a:p>
        </p:txBody>
      </p:sp>
      <p:pic>
        <p:nvPicPr>
          <p:cNvPr id="4" name="Picture 3"/>
          <p:cNvPicPr>
            <a:picLocks noChangeAspect="1"/>
          </p:cNvPicPr>
          <p:nvPr/>
        </p:nvPicPr>
        <p:blipFill>
          <a:blip r:embed="rId4"/>
          <a:stretch>
            <a:fillRect/>
          </a:stretch>
        </p:blipFill>
        <p:spPr>
          <a:xfrm>
            <a:off x="2467378" y="3173274"/>
            <a:ext cx="1476375" cy="1181100"/>
          </a:xfrm>
          <a:prstGeom prst="rect">
            <a:avLst/>
          </a:prstGeom>
        </p:spPr>
      </p:pic>
      <p:sp>
        <p:nvSpPr>
          <p:cNvPr id="61" name="Action Button: Home 60">
            <a:hlinkClick r:id="rId5" action="ppaction://hlinksldjump" highlightClick="1"/>
          </p:cNvPr>
          <p:cNvSpPr/>
          <p:nvPr/>
        </p:nvSpPr>
        <p:spPr>
          <a:xfrm>
            <a:off x="8142161" y="6038598"/>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1121568" y="4854541"/>
            <a:ext cx="875561" cy="369332"/>
          </a:xfrm>
          <a:prstGeom prst="rect">
            <a:avLst/>
          </a:prstGeom>
          <a:noFill/>
        </p:spPr>
        <p:txBody>
          <a:bodyPr wrap="none" rtlCol="0">
            <a:spAutoFit/>
          </a:bodyPr>
          <a:lstStyle/>
          <a:p>
            <a:r>
              <a:rPr lang="en-US" dirty="0">
                <a:latin typeface="Roboto Condensed" pitchFamily="2" charset="0"/>
                <a:ea typeface="Roboto Condensed" pitchFamily="2" charset="0"/>
              </a:rPr>
              <a:t>[</a:t>
            </a:r>
            <a:r>
              <a:rPr lang="en-US" sz="1050" dirty="0">
                <a:latin typeface="Roboto Condensed" pitchFamily="2" charset="0"/>
                <a:ea typeface="Roboto Condensed" pitchFamily="2" charset="0"/>
              </a:rPr>
              <a:t>address_1</a:t>
            </a:r>
            <a:r>
              <a:rPr lang="en-US" dirty="0">
                <a:latin typeface="Roboto Condensed" pitchFamily="2" charset="0"/>
                <a:ea typeface="Roboto Condensed" pitchFamily="2" charset="0"/>
              </a:rPr>
              <a:t>]</a:t>
            </a:r>
          </a:p>
        </p:txBody>
      </p:sp>
      <p:sp>
        <p:nvSpPr>
          <p:cNvPr id="63" name="TextBox 62"/>
          <p:cNvSpPr txBox="1"/>
          <p:nvPr/>
        </p:nvSpPr>
        <p:spPr>
          <a:xfrm>
            <a:off x="-281823" y="4842357"/>
            <a:ext cx="470000" cy="369332"/>
          </a:xfrm>
          <a:prstGeom prst="rect">
            <a:avLst/>
          </a:prstGeom>
          <a:noFill/>
        </p:spPr>
        <p:txBody>
          <a:bodyPr wrap="none" rtlCol="0">
            <a:spAutoFit/>
          </a:bodyPr>
          <a:lstStyle/>
          <a:p>
            <a:r>
              <a:rPr lang="en-US">
                <a:latin typeface="Roboto Condensed" pitchFamily="2" charset="0"/>
                <a:ea typeface="Roboto Condensed" pitchFamily="2" charset="0"/>
              </a:rPr>
              <a:t>[</a:t>
            </a:r>
            <a:r>
              <a:rPr lang="en-US" sz="1050">
                <a:latin typeface="Roboto Condensed" pitchFamily="2" charset="0"/>
                <a:ea typeface="Roboto Condensed" pitchFamily="2" charset="0"/>
              </a:rPr>
              <a:t>apt</a:t>
            </a:r>
            <a:r>
              <a:rPr lang="en-US">
                <a:latin typeface="Roboto Condensed" pitchFamily="2" charset="0"/>
                <a:ea typeface="Roboto Condensed" pitchFamily="2" charset="0"/>
              </a:rPr>
              <a:t>]</a:t>
            </a:r>
            <a:endParaRPr lang="en-US" dirty="0">
              <a:latin typeface="Roboto Condensed" pitchFamily="2" charset="0"/>
              <a:ea typeface="Roboto Condensed" pitchFamily="2" charset="0"/>
            </a:endParaRPr>
          </a:p>
        </p:txBody>
      </p:sp>
      <p:grpSp>
        <p:nvGrpSpPr>
          <p:cNvPr id="64" name="Group 63"/>
          <p:cNvGrpSpPr/>
          <p:nvPr/>
        </p:nvGrpSpPr>
        <p:grpSpPr>
          <a:xfrm>
            <a:off x="7141814" y="2730049"/>
            <a:ext cx="902811" cy="230832"/>
            <a:chOff x="3029525" y="7099561"/>
            <a:chExt cx="463868" cy="150689"/>
          </a:xfrm>
        </p:grpSpPr>
        <p:sp>
          <p:nvSpPr>
            <p:cNvPr id="65" name="Rectangle 64"/>
            <p:cNvSpPr/>
            <p:nvPr/>
          </p:nvSpPr>
          <p:spPr>
            <a:xfrm>
              <a:off x="3052122" y="7099561"/>
              <a:ext cx="441271" cy="15068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5" name="Rectangle 74"/>
            <p:cNvSpPr/>
            <p:nvPr/>
          </p:nvSpPr>
          <p:spPr>
            <a:xfrm>
              <a:off x="3029525" y="7099561"/>
              <a:ext cx="463868" cy="150689"/>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Street Address </a:t>
              </a:r>
            </a:p>
          </p:txBody>
        </p:sp>
      </p:grpSp>
      <p:grpSp>
        <p:nvGrpSpPr>
          <p:cNvPr id="76" name="Group 75"/>
          <p:cNvGrpSpPr/>
          <p:nvPr/>
        </p:nvGrpSpPr>
        <p:grpSpPr>
          <a:xfrm>
            <a:off x="9143365" y="2768353"/>
            <a:ext cx="676788" cy="230832"/>
            <a:chOff x="3029525" y="7099561"/>
            <a:chExt cx="676788" cy="230832"/>
          </a:xfrm>
        </p:grpSpPr>
        <p:sp>
          <p:nvSpPr>
            <p:cNvPr id="77" name="Rectangle 76"/>
            <p:cNvSpPr/>
            <p:nvPr/>
          </p:nvSpPr>
          <p:spPr>
            <a:xfrm>
              <a:off x="3112379" y="7145661"/>
              <a:ext cx="501227" cy="1580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8" name="Rectangle 77"/>
            <p:cNvSpPr/>
            <p:nvPr/>
          </p:nvSpPr>
          <p:spPr>
            <a:xfrm>
              <a:off x="3029525" y="7099561"/>
              <a:ext cx="676788"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Suite / Apt</a:t>
              </a:r>
            </a:p>
          </p:txBody>
        </p:sp>
      </p:grpSp>
      <p:grpSp>
        <p:nvGrpSpPr>
          <p:cNvPr id="79" name="Group 78"/>
          <p:cNvGrpSpPr/>
          <p:nvPr/>
        </p:nvGrpSpPr>
        <p:grpSpPr>
          <a:xfrm>
            <a:off x="7112675" y="3150487"/>
            <a:ext cx="365807" cy="230832"/>
            <a:chOff x="3029525" y="7099561"/>
            <a:chExt cx="365807" cy="230832"/>
          </a:xfrm>
        </p:grpSpPr>
        <p:sp>
          <p:nvSpPr>
            <p:cNvPr id="80" name="Rectangle 79"/>
            <p:cNvSpPr/>
            <p:nvPr/>
          </p:nvSpPr>
          <p:spPr>
            <a:xfrm>
              <a:off x="3112380" y="7145661"/>
              <a:ext cx="282952"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1" name="Rectangle 80"/>
            <p:cNvSpPr/>
            <p:nvPr/>
          </p:nvSpPr>
          <p:spPr>
            <a:xfrm>
              <a:off x="3029525" y="7099561"/>
              <a:ext cx="365806"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City</a:t>
              </a:r>
            </a:p>
          </p:txBody>
        </p:sp>
      </p:grpSp>
      <p:grpSp>
        <p:nvGrpSpPr>
          <p:cNvPr id="82" name="Group 81"/>
          <p:cNvGrpSpPr/>
          <p:nvPr/>
        </p:nvGrpSpPr>
        <p:grpSpPr>
          <a:xfrm>
            <a:off x="9011861" y="3163008"/>
            <a:ext cx="595035" cy="230832"/>
            <a:chOff x="3029525" y="7099561"/>
            <a:chExt cx="595035" cy="230832"/>
          </a:xfrm>
        </p:grpSpPr>
        <p:sp>
          <p:nvSpPr>
            <p:cNvPr id="83" name="Rectangle 82"/>
            <p:cNvSpPr/>
            <p:nvPr/>
          </p:nvSpPr>
          <p:spPr>
            <a:xfrm>
              <a:off x="3112380" y="7145661"/>
              <a:ext cx="430662" cy="15020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4" name="Rectangle 83"/>
            <p:cNvSpPr/>
            <p:nvPr/>
          </p:nvSpPr>
          <p:spPr>
            <a:xfrm>
              <a:off x="3029525" y="7099561"/>
              <a:ext cx="595035"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Zip Code</a:t>
              </a:r>
            </a:p>
          </p:txBody>
        </p:sp>
      </p:grpSp>
      <p:grpSp>
        <p:nvGrpSpPr>
          <p:cNvPr id="85" name="Group 84"/>
          <p:cNvGrpSpPr/>
          <p:nvPr/>
        </p:nvGrpSpPr>
        <p:grpSpPr>
          <a:xfrm>
            <a:off x="7116295" y="3523624"/>
            <a:ext cx="843501" cy="230832"/>
            <a:chOff x="3029525" y="7099561"/>
            <a:chExt cx="843501" cy="230832"/>
          </a:xfrm>
        </p:grpSpPr>
        <p:sp>
          <p:nvSpPr>
            <p:cNvPr id="86" name="Rectangle 85"/>
            <p:cNvSpPr/>
            <p:nvPr/>
          </p:nvSpPr>
          <p:spPr>
            <a:xfrm>
              <a:off x="3112379" y="7145661"/>
              <a:ext cx="670083"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7" name="Rectangle 86"/>
            <p:cNvSpPr/>
            <p:nvPr/>
          </p:nvSpPr>
          <p:spPr>
            <a:xfrm>
              <a:off x="3029525" y="7099561"/>
              <a:ext cx="843501"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Location Alias</a:t>
              </a:r>
            </a:p>
          </p:txBody>
        </p:sp>
      </p:grpSp>
      <p:sp>
        <p:nvSpPr>
          <p:cNvPr id="88" name="Rounded Rectangle 87"/>
          <p:cNvSpPr/>
          <p:nvPr/>
        </p:nvSpPr>
        <p:spPr>
          <a:xfrm>
            <a:off x="7171472" y="5204462"/>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948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39">
                                            <p:bg/>
                                          </p:spTgt>
                                        </p:tgtEl>
                                        <p:attrNameLst>
                                          <p:attrName>style.visibility</p:attrName>
                                        </p:attrNameLst>
                                      </p:cBhvr>
                                      <p:to>
                                        <p:strVal val="visible"/>
                                      </p:to>
                                    </p:set>
                                  </p:childTnLst>
                                </p:cTn>
                              </p:par>
                              <p:par>
                                <p:cTn id="7" presetID="1" presetClass="entr" presetSubtype="0" fill="hold" nodeType="withEffect">
                                  <p:stCondLst>
                                    <p:cond delay="80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750"/>
                                  </p:stCondLst>
                                  <p:iterate type="lt">
                                    <p:tmAbs val="50"/>
                                  </p:iterate>
                                  <p:childTnLst>
                                    <p:set>
                                      <p:cBhvr>
                                        <p:cTn id="10" dur="1" fill="hold">
                                          <p:stCondLst>
                                            <p:cond delay="0"/>
                                          </p:stCondLst>
                                        </p:cTn>
                                        <p:tgtEl>
                                          <p:spTgt spid="39">
                                            <p:txEl>
                                              <p:pRg st="0" end="0"/>
                                            </p:txEl>
                                          </p:spTgt>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58">
                                            <p:bg/>
                                          </p:spTgt>
                                        </p:tgtEl>
                                        <p:attrNameLst>
                                          <p:attrName>style.visibility</p:attrName>
                                        </p:attrNameLst>
                                      </p:cBhvr>
                                      <p:to>
                                        <p:strVal val="visible"/>
                                      </p:to>
                                    </p:set>
                                  </p:childTnLst>
                                </p:cTn>
                              </p:par>
                              <p:par>
                                <p:cTn id="13" presetID="1" presetClass="entr" presetSubtype="0" fill="hold" grpId="0" nodeType="withEffect">
                                  <p:stCondLst>
                                    <p:cond delay="2000"/>
                                  </p:stCondLst>
                                  <p:iterate type="lt">
                                    <p:tmAbs val="150"/>
                                  </p:iterate>
                                  <p:childTnLst>
                                    <p:set>
                                      <p:cBhvr>
                                        <p:cTn id="14" dur="1" fill="hold">
                                          <p:stCondLst>
                                            <p:cond delay="0"/>
                                          </p:stCondLst>
                                        </p:cTn>
                                        <p:tgtEl>
                                          <p:spTgt spid="58">
                                            <p:txEl>
                                              <p:pRg st="0" end="0"/>
                                            </p:txEl>
                                          </p:spTgt>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41">
                                            <p:bg/>
                                          </p:spTgt>
                                        </p:tgtEl>
                                        <p:attrNameLst>
                                          <p:attrName>style.visibility</p:attrName>
                                        </p:attrNameLst>
                                      </p:cBhvr>
                                      <p:to>
                                        <p:strVal val="visible"/>
                                      </p:to>
                                    </p:set>
                                  </p:childTnLst>
                                </p:cTn>
                              </p:par>
                              <p:par>
                                <p:cTn id="19" presetID="1" presetClass="entr" presetSubtype="0" fill="hold" grpId="0" nodeType="withEffect">
                                  <p:stCondLst>
                                    <p:cond delay="3000"/>
                                  </p:stCondLst>
                                  <p:iterate type="lt">
                                    <p:tmAbs val="50"/>
                                  </p:iterate>
                                  <p:childTnLst>
                                    <p:set>
                                      <p:cBhvr>
                                        <p:cTn id="20" dur="1" fill="hold">
                                          <p:stCondLst>
                                            <p:cond delay="0"/>
                                          </p:stCondLst>
                                        </p:cTn>
                                        <p:tgtEl>
                                          <p:spTgt spid="41">
                                            <p:txEl>
                                              <p:pRg st="0" end="0"/>
                                            </p:txEl>
                                          </p:spTgt>
                                        </p:tgtEl>
                                        <p:attrNameLst>
                                          <p:attrName>style.visibility</p:attrName>
                                        </p:attrNameLst>
                                      </p:cBhvr>
                                      <p:to>
                                        <p:strVal val="visible"/>
                                      </p:to>
                                    </p:set>
                                  </p:childTnLst>
                                </p:cTn>
                              </p:par>
                              <p:par>
                                <p:cTn id="21" presetID="1" presetClass="entr" presetSubtype="0" fill="hold" nodeType="withEffect">
                                  <p:stCondLst>
                                    <p:cond delay="300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4000"/>
                                  </p:stCondLst>
                                  <p:childTnLst>
                                    <p:set>
                                      <p:cBhvr>
                                        <p:cTn id="24" dur="1" fill="hold">
                                          <p:stCondLst>
                                            <p:cond delay="0"/>
                                          </p:stCondLst>
                                        </p:cTn>
                                        <p:tgtEl>
                                          <p:spTgt spid="43">
                                            <p:bg/>
                                          </p:spTgt>
                                        </p:tgtEl>
                                        <p:attrNameLst>
                                          <p:attrName>style.visibility</p:attrName>
                                        </p:attrNameLst>
                                      </p:cBhvr>
                                      <p:to>
                                        <p:strVal val="visible"/>
                                      </p:to>
                                    </p:set>
                                  </p:childTnLst>
                                </p:cTn>
                              </p:par>
                              <p:par>
                                <p:cTn id="25" presetID="1" presetClass="entr" presetSubtype="0" fill="hold" nodeType="withEffect">
                                  <p:stCondLst>
                                    <p:cond delay="400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4000"/>
                                  </p:stCondLst>
                                  <p:iterate type="lt">
                                    <p:tmAbs val="50"/>
                                  </p:iterate>
                                  <p:childTnLst>
                                    <p:set>
                                      <p:cBhvr>
                                        <p:cTn id="28" dur="1" fill="hold">
                                          <p:stCondLst>
                                            <p:cond delay="0"/>
                                          </p:stCondLst>
                                        </p:cTn>
                                        <p:tgtEl>
                                          <p:spTgt spid="43">
                                            <p:txEl>
                                              <p:pRg st="0" end="0"/>
                                            </p:txEl>
                                          </p:spTgt>
                                        </p:tgtEl>
                                        <p:attrNameLst>
                                          <p:attrName>style.visibility</p:attrName>
                                        </p:attrNameLst>
                                      </p:cBhvr>
                                      <p:to>
                                        <p:strVal val="visible"/>
                                      </p:to>
                                    </p:set>
                                  </p:childTnLst>
                                </p:cTn>
                              </p:par>
                              <p:par>
                                <p:cTn id="29" presetID="1" presetClass="entr" presetSubtype="0" fill="hold" grpId="0" nodeType="withEffect">
                                  <p:stCondLst>
                                    <p:cond delay="5250"/>
                                  </p:stCondLst>
                                  <p:childTnLst>
                                    <p:set>
                                      <p:cBhvr>
                                        <p:cTn id="30" dur="1" fill="hold">
                                          <p:stCondLst>
                                            <p:cond delay="0"/>
                                          </p:stCondLst>
                                        </p:cTn>
                                        <p:tgtEl>
                                          <p:spTgt spid="26">
                                            <p:bg/>
                                          </p:spTgt>
                                        </p:tgtEl>
                                        <p:attrNameLst>
                                          <p:attrName>style.visibility</p:attrName>
                                        </p:attrNameLst>
                                      </p:cBhvr>
                                      <p:to>
                                        <p:strVal val="visible"/>
                                      </p:to>
                                    </p:set>
                                  </p:childTnLst>
                                </p:cTn>
                              </p:par>
                              <p:par>
                                <p:cTn id="31" presetID="1" presetClass="entr" presetSubtype="0" fill="hold" nodeType="withEffect">
                                  <p:stCondLst>
                                    <p:cond delay="525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5250"/>
                                  </p:stCondLst>
                                  <p:iterate type="lt">
                                    <p:tmAbs val="150"/>
                                  </p:iterate>
                                  <p:childTnLst>
                                    <p:set>
                                      <p:cBhvr>
                                        <p:cTn id="3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par>
                                <p:cTn id="62" presetID="1" presetClass="entr" presetSubtype="0" fill="hold" grpId="0" nodeType="withEffect">
                                  <p:stCondLst>
                                    <p:cond delay="250"/>
                                  </p:stCondLst>
                                  <p:childTnLst>
                                    <p:set>
                                      <p:cBhvr>
                                        <p:cTn id="63" dur="1" fill="hold">
                                          <p:stCondLst>
                                            <p:cond delay="0"/>
                                          </p:stCondLst>
                                        </p:cTn>
                                        <p:tgtEl>
                                          <p:spTgt spid="54"/>
                                        </p:tgtEl>
                                        <p:attrNameLst>
                                          <p:attrName>style.visibility</p:attrName>
                                        </p:attrNameLst>
                                      </p:cBhvr>
                                      <p:to>
                                        <p:strVal val="visible"/>
                                      </p:to>
                                    </p:set>
                                  </p:childTnLst>
                                </p:cTn>
                              </p:par>
                              <p:par>
                                <p:cTn id="64" presetID="1" presetClass="entr" presetSubtype="0" fill="hold" grpId="0" nodeType="withEffect">
                                  <p:stCondLst>
                                    <p:cond delay="250"/>
                                  </p:stCondLst>
                                  <p:childTnLst>
                                    <p:set>
                                      <p:cBhvr>
                                        <p:cTn id="65" dur="1" fill="hold">
                                          <p:stCondLst>
                                            <p:cond delay="0"/>
                                          </p:stCondLst>
                                        </p:cTn>
                                        <p:tgtEl>
                                          <p:spTgt spid="5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8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uiExpand="1" build="p" bldLvl="5" animBg="1" advAuto="150"/>
      <p:bldP spid="41" grpId="0" build="p" bldLvl="5" animBg="1" advAuto="150"/>
      <p:bldP spid="43" grpId="0" uiExpand="1" build="p" bldLvl="5" animBg="1" advAuto="150"/>
      <p:bldP spid="26" grpId="0" uiExpand="1" build="p" bldLvl="5" animBg="1" advAuto="150"/>
      <p:bldP spid="36" grpId="0"/>
      <p:bldP spid="37" grpId="0" animBg="1"/>
      <p:bldP spid="46" grpId="0" animBg="1"/>
      <p:bldP spid="48" grpId="0"/>
      <p:bldP spid="49" grpId="0"/>
      <p:bldP spid="53" grpId="0" animBg="1"/>
      <p:bldP spid="54" grpId="0"/>
      <p:bldP spid="47" grpId="0" animBg="1"/>
      <p:bldP spid="50" grpId="0"/>
      <p:bldP spid="7" grpId="0"/>
      <p:bldP spid="55" grpId="0" animBg="1"/>
      <p:bldP spid="56" grpId="0" animBg="1"/>
      <p:bldP spid="58" grpId="0" build="p" bldLvl="5" animBg="1" advAuto="150"/>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83" y="837565"/>
            <a:ext cx="4808220" cy="1325563"/>
          </a:xfrm>
        </p:spPr>
        <p:txBody>
          <a:bodyPr/>
          <a:lstStyle/>
          <a:p>
            <a:r>
              <a:rPr lang="en-US" dirty="0"/>
              <a:t>Entering  Address </a:t>
            </a:r>
            <a:r>
              <a:rPr lang="en-US" dirty="0">
                <a:solidFill>
                  <a:srgbClr val="FF0000"/>
                </a:solidFill>
              </a:rPr>
              <a:t>#2</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29757" y="1193571"/>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Delivery Address</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8" name="Rectangle 37"/>
          <p:cNvSpPr/>
          <p:nvPr/>
        </p:nvSpPr>
        <p:spPr>
          <a:xfrm>
            <a:off x="6978283" y="5578534"/>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CONTINUE</a:t>
            </a:r>
          </a:p>
        </p:txBody>
      </p:sp>
      <p:sp>
        <p:nvSpPr>
          <p:cNvPr id="30" name="Rectangle 29"/>
          <p:cNvSpPr/>
          <p:nvPr/>
        </p:nvSpPr>
        <p:spPr>
          <a:xfrm>
            <a:off x="7180344" y="2892239"/>
            <a:ext cx="199220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Street address   </a:t>
            </a:r>
          </a:p>
        </p:txBody>
      </p:sp>
      <p:sp>
        <p:nvSpPr>
          <p:cNvPr id="39" name="TextBox 38"/>
          <p:cNvSpPr txBox="1"/>
          <p:nvPr/>
        </p:nvSpPr>
        <p:spPr>
          <a:xfrm>
            <a:off x="7191871" y="2906214"/>
            <a:ext cx="1823377"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3201 Fannin </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180344" y="3280017"/>
            <a:ext cx="182024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City</a:t>
            </a:r>
          </a:p>
        </p:txBody>
      </p:sp>
      <p:sp>
        <p:nvSpPr>
          <p:cNvPr id="41" name="TextBox 40"/>
          <p:cNvSpPr txBox="1"/>
          <p:nvPr/>
        </p:nvSpPr>
        <p:spPr>
          <a:xfrm>
            <a:off x="7203362" y="3301725"/>
            <a:ext cx="138407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Atlanta</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9079890" y="3274146"/>
            <a:ext cx="636199"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ZIP</a:t>
            </a:r>
          </a:p>
        </p:txBody>
      </p:sp>
      <p:sp>
        <p:nvSpPr>
          <p:cNvPr id="43" name="TextBox 42"/>
          <p:cNvSpPr txBox="1"/>
          <p:nvPr/>
        </p:nvSpPr>
        <p:spPr>
          <a:xfrm>
            <a:off x="9126259" y="3293334"/>
            <a:ext cx="54346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36988</a:t>
            </a:r>
            <a:endParaRPr lang="en-US" sz="1100" dirty="0">
              <a:solidFill>
                <a:srgbClr val="666666"/>
              </a:solidFill>
              <a:latin typeface="Roboto Condensed" pitchFamily="2" charset="0"/>
              <a:ea typeface="Roboto Condensed" pitchFamily="2" charset="0"/>
            </a:endParaRPr>
          </a:p>
        </p:txBody>
      </p:sp>
      <p:sp>
        <p:nvSpPr>
          <p:cNvPr id="44" name="Rounded Rectangle 43"/>
          <p:cNvSpPr/>
          <p:nvPr/>
        </p:nvSpPr>
        <p:spPr>
          <a:xfrm>
            <a:off x="7201114" y="4016259"/>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245395" y="3952868"/>
            <a:ext cx="206338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THIS ADDRESS IS ALSO MY BILLING ADDRESS</a:t>
            </a:r>
            <a:endParaRPr lang="en-US" sz="800" dirty="0"/>
          </a:p>
        </p:txBody>
      </p:sp>
      <p:sp>
        <p:nvSpPr>
          <p:cNvPr id="25" name="Rectangle 24"/>
          <p:cNvSpPr/>
          <p:nvPr/>
        </p:nvSpPr>
        <p:spPr>
          <a:xfrm>
            <a:off x="7179812" y="3631566"/>
            <a:ext cx="1268352" cy="31335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Location Alias</a:t>
            </a:r>
          </a:p>
        </p:txBody>
      </p:sp>
      <p:sp>
        <p:nvSpPr>
          <p:cNvPr id="26" name="TextBox 25"/>
          <p:cNvSpPr txBox="1"/>
          <p:nvPr/>
        </p:nvSpPr>
        <p:spPr>
          <a:xfrm>
            <a:off x="7200919" y="3672347"/>
            <a:ext cx="1005950" cy="261610"/>
          </a:xfrm>
          <a:prstGeom prst="rect">
            <a:avLst/>
          </a:prstGeom>
          <a:solidFill>
            <a:srgbClr val="F2F2F2"/>
          </a:solidFill>
        </p:spPr>
        <p:txBody>
          <a:bodyPr wrap="square" rtlCol="0">
            <a:spAutoFit/>
          </a:bodyPr>
          <a:lstStyle/>
          <a:p>
            <a:r>
              <a:rPr lang="en-US" sz="1100" b="1" dirty="0" err="1">
                <a:solidFill>
                  <a:srgbClr val="256FBD"/>
                </a:solidFill>
                <a:latin typeface="Roboto Condensed" pitchFamily="2" charset="0"/>
                <a:ea typeface="Roboto Condensed" pitchFamily="2" charset="0"/>
              </a:rPr>
              <a:t>MidtownPlaza</a:t>
            </a:r>
            <a:endParaRPr lang="en-US" sz="1100" dirty="0">
              <a:solidFill>
                <a:srgbClr val="666666"/>
              </a:solidFill>
              <a:latin typeface="Roboto Condensed" pitchFamily="2" charset="0"/>
              <a:ea typeface="Roboto Condensed" pitchFamily="2" charset="0"/>
            </a:endParaRPr>
          </a:p>
        </p:txBody>
      </p:sp>
      <p:sp>
        <p:nvSpPr>
          <p:cNvPr id="36" name="Rectangle 35"/>
          <p:cNvSpPr/>
          <p:nvPr/>
        </p:nvSpPr>
        <p:spPr>
          <a:xfrm>
            <a:off x="7034075" y="4151749"/>
            <a:ext cx="2901756" cy="276999"/>
          </a:xfrm>
          <a:prstGeom prst="rect">
            <a:avLst/>
          </a:prstGeom>
        </p:spPr>
        <p:txBody>
          <a:bodyPr wrap="none">
            <a:spAutoFit/>
          </a:bodyPr>
          <a:lstStyle/>
          <a:p>
            <a:r>
              <a:rPr lang="en-US" sz="1200" dirty="0">
                <a:solidFill>
                  <a:schemeClr val="tx1">
                    <a:lumMod val="65000"/>
                    <a:lumOff val="35000"/>
                  </a:schemeClr>
                </a:solidFill>
                <a:latin typeface="Roboto Condensed" pitchFamily="2" charset="0"/>
                <a:ea typeface="Roboto Condensed" pitchFamily="2" charset="0"/>
              </a:rPr>
              <a:t>DELIVERY PREFERENCE FOR THIS ADDRESS:</a:t>
            </a:r>
            <a:endParaRPr lang="en-US" sz="1200" dirty="0">
              <a:solidFill>
                <a:schemeClr val="tx1">
                  <a:lumMod val="65000"/>
                  <a:lumOff val="35000"/>
                </a:schemeClr>
              </a:solidFill>
            </a:endParaRPr>
          </a:p>
        </p:txBody>
      </p:sp>
      <p:sp>
        <p:nvSpPr>
          <p:cNvPr id="37" name="Rounded Rectangle 36"/>
          <p:cNvSpPr/>
          <p:nvPr/>
        </p:nvSpPr>
        <p:spPr>
          <a:xfrm>
            <a:off x="7199205" y="4434735"/>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7199205" y="463841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7243486" y="4374174"/>
            <a:ext cx="1899879" cy="215444"/>
          </a:xfrm>
          <a:prstGeom prst="rect">
            <a:avLst/>
          </a:prstGeom>
        </p:spPr>
        <p:txBody>
          <a:bodyPr wrap="none">
            <a:spAutoFit/>
          </a:bodyPr>
          <a:lstStyle/>
          <a:p>
            <a:r>
              <a:rPr lang="en-US" sz="800" b="1" dirty="0">
                <a:solidFill>
                  <a:srgbClr val="256FBD"/>
                </a:solidFill>
                <a:latin typeface="Roboto Condensed" pitchFamily="2" charset="0"/>
                <a:ea typeface="Roboto Condensed" pitchFamily="2" charset="0"/>
              </a:rPr>
              <a:t>Same day   </a:t>
            </a:r>
            <a:r>
              <a:rPr lang="en-US" sz="800" dirty="0">
                <a:solidFill>
                  <a:srgbClr val="256FBD"/>
                </a:solidFill>
                <a:latin typeface="Roboto Condensed" pitchFamily="2" charset="0"/>
                <a:ea typeface="Roboto Condensed" pitchFamily="2" charset="0"/>
              </a:rPr>
              <a:t>(+ 5.00 </a:t>
            </a:r>
            <a:r>
              <a:rPr lang="en-US" sz="700" i="1" dirty="0">
                <a:solidFill>
                  <a:srgbClr val="256FBD"/>
                </a:solidFill>
                <a:latin typeface="Roboto Condensed" pitchFamily="2" charset="0"/>
                <a:ea typeface="Roboto Condensed" pitchFamily="2" charset="0"/>
              </a:rPr>
              <a:t>only in participating areas</a:t>
            </a:r>
            <a:r>
              <a:rPr lang="en-US" sz="800" dirty="0">
                <a:solidFill>
                  <a:srgbClr val="256FBD"/>
                </a:solidFill>
                <a:latin typeface="Roboto Condensed" pitchFamily="2" charset="0"/>
                <a:ea typeface="Roboto Condensed" pitchFamily="2" charset="0"/>
              </a:rPr>
              <a:t>)</a:t>
            </a:r>
            <a:endParaRPr lang="en-US" sz="800" dirty="0"/>
          </a:p>
        </p:txBody>
      </p:sp>
      <p:sp>
        <p:nvSpPr>
          <p:cNvPr id="49" name="Rectangle 48"/>
          <p:cNvSpPr/>
          <p:nvPr/>
        </p:nvSpPr>
        <p:spPr>
          <a:xfrm>
            <a:off x="7246103" y="4577434"/>
            <a:ext cx="1263487" cy="33855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1-2 days  (+ 2.50 National)</a:t>
            </a:r>
            <a:endParaRPr lang="en-US" sz="800" dirty="0"/>
          </a:p>
          <a:p>
            <a:endParaRPr lang="en-US" sz="800" dirty="0"/>
          </a:p>
        </p:txBody>
      </p:sp>
      <p:sp>
        <p:nvSpPr>
          <p:cNvPr id="53" name="Rounded Rectangle 52"/>
          <p:cNvSpPr/>
          <p:nvPr/>
        </p:nvSpPr>
        <p:spPr>
          <a:xfrm>
            <a:off x="7212073" y="514116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8610919" y="3646874"/>
            <a:ext cx="1082343" cy="261610"/>
          </a:xfrm>
          <a:prstGeom prst="rect">
            <a:avLst/>
          </a:prstGeom>
          <a:noFill/>
          <a:ln w="9525">
            <a:solidFill>
              <a:schemeClr val="tx1"/>
            </a:solidFill>
          </a:ln>
        </p:spPr>
        <p:txBody>
          <a:bodyPr wrap="square" rtlCol="0">
            <a:spAutoFit/>
          </a:bodyPr>
          <a:lstStyle/>
          <a:p>
            <a:pPr algn="ctr"/>
            <a:endParaRPr lang="en-US" sz="1100" dirty="0">
              <a:solidFill>
                <a:schemeClr val="bg1"/>
              </a:solidFill>
              <a:latin typeface="Roboto Condensed" pitchFamily="2" charset="0"/>
              <a:ea typeface="Roboto Condensed" pitchFamily="2" charset="0"/>
            </a:endParaRPr>
          </a:p>
        </p:txBody>
      </p:sp>
      <p:sp>
        <p:nvSpPr>
          <p:cNvPr id="54" name="Rectangle 53"/>
          <p:cNvSpPr/>
          <p:nvPr/>
        </p:nvSpPr>
        <p:spPr>
          <a:xfrm>
            <a:off x="7267240" y="5082640"/>
            <a:ext cx="2210862" cy="215444"/>
          </a:xfrm>
          <a:prstGeom prst="rect">
            <a:avLst/>
          </a:prstGeom>
        </p:spPr>
        <p:txBody>
          <a:bodyPr wrap="none">
            <a:spAutoFit/>
          </a:bodyPr>
          <a:lstStyle/>
          <a:p>
            <a:r>
              <a:rPr lang="en-US" sz="800" b="1" dirty="0">
                <a:solidFill>
                  <a:srgbClr val="256FBD"/>
                </a:solidFill>
                <a:latin typeface="Roboto Condensed" pitchFamily="2" charset="0"/>
                <a:ea typeface="Roboto Condensed" pitchFamily="2" charset="0"/>
              </a:rPr>
              <a:t>ADD ANOTHER ADDRESS FOR DELIVERY (up to 4)</a:t>
            </a:r>
            <a:endParaRPr lang="en-US" sz="800" b="1" dirty="0"/>
          </a:p>
        </p:txBody>
      </p:sp>
      <p:sp>
        <p:nvSpPr>
          <p:cNvPr id="47" name="Rounded Rectangle 46"/>
          <p:cNvSpPr/>
          <p:nvPr/>
        </p:nvSpPr>
        <p:spPr>
          <a:xfrm>
            <a:off x="7201822" y="4838821"/>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7249132" y="4792551"/>
            <a:ext cx="1263487"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2-3 days  (+ 1.50 National)</a:t>
            </a:r>
            <a:endParaRPr lang="en-US" sz="800" dirty="0"/>
          </a:p>
        </p:txBody>
      </p:sp>
      <p:sp>
        <p:nvSpPr>
          <p:cNvPr id="7" name="Rectangle 6"/>
          <p:cNvSpPr/>
          <p:nvPr/>
        </p:nvSpPr>
        <p:spPr>
          <a:xfrm>
            <a:off x="8327110" y="4626969"/>
            <a:ext cx="1506706" cy="338554"/>
          </a:xfrm>
          <a:prstGeom prst="rect">
            <a:avLst/>
          </a:prstGeom>
        </p:spPr>
        <p:txBody>
          <a:bodyPr wrap="square">
            <a:spAutoFit/>
          </a:bodyPr>
          <a:lstStyle/>
          <a:p>
            <a:pPr algn="ctr"/>
            <a:r>
              <a:rPr lang="en-US" sz="800" i="1" dirty="0">
                <a:solidFill>
                  <a:srgbClr val="666666"/>
                </a:solidFill>
                <a:latin typeface="Roboto Condensed" pitchFamily="2" charset="0"/>
                <a:ea typeface="Roboto Condensed" pitchFamily="2" charset="0"/>
              </a:rPr>
              <a:t>You can change your Delivery option at any time.</a:t>
            </a:r>
            <a:endParaRPr lang="en-US" sz="800" i="1" dirty="0"/>
          </a:p>
        </p:txBody>
      </p:sp>
      <p:sp>
        <p:nvSpPr>
          <p:cNvPr id="56" name="Rounded Rectangle 55"/>
          <p:cNvSpPr/>
          <p:nvPr/>
        </p:nvSpPr>
        <p:spPr>
          <a:xfrm>
            <a:off x="7207017" y="4424036"/>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9217816" y="2892239"/>
            <a:ext cx="50162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APT</a:t>
            </a:r>
          </a:p>
        </p:txBody>
      </p:sp>
      <p:sp>
        <p:nvSpPr>
          <p:cNvPr id="58" name="TextBox 57"/>
          <p:cNvSpPr txBox="1"/>
          <p:nvPr/>
        </p:nvSpPr>
        <p:spPr>
          <a:xfrm>
            <a:off x="9253127" y="2905614"/>
            <a:ext cx="431006" cy="261610"/>
          </a:xfrm>
          <a:prstGeom prst="rect">
            <a:avLst/>
          </a:prstGeom>
          <a:solidFill>
            <a:srgbClr val="F2F2F2"/>
          </a:solidFill>
        </p:spPr>
        <p:txBody>
          <a:bodyPr wrap="square" rtlCol="0">
            <a:spAutoFit/>
          </a:bodyPr>
          <a:lstStyle/>
          <a:p>
            <a:endParaRPr lang="en-US" sz="1100" dirty="0">
              <a:solidFill>
                <a:srgbClr val="666666"/>
              </a:solidFill>
              <a:latin typeface="Roboto Condensed" pitchFamily="2" charset="0"/>
              <a:ea typeface="Roboto Condensed" pitchFamily="2" charset="0"/>
            </a:endParaRPr>
          </a:p>
        </p:txBody>
      </p:sp>
      <p:sp>
        <p:nvSpPr>
          <p:cNvPr id="66" name="Oval 65"/>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8580655" y="539585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Action Button: Home 60">
            <a:hlinkClick r:id="rId4" action="ppaction://hlinksldjump" highlightClick="1"/>
          </p:cNvPr>
          <p:cNvSpPr/>
          <p:nvPr/>
        </p:nvSpPr>
        <p:spPr>
          <a:xfrm>
            <a:off x="8142161" y="6038598"/>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1121568" y="4854541"/>
            <a:ext cx="875561" cy="369332"/>
          </a:xfrm>
          <a:prstGeom prst="rect">
            <a:avLst/>
          </a:prstGeom>
          <a:noFill/>
        </p:spPr>
        <p:txBody>
          <a:bodyPr wrap="none" rtlCol="0">
            <a:spAutoFit/>
          </a:bodyPr>
          <a:lstStyle/>
          <a:p>
            <a:r>
              <a:rPr lang="en-US" dirty="0">
                <a:latin typeface="Roboto Condensed" pitchFamily="2" charset="0"/>
                <a:ea typeface="Roboto Condensed" pitchFamily="2" charset="0"/>
              </a:rPr>
              <a:t>[</a:t>
            </a:r>
            <a:r>
              <a:rPr lang="en-US" sz="1050" dirty="0">
                <a:latin typeface="Roboto Condensed" pitchFamily="2" charset="0"/>
                <a:ea typeface="Roboto Condensed" pitchFamily="2" charset="0"/>
              </a:rPr>
              <a:t>address_1</a:t>
            </a:r>
            <a:r>
              <a:rPr lang="en-US" dirty="0">
                <a:latin typeface="Roboto Condensed" pitchFamily="2" charset="0"/>
                <a:ea typeface="Roboto Condensed" pitchFamily="2" charset="0"/>
              </a:rPr>
              <a:t>]</a:t>
            </a:r>
          </a:p>
        </p:txBody>
      </p:sp>
      <p:sp>
        <p:nvSpPr>
          <p:cNvPr id="63" name="TextBox 62"/>
          <p:cNvSpPr txBox="1"/>
          <p:nvPr/>
        </p:nvSpPr>
        <p:spPr>
          <a:xfrm>
            <a:off x="-281823" y="4842357"/>
            <a:ext cx="470000" cy="369332"/>
          </a:xfrm>
          <a:prstGeom prst="rect">
            <a:avLst/>
          </a:prstGeom>
          <a:noFill/>
        </p:spPr>
        <p:txBody>
          <a:bodyPr wrap="none" rtlCol="0">
            <a:spAutoFit/>
          </a:bodyPr>
          <a:lstStyle/>
          <a:p>
            <a:r>
              <a:rPr lang="en-US">
                <a:latin typeface="Roboto Condensed" pitchFamily="2" charset="0"/>
                <a:ea typeface="Roboto Condensed" pitchFamily="2" charset="0"/>
              </a:rPr>
              <a:t>[</a:t>
            </a:r>
            <a:r>
              <a:rPr lang="en-US" sz="1050">
                <a:latin typeface="Roboto Condensed" pitchFamily="2" charset="0"/>
                <a:ea typeface="Roboto Condensed" pitchFamily="2" charset="0"/>
              </a:rPr>
              <a:t>apt</a:t>
            </a:r>
            <a:r>
              <a:rPr lang="en-US">
                <a:latin typeface="Roboto Condensed" pitchFamily="2" charset="0"/>
                <a:ea typeface="Roboto Condensed" pitchFamily="2" charset="0"/>
              </a:rPr>
              <a:t>]</a:t>
            </a:r>
            <a:endParaRPr lang="en-US" dirty="0">
              <a:latin typeface="Roboto Condensed" pitchFamily="2" charset="0"/>
              <a:ea typeface="Roboto Condensed" pitchFamily="2" charset="0"/>
            </a:endParaRPr>
          </a:p>
        </p:txBody>
      </p:sp>
      <p:grpSp>
        <p:nvGrpSpPr>
          <p:cNvPr id="64" name="Group 63"/>
          <p:cNvGrpSpPr/>
          <p:nvPr/>
        </p:nvGrpSpPr>
        <p:grpSpPr>
          <a:xfrm>
            <a:off x="7141814" y="2730049"/>
            <a:ext cx="902811" cy="230832"/>
            <a:chOff x="3029525" y="7099561"/>
            <a:chExt cx="463868" cy="150689"/>
          </a:xfrm>
        </p:grpSpPr>
        <p:sp>
          <p:nvSpPr>
            <p:cNvPr id="65" name="Rectangle 64"/>
            <p:cNvSpPr/>
            <p:nvPr/>
          </p:nvSpPr>
          <p:spPr>
            <a:xfrm>
              <a:off x="3052122" y="7099561"/>
              <a:ext cx="441271" cy="15068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5" name="Rectangle 74"/>
            <p:cNvSpPr/>
            <p:nvPr/>
          </p:nvSpPr>
          <p:spPr>
            <a:xfrm>
              <a:off x="3029525" y="7099561"/>
              <a:ext cx="463868" cy="150689"/>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Street Address </a:t>
              </a:r>
            </a:p>
          </p:txBody>
        </p:sp>
      </p:grpSp>
      <p:grpSp>
        <p:nvGrpSpPr>
          <p:cNvPr id="76" name="Group 75"/>
          <p:cNvGrpSpPr/>
          <p:nvPr/>
        </p:nvGrpSpPr>
        <p:grpSpPr>
          <a:xfrm>
            <a:off x="9143365" y="2768353"/>
            <a:ext cx="676788" cy="230832"/>
            <a:chOff x="3029525" y="7099561"/>
            <a:chExt cx="676788" cy="230832"/>
          </a:xfrm>
        </p:grpSpPr>
        <p:sp>
          <p:nvSpPr>
            <p:cNvPr id="77" name="Rectangle 76"/>
            <p:cNvSpPr/>
            <p:nvPr/>
          </p:nvSpPr>
          <p:spPr>
            <a:xfrm>
              <a:off x="3112379" y="7145661"/>
              <a:ext cx="501227" cy="1580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8" name="Rectangle 77"/>
            <p:cNvSpPr/>
            <p:nvPr/>
          </p:nvSpPr>
          <p:spPr>
            <a:xfrm>
              <a:off x="3029525" y="7099561"/>
              <a:ext cx="676788"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Suite / Apt</a:t>
              </a:r>
            </a:p>
          </p:txBody>
        </p:sp>
      </p:grpSp>
      <p:grpSp>
        <p:nvGrpSpPr>
          <p:cNvPr id="79" name="Group 78"/>
          <p:cNvGrpSpPr/>
          <p:nvPr/>
        </p:nvGrpSpPr>
        <p:grpSpPr>
          <a:xfrm>
            <a:off x="7112675" y="3150487"/>
            <a:ext cx="365807" cy="230832"/>
            <a:chOff x="3029525" y="7099561"/>
            <a:chExt cx="365807" cy="230832"/>
          </a:xfrm>
        </p:grpSpPr>
        <p:sp>
          <p:nvSpPr>
            <p:cNvPr id="80" name="Rectangle 79"/>
            <p:cNvSpPr/>
            <p:nvPr/>
          </p:nvSpPr>
          <p:spPr>
            <a:xfrm>
              <a:off x="3112380" y="7145661"/>
              <a:ext cx="282952"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1" name="Rectangle 80"/>
            <p:cNvSpPr/>
            <p:nvPr/>
          </p:nvSpPr>
          <p:spPr>
            <a:xfrm>
              <a:off x="3029525" y="7099561"/>
              <a:ext cx="365806"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City</a:t>
              </a:r>
            </a:p>
          </p:txBody>
        </p:sp>
      </p:grpSp>
      <p:grpSp>
        <p:nvGrpSpPr>
          <p:cNvPr id="82" name="Group 81"/>
          <p:cNvGrpSpPr/>
          <p:nvPr/>
        </p:nvGrpSpPr>
        <p:grpSpPr>
          <a:xfrm>
            <a:off x="9011861" y="3163008"/>
            <a:ext cx="595035" cy="230832"/>
            <a:chOff x="3029525" y="7099561"/>
            <a:chExt cx="595035" cy="230832"/>
          </a:xfrm>
        </p:grpSpPr>
        <p:sp>
          <p:nvSpPr>
            <p:cNvPr id="83" name="Rectangle 82"/>
            <p:cNvSpPr/>
            <p:nvPr/>
          </p:nvSpPr>
          <p:spPr>
            <a:xfrm>
              <a:off x="3112380" y="7145661"/>
              <a:ext cx="430662" cy="15020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4" name="Rectangle 83"/>
            <p:cNvSpPr/>
            <p:nvPr/>
          </p:nvSpPr>
          <p:spPr>
            <a:xfrm>
              <a:off x="3029525" y="7099561"/>
              <a:ext cx="595035"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Zip Code</a:t>
              </a:r>
            </a:p>
          </p:txBody>
        </p:sp>
      </p:grpSp>
      <p:grpSp>
        <p:nvGrpSpPr>
          <p:cNvPr id="85" name="Group 84"/>
          <p:cNvGrpSpPr/>
          <p:nvPr/>
        </p:nvGrpSpPr>
        <p:grpSpPr>
          <a:xfrm>
            <a:off x="7116295" y="3523624"/>
            <a:ext cx="843501" cy="230832"/>
            <a:chOff x="3029525" y="7099561"/>
            <a:chExt cx="843501" cy="230832"/>
          </a:xfrm>
        </p:grpSpPr>
        <p:sp>
          <p:nvSpPr>
            <p:cNvPr id="86" name="Rectangle 85"/>
            <p:cNvSpPr/>
            <p:nvPr/>
          </p:nvSpPr>
          <p:spPr>
            <a:xfrm>
              <a:off x="3112379" y="7145661"/>
              <a:ext cx="670083"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7" name="Rectangle 86"/>
            <p:cNvSpPr/>
            <p:nvPr/>
          </p:nvSpPr>
          <p:spPr>
            <a:xfrm>
              <a:off x="3029525" y="7099561"/>
              <a:ext cx="843501"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Location Alias</a:t>
              </a:r>
            </a:p>
          </p:txBody>
        </p:sp>
      </p:grpSp>
      <p:sp>
        <p:nvSpPr>
          <p:cNvPr id="14" name="TextBox 13"/>
          <p:cNvSpPr txBox="1"/>
          <p:nvPr/>
        </p:nvSpPr>
        <p:spPr>
          <a:xfrm>
            <a:off x="7096120" y="2076719"/>
            <a:ext cx="2689840"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Added </a:t>
            </a:r>
            <a:r>
              <a:rPr lang="en-US" sz="1200" b="1" dirty="0">
                <a:solidFill>
                  <a:srgbClr val="367BBA"/>
                </a:solidFill>
                <a:latin typeface="Roboto Condensed" pitchFamily="2" charset="0"/>
                <a:ea typeface="Roboto Condensed" pitchFamily="2" charset="0"/>
              </a:rPr>
              <a:t>“ GA Home” </a:t>
            </a:r>
            <a:r>
              <a:rPr lang="en-US" sz="1200" dirty="0">
                <a:solidFill>
                  <a:srgbClr val="666666"/>
                </a:solidFill>
                <a:latin typeface="Roboto Condensed" pitchFamily="2" charset="0"/>
                <a:ea typeface="Roboto Condensed" pitchFamily="2" charset="0"/>
              </a:rPr>
              <a:t>to your addresses </a:t>
            </a:r>
            <a:r>
              <a:rPr lang="en-US" sz="600" dirty="0">
                <a:solidFill>
                  <a:srgbClr val="666666"/>
                </a:solidFill>
                <a:latin typeface="Roboto Condensed" pitchFamily="2" charset="0"/>
                <a:ea typeface="Roboto Condensed" pitchFamily="2" charset="0"/>
              </a:rPr>
              <a:t>(I of 4)</a:t>
            </a:r>
            <a:endParaRPr lang="en-US" sz="1200" dirty="0">
              <a:solidFill>
                <a:srgbClr val="666666"/>
              </a:solidFill>
              <a:latin typeface="Roboto Condensed" pitchFamily="2" charset="0"/>
              <a:ea typeface="Roboto Condensed" pitchFamily="2" charset="0"/>
            </a:endParaRPr>
          </a:p>
        </p:txBody>
      </p:sp>
      <p:sp>
        <p:nvSpPr>
          <p:cNvPr id="88" name="TextBox 87"/>
          <p:cNvSpPr txBox="1"/>
          <p:nvPr/>
        </p:nvSpPr>
        <p:spPr>
          <a:xfrm>
            <a:off x="7104353" y="2304969"/>
            <a:ext cx="2689840"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Please enter your Address #2</a:t>
            </a:r>
          </a:p>
        </p:txBody>
      </p:sp>
      <p:sp>
        <p:nvSpPr>
          <p:cNvPr id="52" name="TextBox 51"/>
          <p:cNvSpPr txBox="1"/>
          <p:nvPr/>
        </p:nvSpPr>
        <p:spPr>
          <a:xfrm>
            <a:off x="8584551" y="3653553"/>
            <a:ext cx="1069718" cy="261610"/>
          </a:xfrm>
          <a:prstGeom prst="rect">
            <a:avLst/>
          </a:prstGeom>
          <a:noFill/>
        </p:spPr>
        <p:txBody>
          <a:bodyPr wrap="square" rtlCol="0">
            <a:spAutoFit/>
          </a:bodyPr>
          <a:lstStyle/>
          <a:p>
            <a:pPr algn="ctr"/>
            <a:r>
              <a:rPr lang="en-US" sz="1100" dirty="0">
                <a:solidFill>
                  <a:srgbClr val="256FBD"/>
                </a:solidFill>
                <a:latin typeface="Roboto Condensed" pitchFamily="2" charset="0"/>
                <a:ea typeface="Roboto Condensed" pitchFamily="2" charset="0"/>
              </a:rPr>
              <a:t>HOME      WORK</a:t>
            </a:r>
          </a:p>
        </p:txBody>
      </p:sp>
      <p:sp>
        <p:nvSpPr>
          <p:cNvPr id="51" name="TextBox 50"/>
          <p:cNvSpPr txBox="1"/>
          <p:nvPr/>
        </p:nvSpPr>
        <p:spPr>
          <a:xfrm>
            <a:off x="9147471" y="3653553"/>
            <a:ext cx="542847" cy="261610"/>
          </a:xfrm>
          <a:prstGeom prst="rect">
            <a:avLst/>
          </a:prstGeom>
          <a:solidFill>
            <a:srgbClr val="256FBD"/>
          </a:solidFill>
          <a:ln w="9525">
            <a:noFill/>
          </a:ln>
        </p:spPr>
        <p:txBody>
          <a:bodyPr wrap="square" rtlCol="0">
            <a:spAutoFit/>
          </a:bodyPr>
          <a:lstStyle/>
          <a:p>
            <a:pPr algn="ctr"/>
            <a:r>
              <a:rPr lang="en-US" sz="1100" dirty="0">
                <a:solidFill>
                  <a:schemeClr val="bg1"/>
                </a:solidFill>
                <a:latin typeface="Roboto Condensed" pitchFamily="2" charset="0"/>
                <a:ea typeface="Roboto Condensed" pitchFamily="2" charset="0"/>
              </a:rPr>
              <a:t>WORK</a:t>
            </a:r>
          </a:p>
        </p:txBody>
      </p:sp>
    </p:spTree>
    <p:extLst>
      <p:ext uri="{BB962C8B-B14F-4D97-AF65-F5344CB8AC3E}">
        <p14:creationId xmlns:p14="http://schemas.microsoft.com/office/powerpoint/2010/main" val="189896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39">
                                            <p:bg/>
                                          </p:spTgt>
                                        </p:tgtEl>
                                        <p:attrNameLst>
                                          <p:attrName>style.visibility</p:attrName>
                                        </p:attrNameLst>
                                      </p:cBhvr>
                                      <p:to>
                                        <p:strVal val="visible"/>
                                      </p:to>
                                    </p:set>
                                  </p:childTnLst>
                                </p:cTn>
                              </p:par>
                              <p:par>
                                <p:cTn id="7" presetID="1" presetClass="entr" presetSubtype="0" fill="hold" nodeType="withEffect">
                                  <p:stCondLst>
                                    <p:cond delay="80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750"/>
                                  </p:stCondLst>
                                  <p:iterate type="lt">
                                    <p:tmAbs val="50"/>
                                  </p:iterate>
                                  <p:childTnLst>
                                    <p:set>
                                      <p:cBhvr>
                                        <p:cTn id="10" dur="1" fill="hold">
                                          <p:stCondLst>
                                            <p:cond delay="0"/>
                                          </p:stCondLst>
                                        </p:cTn>
                                        <p:tgtEl>
                                          <p:spTgt spid="39">
                                            <p:txEl>
                                              <p:pRg st="0" end="0"/>
                                            </p:txEl>
                                          </p:spTgt>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58">
                                            <p:bg/>
                                          </p:spTgt>
                                        </p:tgtEl>
                                        <p:attrNameLst>
                                          <p:attrName>style.visibility</p:attrName>
                                        </p:attrNameLst>
                                      </p:cBhvr>
                                      <p:to>
                                        <p:strVal val="visible"/>
                                      </p:to>
                                    </p:set>
                                  </p:childTnLst>
                                </p:cTn>
                              </p:par>
                              <p:par>
                                <p:cTn id="13" presetID="1" presetClass="entr" presetSubtype="0" fill="hold" grpId="0" nodeType="withEffect" nodePh="1">
                                  <p:stCondLst>
                                    <p:cond delay="2000"/>
                                  </p:stCondLst>
                                  <p:endCondLst>
                                    <p:cond evt="begin" delay="0">
                                      <p:tn val="13"/>
                                    </p:cond>
                                  </p:endCondLst>
                                  <p:iterate type="lt">
                                    <p:tmAbs val="150"/>
                                  </p:iterate>
                                  <p:childTnLst>
                                    <p:set>
                                      <p:cBhvr>
                                        <p:cTn id="14" dur="1" fill="hold">
                                          <p:stCondLst>
                                            <p:cond delay="0"/>
                                          </p:stCondLst>
                                        </p:cTn>
                                        <p:tgtEl>
                                          <p:spTgt spid="58">
                                            <p:txEl>
                                              <p:pRg st="0" end="0"/>
                                            </p:txEl>
                                          </p:spTgt>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41">
                                            <p:bg/>
                                          </p:spTgt>
                                        </p:tgtEl>
                                        <p:attrNameLst>
                                          <p:attrName>style.visibility</p:attrName>
                                        </p:attrNameLst>
                                      </p:cBhvr>
                                      <p:to>
                                        <p:strVal val="visible"/>
                                      </p:to>
                                    </p:set>
                                  </p:childTnLst>
                                </p:cTn>
                              </p:par>
                              <p:par>
                                <p:cTn id="19" presetID="1" presetClass="entr" presetSubtype="0" fill="hold" grpId="0" nodeType="withEffect">
                                  <p:stCondLst>
                                    <p:cond delay="3000"/>
                                  </p:stCondLst>
                                  <p:iterate type="lt">
                                    <p:tmAbs val="50"/>
                                  </p:iterate>
                                  <p:childTnLst>
                                    <p:set>
                                      <p:cBhvr>
                                        <p:cTn id="20" dur="1" fill="hold">
                                          <p:stCondLst>
                                            <p:cond delay="0"/>
                                          </p:stCondLst>
                                        </p:cTn>
                                        <p:tgtEl>
                                          <p:spTgt spid="41">
                                            <p:txEl>
                                              <p:pRg st="0" end="0"/>
                                            </p:txEl>
                                          </p:spTgt>
                                        </p:tgtEl>
                                        <p:attrNameLst>
                                          <p:attrName>style.visibility</p:attrName>
                                        </p:attrNameLst>
                                      </p:cBhvr>
                                      <p:to>
                                        <p:strVal val="visible"/>
                                      </p:to>
                                    </p:set>
                                  </p:childTnLst>
                                </p:cTn>
                              </p:par>
                              <p:par>
                                <p:cTn id="21" presetID="1" presetClass="entr" presetSubtype="0" fill="hold" nodeType="withEffect">
                                  <p:stCondLst>
                                    <p:cond delay="300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4000"/>
                                  </p:stCondLst>
                                  <p:childTnLst>
                                    <p:set>
                                      <p:cBhvr>
                                        <p:cTn id="24" dur="1" fill="hold">
                                          <p:stCondLst>
                                            <p:cond delay="0"/>
                                          </p:stCondLst>
                                        </p:cTn>
                                        <p:tgtEl>
                                          <p:spTgt spid="43">
                                            <p:bg/>
                                          </p:spTgt>
                                        </p:tgtEl>
                                        <p:attrNameLst>
                                          <p:attrName>style.visibility</p:attrName>
                                        </p:attrNameLst>
                                      </p:cBhvr>
                                      <p:to>
                                        <p:strVal val="visible"/>
                                      </p:to>
                                    </p:set>
                                  </p:childTnLst>
                                </p:cTn>
                              </p:par>
                              <p:par>
                                <p:cTn id="25" presetID="1" presetClass="entr" presetSubtype="0" fill="hold" nodeType="withEffect">
                                  <p:stCondLst>
                                    <p:cond delay="400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4000"/>
                                  </p:stCondLst>
                                  <p:iterate type="lt">
                                    <p:tmAbs val="50"/>
                                  </p:iterate>
                                  <p:childTnLst>
                                    <p:set>
                                      <p:cBhvr>
                                        <p:cTn id="28" dur="1" fill="hold">
                                          <p:stCondLst>
                                            <p:cond delay="0"/>
                                          </p:stCondLst>
                                        </p:cTn>
                                        <p:tgtEl>
                                          <p:spTgt spid="43">
                                            <p:txEl>
                                              <p:pRg st="0" end="0"/>
                                            </p:txEl>
                                          </p:spTgt>
                                        </p:tgtEl>
                                        <p:attrNameLst>
                                          <p:attrName>style.visibility</p:attrName>
                                        </p:attrNameLst>
                                      </p:cBhvr>
                                      <p:to>
                                        <p:strVal val="visible"/>
                                      </p:to>
                                    </p:set>
                                  </p:childTnLst>
                                </p:cTn>
                              </p:par>
                              <p:par>
                                <p:cTn id="29" presetID="1" presetClass="entr" presetSubtype="0" fill="hold" grpId="0" nodeType="withEffect">
                                  <p:stCondLst>
                                    <p:cond delay="5250"/>
                                  </p:stCondLst>
                                  <p:childTnLst>
                                    <p:set>
                                      <p:cBhvr>
                                        <p:cTn id="30" dur="1" fill="hold">
                                          <p:stCondLst>
                                            <p:cond delay="0"/>
                                          </p:stCondLst>
                                        </p:cTn>
                                        <p:tgtEl>
                                          <p:spTgt spid="26">
                                            <p:bg/>
                                          </p:spTgt>
                                        </p:tgtEl>
                                        <p:attrNameLst>
                                          <p:attrName>style.visibility</p:attrName>
                                        </p:attrNameLst>
                                      </p:cBhvr>
                                      <p:to>
                                        <p:strVal val="visible"/>
                                      </p:to>
                                    </p:set>
                                  </p:childTnLst>
                                </p:cTn>
                              </p:par>
                              <p:par>
                                <p:cTn id="31" presetID="1" presetClass="entr" presetSubtype="0" fill="hold" nodeType="withEffect">
                                  <p:stCondLst>
                                    <p:cond delay="525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5250"/>
                                  </p:stCondLst>
                                  <p:iterate type="lt">
                                    <p:tmAbs val="150"/>
                                  </p:iterate>
                                  <p:childTnLst>
                                    <p:set>
                                      <p:cBhvr>
                                        <p:cTn id="3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50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uiExpand="1" build="p" bldLvl="5" animBg="1" advAuto="150"/>
      <p:bldP spid="41" grpId="0" build="p" bldLvl="5" animBg="1" advAuto="150"/>
      <p:bldP spid="43" grpId="0" uiExpand="1" build="p" bldLvl="5" animBg="1" advAuto="150"/>
      <p:bldP spid="26" grpId="0" uiExpand="1" build="p" bldLvl="5" animBg="1" advAuto="150"/>
      <p:bldP spid="36" grpId="0"/>
      <p:bldP spid="37" grpId="0" animBg="1"/>
      <p:bldP spid="46" grpId="0" animBg="1"/>
      <p:bldP spid="48" grpId="0"/>
      <p:bldP spid="49" grpId="0"/>
      <p:bldP spid="53" grpId="0" animBg="1"/>
      <p:bldP spid="54" grpId="0"/>
      <p:bldP spid="47" grpId="0" animBg="1"/>
      <p:bldP spid="50" grpId="0"/>
      <p:bldP spid="7" grpId="0"/>
      <p:bldP spid="56" grpId="0" animBg="1"/>
      <p:bldP spid="58" grpId="0" build="p" bldLvl="5" animBg="1" advAuto="150"/>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29757" y="1193571"/>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8538719" y="3634575"/>
            <a:ext cx="542847" cy="261610"/>
          </a:xfrm>
          <a:prstGeom prst="rect">
            <a:avLst/>
          </a:prstGeom>
          <a:solidFill>
            <a:srgbClr val="256FBD"/>
          </a:solidFill>
          <a:ln w="9525">
            <a:noFill/>
          </a:ln>
        </p:spPr>
        <p:txBody>
          <a:bodyPr wrap="square" rtlCol="0">
            <a:spAutoFit/>
          </a:bodyPr>
          <a:lstStyle/>
          <a:p>
            <a:pPr algn="ctr"/>
            <a:r>
              <a:rPr lang="en-US" sz="1100" dirty="0">
                <a:solidFill>
                  <a:schemeClr val="bg1"/>
                </a:solidFill>
                <a:latin typeface="Roboto Condensed" pitchFamily="2" charset="0"/>
                <a:ea typeface="Roboto Condensed" pitchFamily="2" charset="0"/>
              </a:rPr>
              <a:t>HOME</a:t>
            </a:r>
          </a:p>
        </p:txBody>
      </p:sp>
      <p:sp>
        <p:nvSpPr>
          <p:cNvPr id="52" name="TextBox 51"/>
          <p:cNvSpPr txBox="1"/>
          <p:nvPr/>
        </p:nvSpPr>
        <p:spPr>
          <a:xfrm>
            <a:off x="9081566" y="3634575"/>
            <a:ext cx="539496" cy="261610"/>
          </a:xfrm>
          <a:prstGeom prst="rect">
            <a:avLst/>
          </a:prstGeom>
          <a:noFill/>
        </p:spPr>
        <p:txBody>
          <a:bodyPr wrap="square" rtlCol="0">
            <a:spAutoFit/>
          </a:bodyPr>
          <a:lstStyle/>
          <a:p>
            <a:pPr algn="ctr"/>
            <a:r>
              <a:rPr lang="en-US" sz="1100" dirty="0">
                <a:solidFill>
                  <a:srgbClr val="256FBD"/>
                </a:solidFill>
                <a:latin typeface="Roboto Condensed" pitchFamily="2" charset="0"/>
                <a:ea typeface="Roboto Condensed" pitchFamily="2" charset="0"/>
              </a:rPr>
              <a:t>WORK</a:t>
            </a:r>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43976" y="2078568"/>
            <a:ext cx="2488981" cy="830997"/>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Pharmacy waiting lines are so 2015.</a:t>
            </a:r>
          </a:p>
          <a:p>
            <a:pPr algn="ctr"/>
            <a:r>
              <a:rPr lang="en-US" sz="1200" dirty="0">
                <a:solidFill>
                  <a:srgbClr val="666666"/>
                </a:solidFill>
                <a:latin typeface="Roboto Condensed" pitchFamily="2" charset="0"/>
                <a:ea typeface="Roboto Condensed" pitchFamily="2" charset="0"/>
              </a:rPr>
              <a:t>Please provide us with the address you’d like your Rxs delivered.</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Delivery Address</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8" name="Rectangle 37"/>
          <p:cNvSpPr/>
          <p:nvPr/>
        </p:nvSpPr>
        <p:spPr>
          <a:xfrm>
            <a:off x="7015153" y="559328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CONTINUE</a:t>
            </a:r>
          </a:p>
        </p:txBody>
      </p:sp>
      <p:sp>
        <p:nvSpPr>
          <p:cNvPr id="30" name="Rectangle 29"/>
          <p:cNvSpPr/>
          <p:nvPr/>
        </p:nvSpPr>
        <p:spPr>
          <a:xfrm>
            <a:off x="7180344" y="2892239"/>
            <a:ext cx="199220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Street address   </a:t>
            </a:r>
          </a:p>
        </p:txBody>
      </p:sp>
      <p:sp>
        <p:nvSpPr>
          <p:cNvPr id="39" name="TextBox 38"/>
          <p:cNvSpPr txBox="1"/>
          <p:nvPr/>
        </p:nvSpPr>
        <p:spPr>
          <a:xfrm>
            <a:off x="7191871" y="2906214"/>
            <a:ext cx="1823377"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82 Sycamore Lane SE</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180344" y="3280017"/>
            <a:ext cx="182024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City</a:t>
            </a:r>
          </a:p>
        </p:txBody>
      </p:sp>
      <p:sp>
        <p:nvSpPr>
          <p:cNvPr id="41" name="TextBox 40"/>
          <p:cNvSpPr txBox="1"/>
          <p:nvPr/>
        </p:nvSpPr>
        <p:spPr>
          <a:xfrm>
            <a:off x="7203362" y="3291092"/>
            <a:ext cx="138407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Peachtree City</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9079890" y="3274146"/>
            <a:ext cx="636199"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ZIP</a:t>
            </a:r>
          </a:p>
        </p:txBody>
      </p:sp>
      <p:sp>
        <p:nvSpPr>
          <p:cNvPr id="43" name="TextBox 42"/>
          <p:cNvSpPr txBox="1"/>
          <p:nvPr/>
        </p:nvSpPr>
        <p:spPr>
          <a:xfrm>
            <a:off x="9126259" y="3282701"/>
            <a:ext cx="54346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30339</a:t>
            </a:r>
            <a:endParaRPr lang="en-US" sz="1100" dirty="0">
              <a:solidFill>
                <a:srgbClr val="666666"/>
              </a:solidFill>
              <a:latin typeface="Roboto Condensed" pitchFamily="2" charset="0"/>
              <a:ea typeface="Roboto Condensed" pitchFamily="2" charset="0"/>
            </a:endParaRPr>
          </a:p>
        </p:txBody>
      </p:sp>
      <p:sp>
        <p:nvSpPr>
          <p:cNvPr id="44" name="Rounded Rectangle 43"/>
          <p:cNvSpPr/>
          <p:nvPr/>
        </p:nvSpPr>
        <p:spPr>
          <a:xfrm>
            <a:off x="7201114" y="4016259"/>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245395" y="3952868"/>
            <a:ext cx="206338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THIS ADDRESS IS ALSO MY BILLING ADDRESS</a:t>
            </a:r>
            <a:endParaRPr lang="en-US" sz="800" dirty="0"/>
          </a:p>
        </p:txBody>
      </p:sp>
      <p:sp>
        <p:nvSpPr>
          <p:cNvPr id="25" name="Rectangle 24"/>
          <p:cNvSpPr/>
          <p:nvPr/>
        </p:nvSpPr>
        <p:spPr>
          <a:xfrm>
            <a:off x="7179812" y="3631566"/>
            <a:ext cx="126835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Address Description</a:t>
            </a:r>
          </a:p>
        </p:txBody>
      </p:sp>
      <p:sp>
        <p:nvSpPr>
          <p:cNvPr id="26" name="TextBox 25"/>
          <p:cNvSpPr txBox="1"/>
          <p:nvPr/>
        </p:nvSpPr>
        <p:spPr>
          <a:xfrm>
            <a:off x="7225294" y="3645683"/>
            <a:ext cx="1172175"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GA Home</a:t>
            </a:r>
            <a:endParaRPr lang="en-US" sz="1100" dirty="0">
              <a:solidFill>
                <a:srgbClr val="666666"/>
              </a:solidFill>
              <a:latin typeface="Roboto Condensed" pitchFamily="2" charset="0"/>
              <a:ea typeface="Roboto Condensed" pitchFamily="2" charset="0"/>
            </a:endParaRPr>
          </a:p>
        </p:txBody>
      </p:sp>
      <p:sp>
        <p:nvSpPr>
          <p:cNvPr id="36" name="Rectangle 35"/>
          <p:cNvSpPr/>
          <p:nvPr/>
        </p:nvSpPr>
        <p:spPr>
          <a:xfrm>
            <a:off x="7085351" y="4416672"/>
            <a:ext cx="2678938" cy="276999"/>
          </a:xfrm>
          <a:prstGeom prst="rect">
            <a:avLst/>
          </a:prstGeom>
        </p:spPr>
        <p:txBody>
          <a:bodyPr wrap="none">
            <a:spAutoFit/>
          </a:bodyPr>
          <a:lstStyle/>
          <a:p>
            <a:r>
              <a:rPr lang="en-US" sz="1200" dirty="0">
                <a:solidFill>
                  <a:schemeClr val="tx1">
                    <a:lumMod val="65000"/>
                    <a:lumOff val="35000"/>
                  </a:schemeClr>
                </a:solidFill>
                <a:latin typeface="Roboto Condensed" pitchFamily="2" charset="0"/>
                <a:ea typeface="Roboto Condensed" pitchFamily="2" charset="0"/>
              </a:rPr>
              <a:t>DO YOU HAVE  DELIVERY PREFERENCE:</a:t>
            </a:r>
            <a:endParaRPr lang="en-US" sz="1200" dirty="0">
              <a:solidFill>
                <a:schemeClr val="tx1">
                  <a:lumMod val="65000"/>
                  <a:lumOff val="35000"/>
                </a:schemeClr>
              </a:solidFill>
            </a:endParaRPr>
          </a:p>
        </p:txBody>
      </p:sp>
      <p:sp>
        <p:nvSpPr>
          <p:cNvPr id="37" name="Rounded Rectangle 36"/>
          <p:cNvSpPr/>
          <p:nvPr/>
        </p:nvSpPr>
        <p:spPr>
          <a:xfrm>
            <a:off x="7199205" y="4699658"/>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7199205" y="4903340"/>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7243486" y="4639097"/>
            <a:ext cx="1899879" cy="215444"/>
          </a:xfrm>
          <a:prstGeom prst="rect">
            <a:avLst/>
          </a:prstGeom>
        </p:spPr>
        <p:txBody>
          <a:bodyPr wrap="none">
            <a:spAutoFit/>
          </a:bodyPr>
          <a:lstStyle/>
          <a:p>
            <a:r>
              <a:rPr lang="en-US" sz="800" b="1" dirty="0">
                <a:solidFill>
                  <a:srgbClr val="256FBD"/>
                </a:solidFill>
                <a:latin typeface="Roboto Condensed" pitchFamily="2" charset="0"/>
                <a:ea typeface="Roboto Condensed" pitchFamily="2" charset="0"/>
              </a:rPr>
              <a:t>Same day   </a:t>
            </a:r>
            <a:r>
              <a:rPr lang="en-US" sz="800" dirty="0">
                <a:solidFill>
                  <a:srgbClr val="256FBD"/>
                </a:solidFill>
                <a:latin typeface="Roboto Condensed" pitchFamily="2" charset="0"/>
                <a:ea typeface="Roboto Condensed" pitchFamily="2" charset="0"/>
              </a:rPr>
              <a:t>(+ 8.00 </a:t>
            </a:r>
            <a:r>
              <a:rPr lang="en-US" sz="700" i="1" dirty="0">
                <a:solidFill>
                  <a:srgbClr val="256FBD"/>
                </a:solidFill>
                <a:latin typeface="Roboto Condensed" pitchFamily="2" charset="0"/>
                <a:ea typeface="Roboto Condensed" pitchFamily="2" charset="0"/>
              </a:rPr>
              <a:t>only in participating areas</a:t>
            </a:r>
            <a:r>
              <a:rPr lang="en-US" sz="800" dirty="0">
                <a:solidFill>
                  <a:srgbClr val="256FBD"/>
                </a:solidFill>
                <a:latin typeface="Roboto Condensed" pitchFamily="2" charset="0"/>
                <a:ea typeface="Roboto Condensed" pitchFamily="2" charset="0"/>
              </a:rPr>
              <a:t>)</a:t>
            </a:r>
            <a:endParaRPr lang="en-US" sz="800" dirty="0"/>
          </a:p>
        </p:txBody>
      </p:sp>
      <p:sp>
        <p:nvSpPr>
          <p:cNvPr id="49" name="Rectangle 48"/>
          <p:cNvSpPr/>
          <p:nvPr/>
        </p:nvSpPr>
        <p:spPr>
          <a:xfrm>
            <a:off x="7246103" y="4842357"/>
            <a:ext cx="1263487" cy="33855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1-2 days  (+ 2.50 National)</a:t>
            </a:r>
            <a:endParaRPr lang="en-US" sz="800" dirty="0"/>
          </a:p>
          <a:p>
            <a:endParaRPr lang="en-US" sz="800" dirty="0"/>
          </a:p>
        </p:txBody>
      </p:sp>
      <p:sp>
        <p:nvSpPr>
          <p:cNvPr id="53" name="Rounded Rectangle 52"/>
          <p:cNvSpPr/>
          <p:nvPr/>
        </p:nvSpPr>
        <p:spPr>
          <a:xfrm>
            <a:off x="7201789" y="419745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8538719" y="3634575"/>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54" name="Rectangle 53"/>
          <p:cNvSpPr/>
          <p:nvPr/>
        </p:nvSpPr>
        <p:spPr>
          <a:xfrm>
            <a:off x="7256956" y="4138930"/>
            <a:ext cx="182293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ADD ANOTHER ADDRESS FOR DELIVERY</a:t>
            </a:r>
            <a:endParaRPr lang="en-US" sz="800" dirty="0"/>
          </a:p>
        </p:txBody>
      </p:sp>
      <p:sp>
        <p:nvSpPr>
          <p:cNvPr id="47" name="Rounded Rectangle 46"/>
          <p:cNvSpPr/>
          <p:nvPr/>
        </p:nvSpPr>
        <p:spPr>
          <a:xfrm>
            <a:off x="7201822" y="5103744"/>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7249132" y="5057474"/>
            <a:ext cx="1263487"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2-3 days  (+ 1.50 National)</a:t>
            </a:r>
            <a:endParaRPr lang="en-US" sz="800" dirty="0"/>
          </a:p>
        </p:txBody>
      </p:sp>
      <p:sp>
        <p:nvSpPr>
          <p:cNvPr id="7" name="Rectangle 6"/>
          <p:cNvSpPr/>
          <p:nvPr/>
        </p:nvSpPr>
        <p:spPr>
          <a:xfrm>
            <a:off x="8327110" y="4891892"/>
            <a:ext cx="1506706" cy="338554"/>
          </a:xfrm>
          <a:prstGeom prst="rect">
            <a:avLst/>
          </a:prstGeom>
        </p:spPr>
        <p:txBody>
          <a:bodyPr wrap="square">
            <a:spAutoFit/>
          </a:bodyPr>
          <a:lstStyle/>
          <a:p>
            <a:pPr algn="ctr"/>
            <a:r>
              <a:rPr lang="en-US" sz="800" i="1" dirty="0">
                <a:solidFill>
                  <a:srgbClr val="666666"/>
                </a:solidFill>
                <a:latin typeface="Roboto Condensed" pitchFamily="2" charset="0"/>
                <a:ea typeface="Roboto Condensed" pitchFamily="2" charset="0"/>
              </a:rPr>
              <a:t>You can change your Delivery option at any time.</a:t>
            </a:r>
            <a:endParaRPr lang="en-US" sz="800" i="1" dirty="0"/>
          </a:p>
        </p:txBody>
      </p:sp>
      <p:sp>
        <p:nvSpPr>
          <p:cNvPr id="55" name="Rounded Rectangle 54"/>
          <p:cNvSpPr/>
          <p:nvPr/>
        </p:nvSpPr>
        <p:spPr>
          <a:xfrm>
            <a:off x="7199205" y="4013215"/>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p:cNvSpPr/>
          <p:nvPr/>
        </p:nvSpPr>
        <p:spPr>
          <a:xfrm>
            <a:off x="7207017" y="4911155"/>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9217816" y="2892239"/>
            <a:ext cx="50162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APT</a:t>
            </a:r>
          </a:p>
        </p:txBody>
      </p:sp>
      <p:sp>
        <p:nvSpPr>
          <p:cNvPr id="58" name="TextBox 57"/>
          <p:cNvSpPr txBox="1"/>
          <p:nvPr/>
        </p:nvSpPr>
        <p:spPr>
          <a:xfrm>
            <a:off x="9266866" y="2906214"/>
            <a:ext cx="431006"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7-B</a:t>
            </a:r>
            <a:endParaRPr lang="en-US" sz="1100" dirty="0">
              <a:solidFill>
                <a:srgbClr val="666666"/>
              </a:solidFill>
              <a:latin typeface="Roboto Condensed" pitchFamily="2" charset="0"/>
              <a:ea typeface="Roboto Condensed" pitchFamily="2" charset="0"/>
            </a:endParaRPr>
          </a:p>
        </p:txBody>
      </p:sp>
      <p:sp>
        <p:nvSpPr>
          <p:cNvPr id="66" name="Oval 65"/>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8580655" y="539585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7008874" y="5584205"/>
            <a:ext cx="2839888" cy="3535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CONTINUE</a:t>
            </a:r>
          </a:p>
        </p:txBody>
      </p:sp>
      <p:sp>
        <p:nvSpPr>
          <p:cNvPr id="3" name="Rectangle 2"/>
          <p:cNvSpPr/>
          <p:nvPr/>
        </p:nvSpPr>
        <p:spPr>
          <a:xfrm>
            <a:off x="7007710" y="1363720"/>
            <a:ext cx="2857052" cy="4205737"/>
          </a:xfrm>
          <a:prstGeom prst="rect">
            <a:avLst/>
          </a:prstGeom>
          <a:solidFill>
            <a:schemeClr val="tx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085351" y="1837187"/>
            <a:ext cx="2678937" cy="1931298"/>
          </a:xfrm>
          <a:prstGeom prst="rect">
            <a:avLst/>
          </a:prstGeom>
          <a:noFill/>
        </p:spPr>
        <p:txBody>
          <a:bodyPr wrap="square" rtlCol="0">
            <a:spAutoFit/>
          </a:bodyPr>
          <a:lstStyle/>
          <a:p>
            <a:pPr algn="ctr"/>
            <a:r>
              <a:rPr lang="en-US" sz="1400" b="1" dirty="0">
                <a:solidFill>
                  <a:schemeClr val="bg1"/>
                </a:solidFill>
              </a:rPr>
              <a:t>Address not serviceable by law.</a:t>
            </a:r>
          </a:p>
          <a:p>
            <a:pPr algn="ctr"/>
            <a:endParaRPr lang="en-US" sz="1400" b="1" dirty="0">
              <a:solidFill>
                <a:schemeClr val="bg1"/>
              </a:solidFill>
            </a:endParaRPr>
          </a:p>
          <a:p>
            <a:pPr algn="just"/>
            <a:r>
              <a:rPr lang="en-US" sz="1200" b="1" dirty="0">
                <a:solidFill>
                  <a:schemeClr val="bg1"/>
                </a:solidFill>
              </a:rPr>
              <a:t>Unfortunately, the state you have provided (GA), is not eligible to enroll in Rx-Direct.  For more information, please see our </a:t>
            </a:r>
            <a:r>
              <a:rPr lang="en-US" sz="1200" b="1" u="sng" dirty="0">
                <a:solidFill>
                  <a:schemeClr val="accent2"/>
                </a:solidFill>
              </a:rPr>
              <a:t>eligibility conditions</a:t>
            </a:r>
            <a:r>
              <a:rPr lang="en-US" sz="1200" b="1" dirty="0">
                <a:solidFill>
                  <a:schemeClr val="bg1"/>
                </a:solidFill>
              </a:rPr>
              <a:t>.</a:t>
            </a:r>
          </a:p>
          <a:p>
            <a:pPr algn="just"/>
            <a:endParaRPr lang="en-US" sz="1200" b="1" dirty="0">
              <a:solidFill>
                <a:schemeClr val="bg1"/>
              </a:solidFill>
            </a:endParaRPr>
          </a:p>
          <a:p>
            <a:pPr algn="ctr"/>
            <a:endParaRPr lang="en-US" sz="1050" u="sng" dirty="0">
              <a:solidFill>
                <a:schemeClr val="accent2"/>
              </a:solidFill>
            </a:endParaRPr>
          </a:p>
          <a:p>
            <a:pPr algn="ctr"/>
            <a:endParaRPr lang="en-US" sz="1050" u="sng" dirty="0">
              <a:solidFill>
                <a:schemeClr val="accent2"/>
              </a:solidFill>
            </a:endParaRPr>
          </a:p>
          <a:p>
            <a:pPr algn="ctr"/>
            <a:r>
              <a:rPr lang="en-US" sz="1050" u="sng" dirty="0">
                <a:solidFill>
                  <a:schemeClr val="accent2"/>
                </a:solidFill>
              </a:rPr>
              <a:t>Tap anywhere to close</a:t>
            </a:r>
          </a:p>
        </p:txBody>
      </p:sp>
      <p:sp>
        <p:nvSpPr>
          <p:cNvPr id="63" name="Title 1"/>
          <p:cNvSpPr>
            <a:spLocks noGrp="1"/>
          </p:cNvSpPr>
          <p:nvPr>
            <p:ph type="title"/>
          </p:nvPr>
        </p:nvSpPr>
        <p:spPr>
          <a:xfrm>
            <a:off x="365760" y="700938"/>
            <a:ext cx="5524500" cy="1325563"/>
          </a:xfrm>
        </p:spPr>
        <p:txBody>
          <a:bodyPr/>
          <a:lstStyle/>
          <a:p>
            <a:r>
              <a:rPr lang="en-US" dirty="0">
                <a:solidFill>
                  <a:srgbClr val="C00000"/>
                </a:solidFill>
              </a:rPr>
              <a:t>Invalid Street Address</a:t>
            </a:r>
            <a:endParaRPr lang="en-US" b="1" dirty="0">
              <a:solidFill>
                <a:srgbClr val="C00000"/>
              </a:solidFill>
            </a:endParaRPr>
          </a:p>
        </p:txBody>
      </p:sp>
    </p:spTree>
    <p:extLst>
      <p:ext uri="{BB962C8B-B14F-4D97-AF65-F5344CB8AC3E}">
        <p14:creationId xmlns:p14="http://schemas.microsoft.com/office/powerpoint/2010/main" val="2510011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99" y="588288"/>
            <a:ext cx="4815840" cy="1325563"/>
          </a:xfrm>
        </p:spPr>
        <p:txBody>
          <a:bodyPr/>
          <a:lstStyle/>
          <a:p>
            <a:r>
              <a:rPr lang="en-US" dirty="0"/>
              <a:t>Billing Information</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8385" y="2222697"/>
            <a:ext cx="2488981" cy="830997"/>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We’d do this for free if we could.</a:t>
            </a:r>
          </a:p>
          <a:p>
            <a:pPr algn="ctr"/>
            <a:r>
              <a:rPr lang="en-US" sz="1200" dirty="0">
                <a:solidFill>
                  <a:srgbClr val="666666"/>
                </a:solidFill>
                <a:latin typeface="Roboto Condensed" pitchFamily="2" charset="0"/>
                <a:ea typeface="Roboto Condensed" pitchFamily="2" charset="0"/>
              </a:rPr>
              <a:t>But until then, we’ll need payment information for your medication costs.</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Payment Information</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8" name="Rectangle 37">
            <a:hlinkClick r:id="rId4" action="ppaction://hlinksldjump"/>
          </p:cNvPr>
          <p:cNvSpPr/>
          <p:nvPr/>
        </p:nvSpPr>
        <p:spPr>
          <a:xfrm>
            <a:off x="7001245" y="557021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RX INSURANCE</a:t>
            </a:r>
          </a:p>
        </p:txBody>
      </p:sp>
      <p:sp>
        <p:nvSpPr>
          <p:cNvPr id="30" name="Rectangle 29"/>
          <p:cNvSpPr/>
          <p:nvPr/>
        </p:nvSpPr>
        <p:spPr>
          <a:xfrm>
            <a:off x="7215125" y="2994665"/>
            <a:ext cx="243813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Cardholder Name</a:t>
            </a:r>
          </a:p>
        </p:txBody>
      </p:sp>
      <p:sp>
        <p:nvSpPr>
          <p:cNvPr id="39" name="TextBox 38"/>
          <p:cNvSpPr txBox="1"/>
          <p:nvPr/>
        </p:nvSpPr>
        <p:spPr>
          <a:xfrm>
            <a:off x="7234311" y="3015826"/>
            <a:ext cx="2141483"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Ken Burkett</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7215126" y="3761648"/>
            <a:ext cx="981452" cy="301545"/>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Expires </a:t>
            </a:r>
            <a:r>
              <a:rPr lang="en-US" sz="800" dirty="0">
                <a:solidFill>
                  <a:schemeClr val="bg1">
                    <a:lumMod val="65000"/>
                  </a:schemeClr>
                </a:solidFill>
              </a:rPr>
              <a:t>MMYY</a:t>
            </a:r>
          </a:p>
        </p:txBody>
      </p:sp>
      <p:sp>
        <p:nvSpPr>
          <p:cNvPr id="41" name="TextBox 40"/>
          <p:cNvSpPr txBox="1"/>
          <p:nvPr/>
        </p:nvSpPr>
        <p:spPr>
          <a:xfrm>
            <a:off x="7250571" y="3794361"/>
            <a:ext cx="89159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         04 / 20</a:t>
            </a:r>
            <a:endParaRPr lang="en-US" sz="1100" dirty="0">
              <a:solidFill>
                <a:srgbClr val="666666"/>
              </a:solidFill>
              <a:latin typeface="Roboto Condensed" pitchFamily="2" charset="0"/>
              <a:ea typeface="Roboto Condensed" pitchFamily="2" charset="0"/>
            </a:endParaRPr>
          </a:p>
        </p:txBody>
      </p:sp>
      <p:sp>
        <p:nvSpPr>
          <p:cNvPr id="42" name="Rectangle 41"/>
          <p:cNvSpPr/>
          <p:nvPr/>
        </p:nvSpPr>
        <p:spPr>
          <a:xfrm>
            <a:off x="8769357" y="3766410"/>
            <a:ext cx="882454" cy="30585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CVV</a:t>
            </a:r>
          </a:p>
        </p:txBody>
      </p:sp>
      <p:sp>
        <p:nvSpPr>
          <p:cNvPr id="43" name="TextBox 42"/>
          <p:cNvSpPr txBox="1"/>
          <p:nvPr/>
        </p:nvSpPr>
        <p:spPr>
          <a:xfrm>
            <a:off x="8834404" y="3801584"/>
            <a:ext cx="726589"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123</a:t>
            </a:r>
            <a:endParaRPr lang="en-US" sz="1100" dirty="0">
              <a:solidFill>
                <a:srgbClr val="666666"/>
              </a:solidFill>
              <a:latin typeface="Roboto Condensed" pitchFamily="2" charset="0"/>
              <a:ea typeface="Roboto Condensed" pitchFamily="2" charset="0"/>
            </a:endParaRPr>
          </a:p>
        </p:txBody>
      </p:sp>
      <p:sp>
        <p:nvSpPr>
          <p:cNvPr id="24" name="Rectangle 23"/>
          <p:cNvSpPr/>
          <p:nvPr/>
        </p:nvSpPr>
        <p:spPr>
          <a:xfrm>
            <a:off x="7215125" y="3380750"/>
            <a:ext cx="2438138" cy="30162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Card number</a:t>
            </a:r>
          </a:p>
        </p:txBody>
      </p:sp>
      <p:sp>
        <p:nvSpPr>
          <p:cNvPr id="25" name="TextBox 24"/>
          <p:cNvSpPr txBox="1"/>
          <p:nvPr/>
        </p:nvSpPr>
        <p:spPr>
          <a:xfrm>
            <a:off x="7223678" y="3412452"/>
            <a:ext cx="2141483"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4413 5188 2212 0665</a:t>
            </a:r>
            <a:endParaRPr lang="en-US" sz="1100" dirty="0">
              <a:solidFill>
                <a:srgbClr val="666666"/>
              </a:solidFill>
              <a:latin typeface="Roboto Condensed" pitchFamily="2" charset="0"/>
              <a:ea typeface="Roboto Condensed" pitchFamily="2" charset="0"/>
            </a:endParaRPr>
          </a:p>
        </p:txBody>
      </p:sp>
      <p:pic>
        <p:nvPicPr>
          <p:cNvPr id="36" name="Picture 35"/>
          <p:cNvPicPr>
            <a:picLocks noChangeAspect="1"/>
          </p:cNvPicPr>
          <p:nvPr/>
        </p:nvPicPr>
        <p:blipFill rotWithShape="1">
          <a:blip r:embed="rId5"/>
          <a:srcRect t="17642" b="17701"/>
          <a:stretch/>
        </p:blipFill>
        <p:spPr>
          <a:xfrm>
            <a:off x="9267740" y="3418879"/>
            <a:ext cx="344430" cy="216235"/>
          </a:xfrm>
          <a:prstGeom prst="rect">
            <a:avLst/>
          </a:prstGeom>
        </p:spPr>
      </p:pic>
      <p:sp>
        <p:nvSpPr>
          <p:cNvPr id="34" name="Oval 33"/>
          <p:cNvSpPr/>
          <p:nvPr/>
        </p:nvSpPr>
        <p:spPr>
          <a:xfrm>
            <a:off x="7673948" y="536932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975128" y="536932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8276308" y="536932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8577488" y="536932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8878668" y="536932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7674328" y="536932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8885455" y="536537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7979128" y="536932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9183088" y="536932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ction Button: Home 30">
            <a:hlinkClick r:id="rId6" action="ppaction://hlinksldjump" highlightClick="1"/>
          </p:cNvPr>
          <p:cNvSpPr/>
          <p:nvPr/>
        </p:nvSpPr>
        <p:spPr>
          <a:xfrm>
            <a:off x="8142161" y="6038598"/>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7157752" y="2854263"/>
            <a:ext cx="986167" cy="230832"/>
            <a:chOff x="3029525" y="7099561"/>
            <a:chExt cx="986167" cy="230832"/>
          </a:xfrm>
        </p:grpSpPr>
        <p:sp>
          <p:nvSpPr>
            <p:cNvPr id="33" name="Rectangle 32"/>
            <p:cNvSpPr/>
            <p:nvPr/>
          </p:nvSpPr>
          <p:spPr>
            <a:xfrm>
              <a:off x="3112379" y="7145661"/>
              <a:ext cx="901555" cy="1327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5" name="Rectangle 34"/>
            <p:cNvSpPr/>
            <p:nvPr/>
          </p:nvSpPr>
          <p:spPr>
            <a:xfrm>
              <a:off x="3029525" y="7099561"/>
              <a:ext cx="986167"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Cardholder Name</a:t>
              </a:r>
            </a:p>
          </p:txBody>
        </p:sp>
      </p:grpSp>
      <p:grpSp>
        <p:nvGrpSpPr>
          <p:cNvPr id="44" name="Group 43"/>
          <p:cNvGrpSpPr/>
          <p:nvPr/>
        </p:nvGrpSpPr>
        <p:grpSpPr>
          <a:xfrm>
            <a:off x="7152481" y="3253359"/>
            <a:ext cx="803625" cy="230832"/>
            <a:chOff x="3029525" y="7099561"/>
            <a:chExt cx="803625" cy="230832"/>
          </a:xfrm>
        </p:grpSpPr>
        <p:sp>
          <p:nvSpPr>
            <p:cNvPr id="45" name="Rectangle 44"/>
            <p:cNvSpPr/>
            <p:nvPr/>
          </p:nvSpPr>
          <p:spPr>
            <a:xfrm>
              <a:off x="3112380" y="7145661"/>
              <a:ext cx="720770"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6" name="Rectangle 45"/>
            <p:cNvSpPr/>
            <p:nvPr/>
          </p:nvSpPr>
          <p:spPr>
            <a:xfrm>
              <a:off x="3029525" y="7099561"/>
              <a:ext cx="790601"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Card Number</a:t>
              </a:r>
            </a:p>
          </p:txBody>
        </p:sp>
      </p:grpSp>
      <p:grpSp>
        <p:nvGrpSpPr>
          <p:cNvPr id="47" name="Group 46"/>
          <p:cNvGrpSpPr/>
          <p:nvPr/>
        </p:nvGrpSpPr>
        <p:grpSpPr>
          <a:xfrm>
            <a:off x="7139964" y="3648247"/>
            <a:ext cx="1002197" cy="230832"/>
            <a:chOff x="3029525" y="7099561"/>
            <a:chExt cx="1002197" cy="230832"/>
          </a:xfrm>
        </p:grpSpPr>
        <p:sp>
          <p:nvSpPr>
            <p:cNvPr id="48" name="Rectangle 47"/>
            <p:cNvSpPr/>
            <p:nvPr/>
          </p:nvSpPr>
          <p:spPr>
            <a:xfrm>
              <a:off x="3112379" y="7145662"/>
              <a:ext cx="919343" cy="10159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9" name="Rectangle 48"/>
            <p:cNvSpPr/>
            <p:nvPr/>
          </p:nvSpPr>
          <p:spPr>
            <a:xfrm>
              <a:off x="3029525" y="7099561"/>
              <a:ext cx="1002197"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Expires  MM  / YY</a:t>
              </a:r>
            </a:p>
          </p:txBody>
        </p:sp>
      </p:grpSp>
      <p:grpSp>
        <p:nvGrpSpPr>
          <p:cNvPr id="57" name="Group 56"/>
          <p:cNvGrpSpPr/>
          <p:nvPr/>
        </p:nvGrpSpPr>
        <p:grpSpPr>
          <a:xfrm>
            <a:off x="8698958" y="3651970"/>
            <a:ext cx="647935" cy="230832"/>
            <a:chOff x="3029525" y="7099561"/>
            <a:chExt cx="647935" cy="230832"/>
          </a:xfrm>
        </p:grpSpPr>
        <p:sp>
          <p:nvSpPr>
            <p:cNvPr id="58" name="Rectangle 57"/>
            <p:cNvSpPr/>
            <p:nvPr/>
          </p:nvSpPr>
          <p:spPr>
            <a:xfrm>
              <a:off x="3112380" y="7145661"/>
              <a:ext cx="565080"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9" name="Rectangle 58"/>
            <p:cNvSpPr/>
            <p:nvPr/>
          </p:nvSpPr>
          <p:spPr>
            <a:xfrm>
              <a:off x="3029525" y="7099561"/>
              <a:ext cx="647934"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CVV Code</a:t>
              </a:r>
            </a:p>
          </p:txBody>
        </p:sp>
      </p:grpSp>
    </p:spTree>
    <p:extLst>
      <p:ext uri="{BB962C8B-B14F-4D97-AF65-F5344CB8AC3E}">
        <p14:creationId xmlns:p14="http://schemas.microsoft.com/office/powerpoint/2010/main" val="201242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39">
                                            <p:bg/>
                                          </p:spTgt>
                                        </p:tgtEl>
                                        <p:attrNameLst>
                                          <p:attrName>style.visibility</p:attrName>
                                        </p:attrNameLst>
                                      </p:cBhvr>
                                      <p:to>
                                        <p:strVal val="visible"/>
                                      </p:to>
                                    </p:set>
                                  </p:childTnLst>
                                </p:cTn>
                              </p:par>
                              <p:par>
                                <p:cTn id="7" presetID="1" presetClass="entr" presetSubtype="0" fill="hold" grpId="0" nodeType="withEffect">
                                  <p:stCondLst>
                                    <p:cond delay="750"/>
                                  </p:stCondLst>
                                  <p:iterate type="lt">
                                    <p:tmAbs val="150"/>
                                  </p:iterate>
                                  <p:childTnLst>
                                    <p:set>
                                      <p:cBhvr>
                                        <p:cTn id="8" dur="1" fill="hold">
                                          <p:stCondLst>
                                            <p:cond delay="0"/>
                                          </p:stCondLst>
                                        </p:cTn>
                                        <p:tgtEl>
                                          <p:spTgt spid="39">
                                            <p:txEl>
                                              <p:pRg st="0" end="0"/>
                                            </p:txEl>
                                          </p:spTgt>
                                        </p:tgtEl>
                                        <p:attrNameLst>
                                          <p:attrName>style.visibility</p:attrName>
                                        </p:attrNameLst>
                                      </p:cBhvr>
                                      <p:to>
                                        <p:strVal val="visible"/>
                                      </p:to>
                                    </p:set>
                                  </p:childTnLst>
                                </p:cTn>
                              </p:par>
                              <p:par>
                                <p:cTn id="9" presetID="1" presetClass="entr" presetSubtype="0" fill="hold" nodeType="withEffect">
                                  <p:stCondLst>
                                    <p:cond delay="750"/>
                                  </p:stCondLst>
                                  <p:childTnLst>
                                    <p:set>
                                      <p:cBhvr>
                                        <p:cTn id="10" dur="1" fill="hold">
                                          <p:stCondLst>
                                            <p:cond delay="0"/>
                                          </p:stCondLst>
                                        </p:cTn>
                                        <p:tgtEl>
                                          <p:spTgt spid="32"/>
                                        </p:tgtEl>
                                        <p:attrNameLst>
                                          <p:attrName>style.visibility</p:attrName>
                                        </p:attrNameLst>
                                      </p:cBhvr>
                                      <p:to>
                                        <p:strVal val="visible"/>
                                      </p:to>
                                    </p:set>
                                  </p:childTnLst>
                                </p:cTn>
                              </p:par>
                            </p:childTnLst>
                          </p:cTn>
                        </p:par>
                        <p:par>
                          <p:cTn id="11" fill="hold">
                            <p:stCondLst>
                              <p:cond delay="2101"/>
                            </p:stCondLst>
                            <p:childTnLst>
                              <p:par>
                                <p:cTn id="12" presetID="1" presetClass="entr" presetSubtype="0" fill="hold" grpId="0" nodeType="afterEffect">
                                  <p:stCondLst>
                                    <p:cond delay="0"/>
                                  </p:stCondLst>
                                  <p:childTnLst>
                                    <p:set>
                                      <p:cBhvr>
                                        <p:cTn id="13" dur="1" fill="hold">
                                          <p:stCondLst>
                                            <p:cond delay="0"/>
                                          </p:stCondLst>
                                        </p:cTn>
                                        <p:tgtEl>
                                          <p:spTgt spid="25">
                                            <p:bg/>
                                          </p:spTgt>
                                        </p:tgtEl>
                                        <p:attrNameLst>
                                          <p:attrName>style.visibility</p:attrName>
                                        </p:attrNameLst>
                                      </p:cBhvr>
                                      <p:to>
                                        <p:strVal val="visible"/>
                                      </p:to>
                                    </p:set>
                                  </p:childTnLst>
                                </p:cTn>
                              </p:par>
                            </p:childTnLst>
                          </p:cTn>
                        </p:par>
                        <p:par>
                          <p:cTn id="14" fill="hold">
                            <p:stCondLst>
                              <p:cond delay="2101"/>
                            </p:stCondLst>
                            <p:childTnLst>
                              <p:par>
                                <p:cTn id="15" presetID="1" presetClass="entr" presetSubtype="0" fill="hold" grpId="0" nodeType="afterEffect">
                                  <p:stCondLst>
                                    <p:cond delay="0"/>
                                  </p:stCondLst>
                                  <p:iterate type="lt">
                                    <p:tmAbs val="150"/>
                                  </p:iterate>
                                  <p:childTnLst>
                                    <p:set>
                                      <p:cBhvr>
                                        <p:cTn id="16" dur="1" fill="hold">
                                          <p:stCondLst>
                                            <p:cond delay="0"/>
                                          </p:stCondLst>
                                        </p:cTn>
                                        <p:tgtEl>
                                          <p:spTgt spid="2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200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3750"/>
                                  </p:stCondLst>
                                  <p:childTnLst>
                                    <p:set>
                                      <p:cBhvr>
                                        <p:cTn id="22" dur="1" fill="hold">
                                          <p:stCondLst>
                                            <p:cond delay="0"/>
                                          </p:stCondLst>
                                        </p:cTn>
                                        <p:tgtEl>
                                          <p:spTgt spid="41">
                                            <p:bg/>
                                          </p:spTgt>
                                        </p:tgtEl>
                                        <p:attrNameLst>
                                          <p:attrName>style.visibility</p:attrName>
                                        </p:attrNameLst>
                                      </p:cBhvr>
                                      <p:to>
                                        <p:strVal val="visible"/>
                                      </p:to>
                                    </p:set>
                                  </p:childTnLst>
                                </p:cTn>
                              </p:par>
                              <p:par>
                                <p:cTn id="23" presetID="1" presetClass="entr" presetSubtype="0" fill="hold" grpId="0" nodeType="withEffect">
                                  <p:stCondLst>
                                    <p:cond delay="3750"/>
                                  </p:stCondLst>
                                  <p:iterate type="lt">
                                    <p:tmAbs val="200"/>
                                  </p:iterate>
                                  <p:childTnLst>
                                    <p:set>
                                      <p:cBhvr>
                                        <p:cTn id="24" dur="1" fill="hold">
                                          <p:stCondLst>
                                            <p:cond delay="0"/>
                                          </p:stCondLst>
                                        </p:cTn>
                                        <p:tgtEl>
                                          <p:spTgt spid="41">
                                            <p:txEl>
                                              <p:pRg st="0" end="0"/>
                                            </p:txEl>
                                          </p:spTgt>
                                        </p:tgtEl>
                                        <p:attrNameLst>
                                          <p:attrName>style.visibility</p:attrName>
                                        </p:attrNameLst>
                                      </p:cBhvr>
                                      <p:to>
                                        <p:strVal val="visible"/>
                                      </p:to>
                                    </p:set>
                                  </p:childTnLst>
                                </p:cTn>
                              </p:par>
                              <p:par>
                                <p:cTn id="25" presetID="1" presetClass="entr" presetSubtype="0" fill="hold" nodeType="withEffect">
                                  <p:stCondLst>
                                    <p:cond delay="375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5000"/>
                                  </p:stCondLst>
                                  <p:childTnLst>
                                    <p:set>
                                      <p:cBhvr>
                                        <p:cTn id="28" dur="1" fill="hold">
                                          <p:stCondLst>
                                            <p:cond delay="0"/>
                                          </p:stCondLst>
                                        </p:cTn>
                                        <p:tgtEl>
                                          <p:spTgt spid="43">
                                            <p:bg/>
                                          </p:spTgt>
                                        </p:tgtEl>
                                        <p:attrNameLst>
                                          <p:attrName>style.visibility</p:attrName>
                                        </p:attrNameLst>
                                      </p:cBhvr>
                                      <p:to>
                                        <p:strVal val="visible"/>
                                      </p:to>
                                    </p:set>
                                  </p:childTnLst>
                                </p:cTn>
                              </p:par>
                              <p:par>
                                <p:cTn id="29" presetID="1" presetClass="entr" presetSubtype="0" fill="hold" grpId="0" nodeType="withEffect">
                                  <p:stCondLst>
                                    <p:cond delay="5000"/>
                                  </p:stCondLst>
                                  <p:iterate type="lt">
                                    <p:tmAbs val="100"/>
                                  </p:iterate>
                                  <p:childTnLst>
                                    <p:set>
                                      <p:cBhvr>
                                        <p:cTn id="30" dur="1" fill="hold">
                                          <p:stCondLst>
                                            <p:cond delay="0"/>
                                          </p:stCondLst>
                                        </p:cTn>
                                        <p:tgtEl>
                                          <p:spTgt spid="43">
                                            <p:txEl>
                                              <p:pRg st="0" end="0"/>
                                            </p:txEl>
                                          </p:spTgt>
                                        </p:tgtEl>
                                        <p:attrNameLst>
                                          <p:attrName>style.visibility</p:attrName>
                                        </p:attrNameLst>
                                      </p:cBhvr>
                                      <p:to>
                                        <p:strVal val="visible"/>
                                      </p:to>
                                    </p:set>
                                  </p:childTnLst>
                                </p:cTn>
                              </p:par>
                              <p:par>
                                <p:cTn id="31" presetID="1" presetClass="entr" presetSubtype="0" fill="hold" nodeType="withEffect">
                                  <p:stCondLst>
                                    <p:cond delay="5000"/>
                                  </p:stCondLst>
                                  <p:childTnLst>
                                    <p:set>
                                      <p:cBhvr>
                                        <p:cTn id="32" dur="1" fill="hold">
                                          <p:stCondLst>
                                            <p:cond delay="0"/>
                                          </p:stCondLst>
                                        </p:cTn>
                                        <p:tgtEl>
                                          <p:spTgt spid="57"/>
                                        </p:tgtEl>
                                        <p:attrNameLst>
                                          <p:attrName>style.visibility</p:attrName>
                                        </p:attrNameLst>
                                      </p:cBhvr>
                                      <p:to>
                                        <p:strVal val="visible"/>
                                      </p:to>
                                    </p:set>
                                  </p:childTnLst>
                                </p:cTn>
                              </p:par>
                            </p:childTnLst>
                          </p:cTn>
                        </p:par>
                        <p:par>
                          <p:cTn id="33" fill="hold">
                            <p:stCondLst>
                              <p:cond delay="7302"/>
                            </p:stCondLst>
                            <p:childTnLst>
                              <p:par>
                                <p:cTn id="34" presetID="1"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build="p" bldLvl="5" animBg="1" advAuto="150"/>
      <p:bldP spid="41" grpId="0" build="p" bldLvl="5" animBg="1" advAuto="150"/>
      <p:bldP spid="43" grpId="0" build="p" bldLvl="5" animBg="1" advAuto="150"/>
      <p:bldP spid="25" grpId="0" build="p" bldLvl="5" animBg="1" advAuto="15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726" y="1363720"/>
            <a:ext cx="5311140" cy="1325563"/>
          </a:xfrm>
        </p:spPr>
        <p:txBody>
          <a:bodyPr/>
          <a:lstStyle/>
          <a:p>
            <a:r>
              <a:rPr lang="en-US" dirty="0"/>
              <a:t>Insurance Coverage= </a:t>
            </a:r>
            <a:r>
              <a:rPr lang="en-US" b="1" dirty="0">
                <a:solidFill>
                  <a:srgbClr val="92D050"/>
                </a:solidFill>
              </a:rPr>
              <a:t>Y</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8385" y="2280888"/>
            <a:ext cx="2488981" cy="1384995"/>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You are well on your way!  You’ll earn points that you can use towards your purchase</a:t>
            </a:r>
          </a:p>
          <a:p>
            <a:pPr algn="ctr"/>
            <a:r>
              <a:rPr lang="en-US" sz="1200" dirty="0">
                <a:solidFill>
                  <a:srgbClr val="666666"/>
                </a:solidFill>
                <a:latin typeface="Roboto Condensed" pitchFamily="2" charset="0"/>
                <a:ea typeface="Roboto Condensed" pitchFamily="2" charset="0"/>
              </a:rPr>
              <a:t>To ensure maximum savings, we need to know about your insurance coverage.</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Insurance Coverage</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3" name="Rectangle 2"/>
          <p:cNvSpPr/>
          <p:nvPr/>
        </p:nvSpPr>
        <p:spPr>
          <a:xfrm>
            <a:off x="7089837" y="3574244"/>
            <a:ext cx="2677618" cy="523220"/>
          </a:xfrm>
          <a:prstGeom prst="rect">
            <a:avLst/>
          </a:prstGeom>
        </p:spPr>
        <p:txBody>
          <a:bodyPr wrap="square">
            <a:spAutoFit/>
          </a:bodyPr>
          <a:lstStyle/>
          <a:p>
            <a:pPr algn="ctr"/>
            <a:r>
              <a:rPr lang="en-US" sz="1400" dirty="0">
                <a:solidFill>
                  <a:srgbClr val="256FBD"/>
                </a:solidFill>
                <a:latin typeface="Roboto Condensed" pitchFamily="2" charset="0"/>
                <a:ea typeface="Roboto Condensed" pitchFamily="2" charset="0"/>
              </a:rPr>
              <a:t>Do you have</a:t>
            </a:r>
            <a:br>
              <a:rPr lang="en-US" sz="1400" dirty="0">
                <a:solidFill>
                  <a:srgbClr val="256FBD"/>
                </a:solidFill>
                <a:latin typeface="Roboto Condensed" pitchFamily="2" charset="0"/>
                <a:ea typeface="Roboto Condensed" pitchFamily="2" charset="0"/>
              </a:rPr>
            </a:br>
            <a:r>
              <a:rPr lang="en-US" sz="1400" dirty="0">
                <a:solidFill>
                  <a:srgbClr val="256FBD"/>
                </a:solidFill>
                <a:latin typeface="Roboto Condensed" pitchFamily="2" charset="0"/>
                <a:ea typeface="Roboto Condensed" pitchFamily="2" charset="0"/>
              </a:rPr>
              <a:t>prescription drug insurance?</a:t>
            </a:r>
            <a:endParaRPr lang="en-US" sz="1400" dirty="0">
              <a:solidFill>
                <a:srgbClr val="256FBD"/>
              </a:solidFill>
            </a:endParaRPr>
          </a:p>
        </p:txBody>
      </p:sp>
      <p:sp>
        <p:nvSpPr>
          <p:cNvPr id="24" name="Rounded Rectangle 23"/>
          <p:cNvSpPr/>
          <p:nvPr/>
        </p:nvSpPr>
        <p:spPr>
          <a:xfrm>
            <a:off x="8497757" y="4131153"/>
            <a:ext cx="773086" cy="304011"/>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YES</a:t>
            </a:r>
          </a:p>
        </p:txBody>
      </p:sp>
      <p:sp>
        <p:nvSpPr>
          <p:cNvPr id="25" name="Rounded Rectangle 24">
            <a:hlinkClick r:id="rId4" action="ppaction://hlinksldjump"/>
          </p:cNvPr>
          <p:cNvSpPr/>
          <p:nvPr/>
        </p:nvSpPr>
        <p:spPr>
          <a:xfrm>
            <a:off x="7549593" y="4135888"/>
            <a:ext cx="773086" cy="304011"/>
          </a:xfrm>
          <a:prstGeom prst="roundRect">
            <a:avLst/>
          </a:prstGeom>
          <a:solidFill>
            <a:srgbClr val="DBDBDB"/>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NO</a:t>
            </a:r>
          </a:p>
        </p:txBody>
      </p:sp>
      <p:sp>
        <p:nvSpPr>
          <p:cNvPr id="20" name="Rounded Rectangle 19">
            <a:hlinkClick r:id="rId5" action="ppaction://hlinksldjump"/>
          </p:cNvPr>
          <p:cNvSpPr/>
          <p:nvPr/>
        </p:nvSpPr>
        <p:spPr>
          <a:xfrm>
            <a:off x="8491199" y="4127200"/>
            <a:ext cx="773086" cy="3040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pitchFamily="2" charset="0"/>
                <a:ea typeface="Roboto Condensed" pitchFamily="2" charset="0"/>
              </a:rPr>
              <a:t>YES</a:t>
            </a:r>
          </a:p>
        </p:txBody>
      </p:sp>
      <p:sp>
        <p:nvSpPr>
          <p:cNvPr id="30" name="Oval 29"/>
          <p:cNvSpPr/>
          <p:nvPr/>
        </p:nvSpPr>
        <p:spPr>
          <a:xfrm>
            <a:off x="7673948" y="571984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975128" y="571984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8276308" y="571984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8577488" y="571984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8878668" y="571984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7674328" y="57198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7979128" y="57198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9183088" y="571984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9175015" y="571589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ction Button: Home 22">
            <a:hlinkClick r:id="rId6" action="ppaction://hlinksldjump" highlightClick="1"/>
          </p:cNvPr>
          <p:cNvSpPr/>
          <p:nvPr/>
        </p:nvSpPr>
        <p:spPr>
          <a:xfrm>
            <a:off x="8142161" y="6038598"/>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0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74720" cy="1325563"/>
          </a:xfrm>
        </p:spPr>
        <p:txBody>
          <a:bodyPr/>
          <a:lstStyle/>
          <a:p>
            <a:r>
              <a:rPr lang="en-US" dirty="0"/>
              <a:t>Insurance Card Scan</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8385" y="2222697"/>
            <a:ext cx="2488981" cy="1015663"/>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Typing is overrated.</a:t>
            </a:r>
          </a:p>
          <a:p>
            <a:pPr algn="ctr"/>
            <a:r>
              <a:rPr lang="en-US" sz="1200" dirty="0">
                <a:solidFill>
                  <a:srgbClr val="666666"/>
                </a:solidFill>
                <a:latin typeface="Roboto Condensed" pitchFamily="2" charset="0"/>
                <a:ea typeface="Roboto Condensed" pitchFamily="2" charset="0"/>
              </a:rPr>
              <a:t>Please use the buttons below to scan the front and back of your prescription insurance card.</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Insurance Coverage</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pic>
        <p:nvPicPr>
          <p:cNvPr id="21" name="Picture 20"/>
          <p:cNvPicPr>
            <a:picLocks noChangeAspect="1"/>
          </p:cNvPicPr>
          <p:nvPr/>
        </p:nvPicPr>
        <p:blipFill rotWithShape="1">
          <a:blip r:embed="rId4"/>
          <a:srcRect l="3425" t="4042" r="2991" b="3211"/>
          <a:stretch/>
        </p:blipFill>
        <p:spPr>
          <a:xfrm>
            <a:off x="7228973" y="3195186"/>
            <a:ext cx="1134985" cy="779002"/>
          </a:xfrm>
          <a:prstGeom prst="roundRect">
            <a:avLst>
              <a:gd name="adj" fmla="val 5934"/>
            </a:avLst>
          </a:prstGeom>
          <a:ln>
            <a:solidFill>
              <a:srgbClr val="256FBD"/>
            </a:solidFill>
          </a:ln>
        </p:spPr>
      </p:pic>
      <p:pic>
        <p:nvPicPr>
          <p:cNvPr id="22" name="Picture 21"/>
          <p:cNvPicPr>
            <a:picLocks noChangeAspect="1"/>
          </p:cNvPicPr>
          <p:nvPr/>
        </p:nvPicPr>
        <p:blipFill rotWithShape="1">
          <a:blip r:embed="rId5"/>
          <a:srcRect l="1982" t="3793" r="3205" b="4742"/>
          <a:stretch/>
        </p:blipFill>
        <p:spPr>
          <a:xfrm>
            <a:off x="8537590" y="3195185"/>
            <a:ext cx="1125054" cy="774730"/>
          </a:xfrm>
          <a:prstGeom prst="roundRect">
            <a:avLst>
              <a:gd name="adj" fmla="val 5268"/>
            </a:avLst>
          </a:prstGeom>
          <a:ln>
            <a:solidFill>
              <a:srgbClr val="256FBD"/>
            </a:solidFill>
          </a:ln>
        </p:spPr>
      </p:pic>
      <p:sp>
        <p:nvSpPr>
          <p:cNvPr id="4" name="Rectangle 3"/>
          <p:cNvSpPr/>
          <p:nvPr/>
        </p:nvSpPr>
        <p:spPr>
          <a:xfrm>
            <a:off x="7132137" y="4422853"/>
            <a:ext cx="1810111" cy="276999"/>
          </a:xfrm>
          <a:prstGeom prst="rect">
            <a:avLst/>
          </a:prstGeom>
        </p:spPr>
        <p:txBody>
          <a:bodyPr wrap="none">
            <a:spAutoFit/>
          </a:bodyPr>
          <a:lstStyle/>
          <a:p>
            <a:r>
              <a:rPr lang="en-US" sz="1200" dirty="0">
                <a:solidFill>
                  <a:srgbClr val="256FBD"/>
                </a:solidFill>
                <a:latin typeface="Roboto Condensed" pitchFamily="2" charset="0"/>
                <a:ea typeface="Roboto Condensed" pitchFamily="2" charset="0"/>
              </a:rPr>
              <a:t>Relationship to cardholder:</a:t>
            </a:r>
            <a:endParaRPr lang="en-US" sz="1200" dirty="0"/>
          </a:p>
        </p:txBody>
      </p:sp>
      <p:sp>
        <p:nvSpPr>
          <p:cNvPr id="5" name="Rounded Rectangle 4"/>
          <p:cNvSpPr/>
          <p:nvPr/>
        </p:nvSpPr>
        <p:spPr>
          <a:xfrm>
            <a:off x="7411742" y="4820598"/>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7411742" y="5024280"/>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8721878" y="479003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456023" y="4760037"/>
            <a:ext cx="386644"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SELF</a:t>
            </a:r>
            <a:endParaRPr lang="en-US" sz="800" dirty="0"/>
          </a:p>
        </p:txBody>
      </p:sp>
      <p:sp>
        <p:nvSpPr>
          <p:cNvPr id="25" name="Rectangle 24"/>
          <p:cNvSpPr/>
          <p:nvPr/>
        </p:nvSpPr>
        <p:spPr>
          <a:xfrm>
            <a:off x="7458640" y="4963297"/>
            <a:ext cx="516488"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SPOUSE</a:t>
            </a:r>
            <a:endParaRPr lang="en-US" sz="800" dirty="0"/>
          </a:p>
        </p:txBody>
      </p:sp>
      <p:sp>
        <p:nvSpPr>
          <p:cNvPr id="26" name="Rectangle 25"/>
          <p:cNvSpPr/>
          <p:nvPr/>
        </p:nvSpPr>
        <p:spPr>
          <a:xfrm>
            <a:off x="8766159" y="4731388"/>
            <a:ext cx="439544"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CHILD</a:t>
            </a:r>
            <a:endParaRPr lang="en-US" sz="800" dirty="0"/>
          </a:p>
        </p:txBody>
      </p:sp>
      <p:sp>
        <p:nvSpPr>
          <p:cNvPr id="36" name="Rounded Rectangle 35"/>
          <p:cNvSpPr/>
          <p:nvPr/>
        </p:nvSpPr>
        <p:spPr>
          <a:xfrm>
            <a:off x="8729164" y="499329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8773445" y="4934648"/>
            <a:ext cx="1002197"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OTHER DEPENDENT</a:t>
            </a:r>
            <a:endParaRPr lang="en-US" sz="800" dirty="0"/>
          </a:p>
        </p:txBody>
      </p:sp>
      <p:sp>
        <p:nvSpPr>
          <p:cNvPr id="38" name="Rectangle 37"/>
          <p:cNvSpPr/>
          <p:nvPr/>
        </p:nvSpPr>
        <p:spPr>
          <a:xfrm>
            <a:off x="7001245" y="557021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FINISH</a:t>
            </a:r>
          </a:p>
        </p:txBody>
      </p:sp>
      <p:sp>
        <p:nvSpPr>
          <p:cNvPr id="46" name="Rounded Rectangle 45"/>
          <p:cNvSpPr/>
          <p:nvPr/>
        </p:nvSpPr>
        <p:spPr>
          <a:xfrm>
            <a:off x="7411742" y="4828218"/>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p:cNvPicPr>
            <a:picLocks noChangeAspect="1"/>
          </p:cNvPicPr>
          <p:nvPr/>
        </p:nvPicPr>
        <p:blipFill rotWithShape="1">
          <a:blip r:embed="rId6" cstate="print">
            <a:extLst>
              <a:ext uri="{28A0092B-C50C-407E-A947-70E740481C1C}">
                <a14:useLocalDpi xmlns:a14="http://schemas.microsoft.com/office/drawing/2010/main" val="0"/>
              </a:ext>
            </a:extLst>
          </a:blip>
          <a:srcRect l="11011" t="16971" r="3909" b="10832"/>
          <a:stretch/>
        </p:blipFill>
        <p:spPr>
          <a:xfrm>
            <a:off x="7243622" y="3208933"/>
            <a:ext cx="1133359" cy="765255"/>
          </a:xfrm>
          <a:prstGeom prst="rect">
            <a:avLst/>
          </a:prstGeom>
        </p:spPr>
      </p:pic>
      <p:pic>
        <p:nvPicPr>
          <p:cNvPr id="48" name="Picture 47"/>
          <p:cNvPicPr>
            <a:picLocks noChangeAspect="1"/>
          </p:cNvPicPr>
          <p:nvPr/>
        </p:nvPicPr>
        <p:blipFill rotWithShape="1">
          <a:blip r:embed="rId7"/>
          <a:srcRect l="20984" t="21662" r="15415" b="17219"/>
          <a:stretch/>
        </p:blipFill>
        <p:spPr>
          <a:xfrm rot="5400000">
            <a:off x="8734688" y="3013834"/>
            <a:ext cx="757051" cy="1088305"/>
          </a:xfrm>
          <a:prstGeom prst="rect">
            <a:avLst/>
          </a:prstGeom>
        </p:spPr>
      </p:pic>
      <p:sp>
        <p:nvSpPr>
          <p:cNvPr id="33" name="Oval 32"/>
          <p:cNvSpPr/>
          <p:nvPr/>
        </p:nvSpPr>
        <p:spPr>
          <a:xfrm>
            <a:off x="767394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7975128" y="5392189"/>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8276308" y="5392189"/>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8577488" y="5392188"/>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8878668" y="5392187"/>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6743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797912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9183088" y="5392189"/>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9175015" y="5388234"/>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ction Button: Home 38">
            <a:hlinkClick r:id="rId8" action="ppaction://hlinksldjump" highlightClick="1"/>
          </p:cNvPr>
          <p:cNvSpPr/>
          <p:nvPr/>
        </p:nvSpPr>
        <p:spPr>
          <a:xfrm>
            <a:off x="8142161" y="6038598"/>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884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250"/>
                                  </p:stCondLst>
                                  <p:childTnLst>
                                    <p:set>
                                      <p:cBhvr>
                                        <p:cTn id="1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Overview</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8" name="Rectangle 7"/>
          <p:cNvSpPr/>
          <p:nvPr/>
        </p:nvSpPr>
        <p:spPr>
          <a:xfrm>
            <a:off x="8116279" y="1169638"/>
            <a:ext cx="2620993"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9068" y="1004828"/>
            <a:ext cx="2013211" cy="1006364"/>
          </a:xfrm>
          <a:prstGeom prst="rect">
            <a:avLst/>
          </a:prstGeom>
        </p:spPr>
      </p:pic>
      <p:sp>
        <p:nvSpPr>
          <p:cNvPr id="13" name="TextBox 12"/>
          <p:cNvSpPr txBox="1"/>
          <p:nvPr/>
        </p:nvSpPr>
        <p:spPr>
          <a:xfrm>
            <a:off x="8142228" y="1801999"/>
            <a:ext cx="2488981" cy="276999"/>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Now you're ready to rock!</a:t>
            </a:r>
            <a:endParaRPr lang="en-US" sz="1200" dirty="0">
              <a:solidFill>
                <a:srgbClr val="666666"/>
              </a:solidFill>
              <a:latin typeface="Roboto Condensed" pitchFamily="2" charset="0"/>
              <a:ea typeface="Roboto Condensed" pitchFamily="2" charset="0"/>
            </a:endParaRPr>
          </a:p>
        </p:txBody>
      </p:sp>
      <p:sp>
        <p:nvSpPr>
          <p:cNvPr id="16" name="Rounded Rectangle 15"/>
          <p:cNvSpPr/>
          <p:nvPr/>
        </p:nvSpPr>
        <p:spPr>
          <a:xfrm>
            <a:off x="8377834" y="3885101"/>
            <a:ext cx="2013211" cy="304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256FBD"/>
                </a:solidFill>
                <a:latin typeface="Roboto Condensed" pitchFamily="2" charset="0"/>
                <a:ea typeface="Roboto Condensed" pitchFamily="2" charset="0"/>
              </a:rPr>
              <a:t>(+) Add Family Member</a:t>
            </a:r>
          </a:p>
        </p:txBody>
      </p:sp>
      <p:sp>
        <p:nvSpPr>
          <p:cNvPr id="17" name="Rounded Rectangle 16"/>
          <p:cNvSpPr/>
          <p:nvPr/>
        </p:nvSpPr>
        <p:spPr>
          <a:xfrm>
            <a:off x="8377834" y="4361518"/>
            <a:ext cx="2013211" cy="304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256FBD"/>
                </a:solidFill>
                <a:latin typeface="Roboto Condensed" pitchFamily="2" charset="0"/>
                <a:ea typeface="Roboto Condensed" pitchFamily="2" charset="0"/>
              </a:rPr>
              <a:t>Drug Look Up</a:t>
            </a:r>
          </a:p>
        </p:txBody>
      </p:sp>
      <p:pic>
        <p:nvPicPr>
          <p:cNvPr id="6"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39550" y="2399686"/>
            <a:ext cx="749778" cy="1011983"/>
          </a:xfrm>
        </p:spPr>
      </p:pic>
      <p:sp>
        <p:nvSpPr>
          <p:cNvPr id="7" name="TextBox 6"/>
          <p:cNvSpPr txBox="1"/>
          <p:nvPr/>
        </p:nvSpPr>
        <p:spPr>
          <a:xfrm>
            <a:off x="8414257" y="2549081"/>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350</a:t>
            </a:r>
          </a:p>
        </p:txBody>
      </p:sp>
      <p:sp>
        <p:nvSpPr>
          <p:cNvPr id="9" name="TextBox 8"/>
          <p:cNvSpPr txBox="1"/>
          <p:nvPr/>
        </p:nvSpPr>
        <p:spPr>
          <a:xfrm>
            <a:off x="7919086" y="3330242"/>
            <a:ext cx="1520190" cy="307777"/>
          </a:xfrm>
          <a:prstGeom prst="rect">
            <a:avLst/>
          </a:prstGeom>
          <a:noFill/>
        </p:spPr>
        <p:txBody>
          <a:bodyPr wrap="square" rtlCol="0">
            <a:spAutoFit/>
          </a:bodyPr>
          <a:lstStyle/>
          <a:p>
            <a:pPr algn="ctr"/>
            <a:r>
              <a:rPr lang="en-US" sz="1400" b="1" i="1" dirty="0">
                <a:solidFill>
                  <a:srgbClr val="256FBD"/>
                </a:solidFill>
                <a:latin typeface="Roboto Condensed" pitchFamily="2" charset="0"/>
                <a:ea typeface="Roboto Condensed" pitchFamily="2" charset="0"/>
              </a:rPr>
              <a:t>Points Earned!</a:t>
            </a:r>
          </a:p>
        </p:txBody>
      </p:sp>
      <p:sp>
        <p:nvSpPr>
          <p:cNvPr id="11" name="Rectangle 10"/>
          <p:cNvSpPr/>
          <p:nvPr/>
        </p:nvSpPr>
        <p:spPr>
          <a:xfrm>
            <a:off x="9198267" y="2342487"/>
            <a:ext cx="1582626" cy="1254189"/>
          </a:xfrm>
          <a:prstGeom prst="rect">
            <a:avLst/>
          </a:prstGeom>
        </p:spPr>
        <p:txBody>
          <a:bodyPr wrap="square" anchor="ctr">
            <a:spAutoFit/>
          </a:bodyPr>
          <a:lstStyle/>
          <a:p>
            <a:r>
              <a:rPr lang="en-US" sz="1300" dirty="0">
                <a:solidFill>
                  <a:schemeClr val="accent2"/>
                </a:solidFill>
                <a:latin typeface="Roboto Condensed" pitchFamily="2" charset="0"/>
                <a:ea typeface="Roboto Condensed" pitchFamily="2" charset="0"/>
              </a:rPr>
              <a:t>By completing the registration process, you earned </a:t>
            </a:r>
            <a:r>
              <a:rPr lang="en-US" sz="1300" b="1" dirty="0">
                <a:solidFill>
                  <a:srgbClr val="256FBD"/>
                </a:solidFill>
                <a:latin typeface="Roboto Condensed" pitchFamily="2" charset="0"/>
                <a:ea typeface="Roboto Condensed" pitchFamily="2" charset="0"/>
              </a:rPr>
              <a:t>350</a:t>
            </a:r>
            <a:r>
              <a:rPr lang="en-US" sz="1300" dirty="0">
                <a:solidFill>
                  <a:schemeClr val="accent2"/>
                </a:solidFill>
                <a:latin typeface="Roboto Condensed" pitchFamily="2" charset="0"/>
                <a:ea typeface="Roboto Condensed" pitchFamily="2" charset="0"/>
              </a:rPr>
              <a:t> Compliance Reward™ points!  </a:t>
            </a:r>
          </a:p>
          <a:p>
            <a:r>
              <a:rPr lang="en-US" sz="1050" b="1" u="sng" dirty="0">
                <a:solidFill>
                  <a:schemeClr val="accent2"/>
                </a:solidFill>
                <a:latin typeface="Roboto Condensed" pitchFamily="2" charset="0"/>
                <a:ea typeface="Roboto Condensed" pitchFamily="2" charset="0"/>
              </a:rPr>
              <a:t>Learn how to spend them.</a:t>
            </a:r>
            <a:endParaRPr lang="en-US" sz="1050" dirty="0">
              <a:solidFill>
                <a:schemeClr val="accent2"/>
              </a:solidFill>
            </a:endParaRPr>
          </a:p>
        </p:txBody>
      </p:sp>
      <p:pic>
        <p:nvPicPr>
          <p:cNvPr id="14" name="pre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71435" y="5394841"/>
            <a:ext cx="609600" cy="609600"/>
          </a:xfrm>
          <a:prstGeom prst="rect">
            <a:avLst/>
          </a:prstGeom>
        </p:spPr>
      </p:pic>
      <p:sp>
        <p:nvSpPr>
          <p:cNvPr id="19" name="TextBox 18"/>
          <p:cNvSpPr txBox="1"/>
          <p:nvPr/>
        </p:nvSpPr>
        <p:spPr>
          <a:xfrm>
            <a:off x="4991879" y="5077835"/>
            <a:ext cx="3171932" cy="276999"/>
          </a:xfrm>
          <a:prstGeom prst="rect">
            <a:avLst/>
          </a:prstGeom>
          <a:noFill/>
        </p:spPr>
        <p:txBody>
          <a:bodyPr wrap="square" rtlCol="0">
            <a:spAutoFit/>
          </a:bodyPr>
          <a:lstStyle/>
          <a:p>
            <a:r>
              <a:rPr lang="en-US" sz="1200" b="1" dirty="0">
                <a:solidFill>
                  <a:srgbClr val="7030A0"/>
                </a:solidFill>
              </a:rPr>
              <a:t>POINTS AWARDED SOUND?</a:t>
            </a:r>
            <a:endParaRPr lang="en-US" sz="1050" b="1" dirty="0">
              <a:solidFill>
                <a:srgbClr val="7030A0"/>
              </a:solidFill>
            </a:endParaRPr>
          </a:p>
        </p:txBody>
      </p:sp>
      <p:cxnSp>
        <p:nvCxnSpPr>
          <p:cNvPr id="18" name="Straight Connector 17"/>
          <p:cNvCxnSpPr/>
          <p:nvPr/>
        </p:nvCxnSpPr>
        <p:spPr>
          <a:xfrm>
            <a:off x="8220364" y="5134696"/>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116279" y="5282964"/>
            <a:ext cx="2620993" cy="381601"/>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8302505" y="5339403"/>
            <a:ext cx="2198485"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TRANSFER A RX TO</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0052" y="5322295"/>
            <a:ext cx="792078" cy="317273"/>
          </a:xfrm>
          <a:prstGeom prst="rect">
            <a:avLst/>
          </a:prstGeom>
        </p:spPr>
      </p:pic>
      <p:sp>
        <p:nvSpPr>
          <p:cNvPr id="23" name="Chevron 22"/>
          <p:cNvSpPr/>
          <p:nvPr/>
        </p:nvSpPr>
        <p:spPr>
          <a:xfrm>
            <a:off x="10490838" y="5362659"/>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8536976" y="1987072"/>
            <a:ext cx="2061928" cy="276999"/>
          </a:xfrm>
          <a:prstGeom prst="rect">
            <a:avLst/>
          </a:prstGeom>
          <a:noFill/>
        </p:spPr>
        <p:txBody>
          <a:bodyPr wrap="square" rtlCol="0">
            <a:spAutoFit/>
          </a:bodyPr>
          <a:lstStyle/>
          <a:p>
            <a:r>
              <a:rPr lang="en-US" sz="1200" dirty="0">
                <a:solidFill>
                  <a:srgbClr val="666666"/>
                </a:solidFill>
                <a:latin typeface="Roboto Condensed" pitchFamily="2" charset="0"/>
                <a:ea typeface="Roboto Condensed" pitchFamily="2" charset="0"/>
              </a:rPr>
              <a:t>And let the savings </a:t>
            </a:r>
            <a:r>
              <a:rPr lang="en-US" sz="1200" i="1" dirty="0">
                <a:solidFill>
                  <a:srgbClr val="666666"/>
                </a:solidFill>
                <a:latin typeface="Roboto Condensed" pitchFamily="2" charset="0"/>
                <a:ea typeface="Roboto Condensed" pitchFamily="2" charset="0"/>
              </a:rPr>
              <a:t>roll</a:t>
            </a:r>
            <a:r>
              <a:rPr lang="en-US" sz="1200" dirty="0">
                <a:solidFill>
                  <a:srgbClr val="666666"/>
                </a:solidFill>
                <a:latin typeface="Roboto Condensed" pitchFamily="2" charset="0"/>
                <a:ea typeface="Roboto Condensed" pitchFamily="2" charset="0"/>
              </a:rPr>
              <a:t> </a:t>
            </a:r>
            <a:r>
              <a:rPr lang="en-US" sz="1200" i="1" dirty="0">
                <a:solidFill>
                  <a:srgbClr val="666666"/>
                </a:solidFill>
                <a:latin typeface="Roboto Condensed" pitchFamily="2" charset="0"/>
                <a:ea typeface="Roboto Condensed" pitchFamily="2" charset="0"/>
              </a:rPr>
              <a:t>in</a:t>
            </a:r>
            <a:endParaRPr lang="en-US" sz="1200" dirty="0">
              <a:solidFill>
                <a:srgbClr val="666666"/>
              </a:solidFill>
              <a:latin typeface="Roboto Condensed" pitchFamily="2" charset="0"/>
              <a:ea typeface="Roboto Condensed" pitchFamily="2" charset="0"/>
            </a:endParaRPr>
          </a:p>
        </p:txBody>
      </p:sp>
      <p:sp>
        <p:nvSpPr>
          <p:cNvPr id="3" name="Action Button: Custom 2">
            <a:hlinkClick r:id="rId9" action="ppaction://hlinksldjump" highlightClick="1"/>
          </p:cNvPr>
          <p:cNvSpPr/>
          <p:nvPr/>
        </p:nvSpPr>
        <p:spPr>
          <a:xfrm>
            <a:off x="7757160" y="5270757"/>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Custom 24">
            <a:hlinkClick r:id="rId10" action="ppaction://hlinksldjump" highlightClick="1"/>
          </p:cNvPr>
          <p:cNvSpPr/>
          <p:nvPr/>
        </p:nvSpPr>
        <p:spPr>
          <a:xfrm>
            <a:off x="7589519" y="4284449"/>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8385454" y="4780618"/>
            <a:ext cx="2013211" cy="304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256FBD"/>
                </a:solidFill>
                <a:latin typeface="Roboto Condensed" pitchFamily="2" charset="0"/>
                <a:ea typeface="Roboto Condensed" pitchFamily="2" charset="0"/>
              </a:rPr>
              <a:t>HOME</a:t>
            </a:r>
          </a:p>
        </p:txBody>
      </p:sp>
      <p:sp>
        <p:nvSpPr>
          <p:cNvPr id="28" name="Action Button: Custom 27">
            <a:hlinkClick r:id="rId11" action="ppaction://hlinksldjump" highlightClick="1"/>
          </p:cNvPr>
          <p:cNvSpPr/>
          <p:nvPr/>
        </p:nvSpPr>
        <p:spPr>
          <a:xfrm>
            <a:off x="7589520" y="4757986"/>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Home 28">
            <a:hlinkClick r:id="rId11" action="ppaction://hlinksldjump" highlightClick="1"/>
          </p:cNvPr>
          <p:cNvSpPr/>
          <p:nvPr/>
        </p:nvSpPr>
        <p:spPr>
          <a:xfrm>
            <a:off x="9099856" y="5818190"/>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26" name="Action Button: Custom 25">
            <a:hlinkClick r:id="rId12" action="ppaction://hlinksldjump" highlightClick="1"/>
          </p:cNvPr>
          <p:cNvSpPr/>
          <p:nvPr/>
        </p:nvSpPr>
        <p:spPr>
          <a:xfrm>
            <a:off x="7589519" y="3863153"/>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63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withEffect">
                                  <p:stCondLst>
                                    <p:cond delay="0"/>
                                  </p:stCondLst>
                                  <p:childTnLst>
                                    <p:cmd type="call" cmd="playFrom(0.0)">
                                      <p:cBhvr>
                                        <p:cTn id="12" dur="2557"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4" name="Group 13"/>
          <p:cNvGrpSpPr/>
          <p:nvPr/>
        </p:nvGrpSpPr>
        <p:grpSpPr>
          <a:xfrm>
            <a:off x="12098891" y="2084270"/>
            <a:ext cx="1750800" cy="606296"/>
            <a:chOff x="9925050" y="353883"/>
            <a:chExt cx="1750800" cy="606296"/>
          </a:xfrm>
        </p:grpSpPr>
        <p:sp>
          <p:nvSpPr>
            <p:cNvPr id="30" name="TextBox 29"/>
            <p:cNvSpPr txBox="1"/>
            <p:nvPr/>
          </p:nvSpPr>
          <p:spPr>
            <a:xfrm>
              <a:off x="9925050" y="353883"/>
              <a:ext cx="1750800" cy="523220"/>
            </a:xfrm>
            <a:prstGeom prst="rect">
              <a:avLst/>
            </a:prstGeom>
            <a:noFill/>
          </p:spPr>
          <p:txBody>
            <a:bodyPr wrap="none" rtlCol="0">
              <a:spAutoFit/>
            </a:bodyPr>
            <a:lstStyle/>
            <a:p>
              <a:r>
                <a:rPr lang="en-US" sz="2800" b="1" dirty="0">
                  <a:solidFill>
                    <a:srgbClr val="9AC642"/>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787878"/>
                  </a:solidFill>
                  <a:latin typeface="Roboto Condensed" pitchFamily="2" charset="0"/>
                  <a:ea typeface="Roboto Condensed" pitchFamily="2" charset="0"/>
                </a:rPr>
                <a:t>DIRECT</a:t>
              </a:r>
            </a:p>
          </p:txBody>
        </p:sp>
        <p:sp>
          <p:nvSpPr>
            <p:cNvPr id="35" name="TextBox 34"/>
            <p:cNvSpPr txBox="1"/>
            <p:nvPr/>
          </p:nvSpPr>
          <p:spPr>
            <a:xfrm>
              <a:off x="9931489" y="683180"/>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12" name="Group 11"/>
          <p:cNvGrpSpPr/>
          <p:nvPr/>
        </p:nvGrpSpPr>
        <p:grpSpPr>
          <a:xfrm>
            <a:off x="5976478" y="100005"/>
            <a:ext cx="3158002" cy="6511092"/>
            <a:chOff x="5235997" y="81674"/>
            <a:chExt cx="3158002" cy="6511092"/>
          </a:xfrm>
        </p:grpSpPr>
        <p:pic>
          <p:nvPicPr>
            <p:cNvPr id="3" name="Picture 2"/>
            <p:cNvPicPr>
              <a:picLocks noChangeAspect="1"/>
            </p:cNvPicPr>
            <p:nvPr/>
          </p:nvPicPr>
          <p:blipFill>
            <a:blip r:embed="rId5"/>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157410" y="1270935"/>
            <a:ext cx="2689391" cy="523220"/>
          </a:xfrm>
          <a:prstGeom prst="rect">
            <a:avLst/>
          </a:prstGeom>
          <a:noFill/>
        </p:spPr>
        <p:txBody>
          <a:bodyPr wrap="square" rtlCol="0">
            <a:spAutoFit/>
          </a:bodyPr>
          <a:lstStyle/>
          <a:p>
            <a:pPr algn="ctr"/>
            <a:r>
              <a:rPr lang="en-US" sz="1400" dirty="0">
                <a:solidFill>
                  <a:srgbClr val="666666"/>
                </a:solidFill>
                <a:latin typeface="Roboto Condensed" pitchFamily="2" charset="0"/>
                <a:ea typeface="Roboto Condensed" pitchFamily="2" charset="0"/>
              </a:rPr>
              <a:t>TRANSFERRING YOUR Rx HAS NEVER BEEN EASIER </a:t>
            </a:r>
          </a:p>
        </p:txBody>
      </p:sp>
      <p:sp>
        <p:nvSpPr>
          <p:cNvPr id="88" name="TextBox 87"/>
          <p:cNvSpPr txBox="1"/>
          <p:nvPr/>
        </p:nvSpPr>
        <p:spPr>
          <a:xfrm>
            <a:off x="1656518" y="1793364"/>
            <a:ext cx="1559562" cy="600164"/>
          </a:xfrm>
          <a:prstGeom prst="rect">
            <a:avLst/>
          </a:prstGeom>
          <a:noFill/>
        </p:spPr>
        <p:txBody>
          <a:bodyPr wrap="square" rtlCol="0">
            <a:spAutoFit/>
          </a:bodyPr>
          <a:lstStyle/>
          <a:p>
            <a:r>
              <a:rPr lang="en-US" sz="675" b="1" dirty="0">
                <a:solidFill>
                  <a:srgbClr val="0070C0"/>
                </a:solidFill>
                <a:latin typeface="Roboto Condensed" pitchFamily="2" charset="0"/>
                <a:ea typeface="Roboto Condensed" pitchFamily="2" charset="0"/>
              </a:rPr>
              <a:t>1.</a:t>
            </a:r>
            <a:r>
              <a:rPr lang="en-US" sz="1100" dirty="0">
                <a:solidFill>
                  <a:srgbClr val="666666"/>
                </a:solidFill>
                <a:latin typeface="Roboto Condensed" pitchFamily="2" charset="0"/>
                <a:ea typeface="Roboto Condensed" pitchFamily="2" charset="0"/>
              </a:rPr>
              <a:t> Take a short video of medication label from your previous pharmacy </a:t>
            </a:r>
          </a:p>
        </p:txBody>
      </p:sp>
      <p:sp>
        <p:nvSpPr>
          <p:cNvPr id="16" name="Title 15"/>
          <p:cNvSpPr>
            <a:spLocks noGrp="1"/>
          </p:cNvSpPr>
          <p:nvPr>
            <p:ph type="title"/>
          </p:nvPr>
        </p:nvSpPr>
        <p:spPr>
          <a:xfrm>
            <a:off x="838200" y="365126"/>
            <a:ext cx="3327536" cy="992070"/>
          </a:xfrm>
        </p:spPr>
        <p:txBody>
          <a:bodyPr/>
          <a:lstStyle/>
          <a:p>
            <a:r>
              <a:rPr lang="en-US" dirty="0"/>
              <a:t>TRANSFER Rx</a:t>
            </a:r>
          </a:p>
        </p:txBody>
      </p:sp>
      <p:sp>
        <p:nvSpPr>
          <p:cNvPr id="83" name="Rectangle 82"/>
          <p:cNvSpPr/>
          <p:nvPr/>
        </p:nvSpPr>
        <p:spPr>
          <a:xfrm>
            <a:off x="6218210" y="1057256"/>
            <a:ext cx="2655633" cy="184574"/>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968722" y="981935"/>
            <a:ext cx="121058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TRANSFER RX</a:t>
            </a:r>
          </a:p>
        </p:txBody>
      </p:sp>
      <p:pic>
        <p:nvPicPr>
          <p:cNvPr id="5" name="Picture 4"/>
          <p:cNvPicPr>
            <a:picLocks noChangeAspect="1"/>
          </p:cNvPicPr>
          <p:nvPr/>
        </p:nvPicPr>
        <p:blipFill>
          <a:blip r:embed="rId6"/>
          <a:stretch>
            <a:fillRect/>
          </a:stretch>
        </p:blipFill>
        <p:spPr>
          <a:xfrm>
            <a:off x="5049925" y="-282328"/>
            <a:ext cx="235977" cy="184355"/>
          </a:xfrm>
          <a:prstGeom prst="rect">
            <a:avLst/>
          </a:prstGeom>
        </p:spPr>
      </p:pic>
      <p:sp>
        <p:nvSpPr>
          <p:cNvPr id="190" name="TextBox 189"/>
          <p:cNvSpPr txBox="1"/>
          <p:nvPr/>
        </p:nvSpPr>
        <p:spPr>
          <a:xfrm>
            <a:off x="6759795" y="1923532"/>
            <a:ext cx="1094492" cy="253916"/>
          </a:xfrm>
          <a:prstGeom prst="rect">
            <a:avLst/>
          </a:prstGeom>
          <a:noFill/>
        </p:spPr>
        <p:txBody>
          <a:bodyPr wrap="square" rtlCol="0">
            <a:spAutoFit/>
          </a:bodyPr>
          <a:lstStyle/>
          <a:p>
            <a:r>
              <a:rPr lang="en-US" sz="1050" dirty="0">
                <a:solidFill>
                  <a:prstClr val="black"/>
                </a:solidFill>
                <a:latin typeface="Roboto Condensed" pitchFamily="2" charset="0"/>
                <a:ea typeface="Roboto Condensed" pitchFamily="2" charset="0"/>
              </a:rPr>
              <a:t>KEN BURKETT</a:t>
            </a:r>
          </a:p>
        </p:txBody>
      </p:sp>
      <p:sp>
        <p:nvSpPr>
          <p:cNvPr id="232" name="TextBox 231"/>
          <p:cNvSpPr txBox="1"/>
          <p:nvPr/>
        </p:nvSpPr>
        <p:spPr>
          <a:xfrm>
            <a:off x="1657214" y="2555201"/>
            <a:ext cx="1559562" cy="600164"/>
          </a:xfrm>
          <a:prstGeom prst="rect">
            <a:avLst/>
          </a:prstGeom>
          <a:noFill/>
        </p:spPr>
        <p:txBody>
          <a:bodyPr wrap="square" rtlCol="0">
            <a:spAutoFit/>
          </a:bodyPr>
          <a:lstStyle/>
          <a:p>
            <a:r>
              <a:rPr lang="en-US" sz="675" b="1" dirty="0">
                <a:solidFill>
                  <a:srgbClr val="0070C0"/>
                </a:solidFill>
                <a:latin typeface="Roboto Condensed" pitchFamily="2" charset="0"/>
                <a:ea typeface="Roboto Condensed" pitchFamily="2" charset="0"/>
              </a:rPr>
              <a:t>2.</a:t>
            </a:r>
            <a:r>
              <a:rPr lang="en-US" sz="1100" dirty="0">
                <a:solidFill>
                  <a:srgbClr val="666666"/>
                </a:solidFill>
                <a:latin typeface="Roboto Condensed" pitchFamily="2" charset="0"/>
                <a:ea typeface="Roboto Condensed" pitchFamily="2" charset="0"/>
              </a:rPr>
              <a:t> Once successfully uploaded, the </a:t>
            </a:r>
            <a:r>
              <a:rPr lang="en-US" sz="1100" b="1" dirty="0">
                <a:solidFill>
                  <a:srgbClr val="FF0000"/>
                </a:solidFill>
                <a:latin typeface="Roboto Condensed" pitchFamily="2" charset="0"/>
                <a:ea typeface="Roboto Condensed" pitchFamily="2" charset="0"/>
              </a:rPr>
              <a:t>transfer now</a:t>
            </a:r>
            <a:r>
              <a:rPr lang="en-US" sz="1100" dirty="0">
                <a:solidFill>
                  <a:srgbClr val="666666"/>
                </a:solidFill>
                <a:latin typeface="Roboto Condensed" pitchFamily="2" charset="0"/>
                <a:ea typeface="Roboto Condensed" pitchFamily="2" charset="0"/>
              </a:rPr>
              <a:t> button will appear</a:t>
            </a:r>
          </a:p>
        </p:txBody>
      </p:sp>
      <p:sp>
        <p:nvSpPr>
          <p:cNvPr id="233" name="TextBox 232"/>
          <p:cNvSpPr txBox="1"/>
          <p:nvPr/>
        </p:nvSpPr>
        <p:spPr>
          <a:xfrm>
            <a:off x="1656518" y="3258029"/>
            <a:ext cx="1512639" cy="1107996"/>
          </a:xfrm>
          <a:prstGeom prst="rect">
            <a:avLst/>
          </a:prstGeom>
          <a:noFill/>
        </p:spPr>
        <p:txBody>
          <a:bodyPr wrap="square" rtlCol="0">
            <a:spAutoFit/>
          </a:bodyPr>
          <a:lstStyle/>
          <a:p>
            <a:r>
              <a:rPr lang="en-US" sz="675" b="1" dirty="0">
                <a:solidFill>
                  <a:srgbClr val="0070C0"/>
                </a:solidFill>
                <a:latin typeface="Roboto Condensed" pitchFamily="2" charset="0"/>
                <a:ea typeface="Roboto Condensed" pitchFamily="2" charset="0"/>
              </a:rPr>
              <a:t>3.</a:t>
            </a:r>
            <a:r>
              <a:rPr lang="en-US" sz="1100" dirty="0">
                <a:solidFill>
                  <a:srgbClr val="666666"/>
                </a:solidFill>
                <a:latin typeface="Roboto Condensed" pitchFamily="2" charset="0"/>
                <a:ea typeface="Roboto Condensed" pitchFamily="2" charset="0"/>
              </a:rPr>
              <a:t> You’ll learn if the medication is immediately refillable or if it is too soon – and would be shipped a few days later</a:t>
            </a:r>
          </a:p>
        </p:txBody>
      </p:sp>
      <p:sp>
        <p:nvSpPr>
          <p:cNvPr id="234" name="TextBox 233"/>
          <p:cNvSpPr txBox="1"/>
          <p:nvPr/>
        </p:nvSpPr>
        <p:spPr>
          <a:xfrm>
            <a:off x="6233450" y="1931411"/>
            <a:ext cx="601434"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PATIENT           </a:t>
            </a:r>
            <a:endParaRPr lang="en-US" sz="700" b="1" dirty="0">
              <a:solidFill>
                <a:prstClr val="black"/>
              </a:solidFill>
              <a:latin typeface="Roboto Condensed" pitchFamily="2" charset="0"/>
              <a:ea typeface="Roboto Condensed" pitchFamily="2" charset="0"/>
            </a:endParaRPr>
          </a:p>
        </p:txBody>
      </p:sp>
      <p:sp>
        <p:nvSpPr>
          <p:cNvPr id="235" name="TextBox 234"/>
          <p:cNvSpPr txBox="1"/>
          <p:nvPr/>
        </p:nvSpPr>
        <p:spPr>
          <a:xfrm>
            <a:off x="6291051" y="3512448"/>
            <a:ext cx="2468590" cy="569387"/>
          </a:xfrm>
          <a:prstGeom prst="rect">
            <a:avLst/>
          </a:prstGeom>
          <a:noFill/>
        </p:spPr>
        <p:txBody>
          <a:bodyPr wrap="square" rtlCol="0">
            <a:spAutoFit/>
          </a:bodyPr>
          <a:lstStyle/>
          <a:p>
            <a:pPr algn="ctr"/>
            <a:r>
              <a:rPr lang="en-US" dirty="0">
                <a:solidFill>
                  <a:srgbClr val="666666"/>
                </a:solidFill>
                <a:latin typeface="Roboto Condensed" pitchFamily="2" charset="0"/>
                <a:ea typeface="Roboto Condensed" pitchFamily="2" charset="0"/>
              </a:rPr>
              <a:t>OR- </a:t>
            </a:r>
          </a:p>
          <a:p>
            <a:pPr algn="ctr"/>
            <a:endParaRPr lang="en-US" sz="100" dirty="0">
              <a:solidFill>
                <a:srgbClr val="666666"/>
              </a:solidFill>
              <a:latin typeface="Roboto Condensed" pitchFamily="2" charset="0"/>
              <a:ea typeface="Roboto Condensed" pitchFamily="2" charset="0"/>
            </a:endParaRPr>
          </a:p>
          <a:p>
            <a:pPr algn="ctr"/>
            <a:r>
              <a:rPr lang="en-US" sz="1100" dirty="0">
                <a:solidFill>
                  <a:srgbClr val="666666"/>
                </a:solidFill>
                <a:latin typeface="Roboto Condensed" pitchFamily="2" charset="0"/>
                <a:ea typeface="Roboto Condensed" pitchFamily="2" charset="0"/>
              </a:rPr>
              <a:t>USE OUR EASY VIDEO TRANSFER TOOL</a:t>
            </a:r>
          </a:p>
        </p:txBody>
      </p:sp>
      <p:pic>
        <p:nvPicPr>
          <p:cNvPr id="2" name="Rx label for transf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28291"/>
          <a:stretch/>
        </p:blipFill>
        <p:spPr>
          <a:xfrm>
            <a:off x="6509554" y="4146711"/>
            <a:ext cx="915058" cy="1166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7" name="Group 36"/>
          <p:cNvGrpSpPr/>
          <p:nvPr/>
        </p:nvGrpSpPr>
        <p:grpSpPr>
          <a:xfrm>
            <a:off x="12092452" y="1242274"/>
            <a:ext cx="1750800" cy="606296"/>
            <a:chOff x="9925050" y="353883"/>
            <a:chExt cx="1750800" cy="606296"/>
          </a:xfrm>
        </p:grpSpPr>
        <p:sp>
          <p:nvSpPr>
            <p:cNvPr id="38" name="TextBox 37"/>
            <p:cNvSpPr txBox="1"/>
            <p:nvPr/>
          </p:nvSpPr>
          <p:spPr>
            <a:xfrm>
              <a:off x="9925050" y="353883"/>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39" name="TextBox 38"/>
            <p:cNvSpPr txBox="1"/>
            <p:nvPr/>
          </p:nvSpPr>
          <p:spPr>
            <a:xfrm>
              <a:off x="9931489" y="683180"/>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41" name="Group 40"/>
          <p:cNvGrpSpPr/>
          <p:nvPr/>
        </p:nvGrpSpPr>
        <p:grpSpPr>
          <a:xfrm>
            <a:off x="10000673" y="559334"/>
            <a:ext cx="1750800" cy="669660"/>
            <a:chOff x="13206479" y="-386822"/>
            <a:chExt cx="1750800" cy="669660"/>
          </a:xfrm>
        </p:grpSpPr>
        <p:sp>
          <p:nvSpPr>
            <p:cNvPr id="42" name="TextBox 41"/>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43" name="TextBox 42"/>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46" name="Rectangle 45"/>
          <p:cNvSpPr/>
          <p:nvPr/>
        </p:nvSpPr>
        <p:spPr>
          <a:xfrm>
            <a:off x="6278671" y="2241422"/>
            <a:ext cx="112192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Rx Number</a:t>
            </a:r>
          </a:p>
        </p:txBody>
      </p:sp>
      <p:sp>
        <p:nvSpPr>
          <p:cNvPr id="47" name="TextBox 46"/>
          <p:cNvSpPr txBox="1"/>
          <p:nvPr/>
        </p:nvSpPr>
        <p:spPr>
          <a:xfrm>
            <a:off x="6291051" y="2255397"/>
            <a:ext cx="1048699"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H5689655</a:t>
            </a:r>
            <a:endParaRPr lang="en-US" sz="1100" dirty="0">
              <a:solidFill>
                <a:srgbClr val="666666"/>
              </a:solidFill>
              <a:latin typeface="Roboto Condensed" pitchFamily="2" charset="0"/>
              <a:ea typeface="Roboto Condensed" pitchFamily="2" charset="0"/>
            </a:endParaRPr>
          </a:p>
        </p:txBody>
      </p:sp>
      <p:sp>
        <p:nvSpPr>
          <p:cNvPr id="48" name="Rectangle 47"/>
          <p:cNvSpPr/>
          <p:nvPr/>
        </p:nvSpPr>
        <p:spPr>
          <a:xfrm>
            <a:off x="6273189" y="3035275"/>
            <a:ext cx="182024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Drug Name</a:t>
            </a:r>
          </a:p>
        </p:txBody>
      </p:sp>
      <p:sp>
        <p:nvSpPr>
          <p:cNvPr id="49" name="TextBox 48"/>
          <p:cNvSpPr txBox="1"/>
          <p:nvPr/>
        </p:nvSpPr>
        <p:spPr>
          <a:xfrm>
            <a:off x="6293458" y="3066381"/>
            <a:ext cx="1384070"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Propranolol 20mg</a:t>
            </a:r>
            <a:endParaRPr lang="en-US" sz="1100" dirty="0">
              <a:solidFill>
                <a:srgbClr val="666666"/>
              </a:solidFill>
              <a:latin typeface="Roboto Condensed" pitchFamily="2" charset="0"/>
              <a:ea typeface="Roboto Condensed" pitchFamily="2" charset="0"/>
            </a:endParaRPr>
          </a:p>
        </p:txBody>
      </p:sp>
      <p:sp>
        <p:nvSpPr>
          <p:cNvPr id="58" name="Rectangle 57"/>
          <p:cNvSpPr/>
          <p:nvPr/>
        </p:nvSpPr>
        <p:spPr>
          <a:xfrm>
            <a:off x="7475353" y="2239368"/>
            <a:ext cx="1417805"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Pharmacy Name</a:t>
            </a:r>
          </a:p>
        </p:txBody>
      </p:sp>
      <p:sp>
        <p:nvSpPr>
          <p:cNvPr id="59" name="TextBox 58"/>
          <p:cNvSpPr txBox="1"/>
          <p:nvPr/>
        </p:nvSpPr>
        <p:spPr>
          <a:xfrm>
            <a:off x="7425630" y="2262101"/>
            <a:ext cx="1381978"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Walgreens #4522 </a:t>
            </a:r>
            <a:endParaRPr lang="en-US" sz="1100" dirty="0">
              <a:solidFill>
                <a:srgbClr val="666666"/>
              </a:solidFill>
              <a:latin typeface="Roboto Condensed" pitchFamily="2" charset="0"/>
              <a:ea typeface="Roboto Condensed" pitchFamily="2" charset="0"/>
            </a:endParaRPr>
          </a:p>
        </p:txBody>
      </p:sp>
      <p:sp>
        <p:nvSpPr>
          <p:cNvPr id="60" name="Rectangle 59"/>
          <p:cNvSpPr/>
          <p:nvPr/>
        </p:nvSpPr>
        <p:spPr>
          <a:xfrm>
            <a:off x="6171240" y="5506133"/>
            <a:ext cx="2768479"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AUTHORIZE TRANSFER</a:t>
            </a:r>
          </a:p>
        </p:txBody>
      </p:sp>
      <p:sp>
        <p:nvSpPr>
          <p:cNvPr id="61" name="Rectangle 60"/>
          <p:cNvSpPr/>
          <p:nvPr/>
        </p:nvSpPr>
        <p:spPr>
          <a:xfrm>
            <a:off x="6277981" y="2616555"/>
            <a:ext cx="1420813" cy="33496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lumMod val="65000"/>
                  </a:schemeClr>
                </a:solidFill>
              </a:rPr>
              <a:t>Pharmacy Phone</a:t>
            </a:r>
          </a:p>
        </p:txBody>
      </p:sp>
      <p:sp>
        <p:nvSpPr>
          <p:cNvPr id="62" name="TextBox 61"/>
          <p:cNvSpPr txBox="1"/>
          <p:nvPr/>
        </p:nvSpPr>
        <p:spPr>
          <a:xfrm>
            <a:off x="6289304" y="2678814"/>
            <a:ext cx="1047969"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806-653-6596</a:t>
            </a:r>
            <a:endParaRPr lang="en-US" sz="1100" dirty="0">
              <a:solidFill>
                <a:srgbClr val="666666"/>
              </a:solidFill>
              <a:latin typeface="Roboto Condensed" pitchFamily="2" charset="0"/>
              <a:ea typeface="Roboto Condensed" pitchFamily="2" charset="0"/>
            </a:endParaRPr>
          </a:p>
        </p:txBody>
      </p:sp>
      <p:sp>
        <p:nvSpPr>
          <p:cNvPr id="63" name="Rectangle 62"/>
          <p:cNvSpPr/>
          <p:nvPr/>
        </p:nvSpPr>
        <p:spPr>
          <a:xfrm>
            <a:off x="6274808" y="3396508"/>
            <a:ext cx="796772" cy="351614"/>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a:solidFill>
                  <a:schemeClr val="bg1">
                    <a:lumMod val="65000"/>
                  </a:schemeClr>
                </a:solidFill>
              </a:rPr>
              <a:t>Qty</a:t>
            </a:r>
            <a:r>
              <a:rPr lang="en-US" sz="1000" dirty="0">
                <a:solidFill>
                  <a:schemeClr val="bg1">
                    <a:lumMod val="65000"/>
                  </a:schemeClr>
                </a:solidFill>
              </a:rPr>
              <a:t> Desired</a:t>
            </a:r>
          </a:p>
        </p:txBody>
      </p:sp>
      <p:sp>
        <p:nvSpPr>
          <p:cNvPr id="64" name="TextBox 63"/>
          <p:cNvSpPr txBox="1"/>
          <p:nvPr/>
        </p:nvSpPr>
        <p:spPr>
          <a:xfrm>
            <a:off x="6306523" y="3470762"/>
            <a:ext cx="726936"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90    </a:t>
            </a:r>
            <a:endParaRPr lang="en-US" sz="1100" dirty="0">
              <a:solidFill>
                <a:srgbClr val="666666"/>
              </a:solidFill>
              <a:latin typeface="Roboto Condensed" pitchFamily="2" charset="0"/>
              <a:ea typeface="Roboto Condensed" pitchFamily="2" charset="0"/>
            </a:endParaRPr>
          </a:p>
        </p:txBody>
      </p:sp>
      <p:sp>
        <p:nvSpPr>
          <p:cNvPr id="91" name="L-Shape 90"/>
          <p:cNvSpPr/>
          <p:nvPr/>
        </p:nvSpPr>
        <p:spPr>
          <a:xfrm rot="2803097">
            <a:off x="6277177" y="1103816"/>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7839047" y="4202636"/>
            <a:ext cx="920594" cy="947575"/>
          </a:xfrm>
          <a:prstGeom prst="roundRect">
            <a:avLst/>
          </a:prstGeom>
          <a:solidFill>
            <a:srgbClr val="F2F2F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2138" y="4203281"/>
            <a:ext cx="444460" cy="444460"/>
          </a:xfrm>
          <a:prstGeom prst="rect">
            <a:avLst/>
          </a:prstGeom>
        </p:spPr>
      </p:pic>
      <p:sp>
        <p:nvSpPr>
          <p:cNvPr id="194" name="TextBox 193"/>
          <p:cNvSpPr txBox="1"/>
          <p:nvPr/>
        </p:nvSpPr>
        <p:spPr>
          <a:xfrm>
            <a:off x="7839047" y="4581370"/>
            <a:ext cx="1007773" cy="584775"/>
          </a:xfrm>
          <a:prstGeom prst="rect">
            <a:avLst/>
          </a:prstGeom>
          <a:noFill/>
        </p:spPr>
        <p:txBody>
          <a:bodyPr wrap="square" rtlCol="0">
            <a:spAutoFit/>
          </a:bodyPr>
          <a:lstStyle/>
          <a:p>
            <a:r>
              <a:rPr lang="en-US" sz="800" dirty="0">
                <a:solidFill>
                  <a:schemeClr val="bg2">
                    <a:lumMod val="50000"/>
                  </a:schemeClr>
                </a:solidFill>
                <a:latin typeface="Roboto Condensed" pitchFamily="2" charset="0"/>
                <a:ea typeface="Roboto Condensed" pitchFamily="2" charset="0"/>
              </a:rPr>
              <a:t>Simply take a 3 second </a:t>
            </a:r>
            <a:r>
              <a:rPr lang="en-US" sz="800" i="1" dirty="0">
                <a:solidFill>
                  <a:schemeClr val="bg2">
                    <a:lumMod val="50000"/>
                  </a:schemeClr>
                </a:solidFill>
                <a:latin typeface="Roboto Condensed" pitchFamily="2" charset="0"/>
                <a:ea typeface="Roboto Condensed" pitchFamily="2" charset="0"/>
              </a:rPr>
              <a:t>video of</a:t>
            </a:r>
            <a:r>
              <a:rPr lang="en-US" sz="800" dirty="0">
                <a:solidFill>
                  <a:schemeClr val="bg2">
                    <a:lumMod val="50000"/>
                  </a:schemeClr>
                </a:solidFill>
                <a:latin typeface="Roboto Condensed" pitchFamily="2" charset="0"/>
                <a:ea typeface="Roboto Condensed" pitchFamily="2" charset="0"/>
              </a:rPr>
              <a:t> your  Rx  label– </a:t>
            </a:r>
          </a:p>
          <a:p>
            <a:r>
              <a:rPr lang="en-US" sz="800" dirty="0">
                <a:solidFill>
                  <a:schemeClr val="bg2">
                    <a:lumMod val="50000"/>
                  </a:schemeClr>
                </a:solidFill>
                <a:latin typeface="Roboto Condensed" pitchFamily="2" charset="0"/>
                <a:ea typeface="Roboto Condensed" pitchFamily="2" charset="0"/>
              </a:rPr>
              <a:t>we’ll do the rest</a:t>
            </a:r>
            <a:r>
              <a:rPr lang="en-US" sz="700" dirty="0">
                <a:solidFill>
                  <a:schemeClr val="bg2">
                    <a:lumMod val="50000"/>
                  </a:schemeClr>
                </a:solidFill>
                <a:latin typeface="Roboto Condensed" pitchFamily="2" charset="0"/>
                <a:ea typeface="Roboto Condensed" pitchFamily="2" charset="0"/>
              </a:rPr>
              <a:t>!</a:t>
            </a:r>
          </a:p>
        </p:txBody>
      </p:sp>
      <p:sp>
        <p:nvSpPr>
          <p:cNvPr id="50" name="Rectangle 49"/>
          <p:cNvSpPr/>
          <p:nvPr/>
        </p:nvSpPr>
        <p:spPr>
          <a:xfrm>
            <a:off x="6619478" y="4959111"/>
            <a:ext cx="759268" cy="288806"/>
          </a:xfrm>
          <a:prstGeom prst="rect">
            <a:avLst/>
          </a:prstGeom>
          <a:solidFill>
            <a:srgbClr val="256FBD">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RECORD</a:t>
            </a:r>
            <a:br>
              <a:rPr lang="en-US" sz="900" b="1" dirty="0">
                <a:solidFill>
                  <a:schemeClr val="bg1"/>
                </a:solidFill>
              </a:rPr>
            </a:br>
            <a:r>
              <a:rPr lang="en-US" sz="900" b="1" dirty="0">
                <a:solidFill>
                  <a:schemeClr val="bg1"/>
                </a:solidFill>
              </a:rPr>
              <a:t>AGAIN</a:t>
            </a:r>
          </a:p>
        </p:txBody>
      </p:sp>
      <p:sp>
        <p:nvSpPr>
          <p:cNvPr id="51" name="TextBox 50"/>
          <p:cNvSpPr txBox="1"/>
          <p:nvPr/>
        </p:nvSpPr>
        <p:spPr>
          <a:xfrm>
            <a:off x="7926786" y="5155533"/>
            <a:ext cx="904733" cy="215444"/>
          </a:xfrm>
          <a:prstGeom prst="rect">
            <a:avLst/>
          </a:prstGeom>
          <a:noFill/>
        </p:spPr>
        <p:txBody>
          <a:bodyPr wrap="square" rtlCol="0">
            <a:spAutoFit/>
          </a:bodyPr>
          <a:lstStyle/>
          <a:p>
            <a:r>
              <a:rPr lang="en-US" sz="800" b="1" u="sng" dirty="0">
                <a:solidFill>
                  <a:schemeClr val="accent2"/>
                </a:solidFill>
                <a:latin typeface="Roboto Condensed" pitchFamily="2" charset="0"/>
                <a:ea typeface="Roboto Condensed" pitchFamily="2" charset="0"/>
              </a:rPr>
              <a:t>LEARN MORE</a:t>
            </a:r>
            <a:endParaRPr lang="en-US" sz="700" b="1" u="sng" dirty="0">
              <a:solidFill>
                <a:schemeClr val="accent2"/>
              </a:solidFill>
              <a:latin typeface="Roboto Condensed" pitchFamily="2" charset="0"/>
              <a:ea typeface="Roboto Condensed" pitchFamily="2" charset="0"/>
            </a:endParaRPr>
          </a:p>
        </p:txBody>
      </p:sp>
      <p:sp>
        <p:nvSpPr>
          <p:cNvPr id="52" name="Action Button: Home 51">
            <a:hlinkClick r:id="rId9" action="ppaction://hlinksldjump" highlightClick="1"/>
          </p:cNvPr>
          <p:cNvSpPr/>
          <p:nvPr/>
        </p:nvSpPr>
        <p:spPr>
          <a:xfrm>
            <a:off x="7228852" y="5942198"/>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216293" y="2092992"/>
            <a:ext cx="691215" cy="230832"/>
            <a:chOff x="3029525" y="7099561"/>
            <a:chExt cx="691215" cy="230832"/>
          </a:xfrm>
        </p:grpSpPr>
        <p:sp>
          <p:nvSpPr>
            <p:cNvPr id="54" name="Rectangle 53"/>
            <p:cNvSpPr/>
            <p:nvPr/>
          </p:nvSpPr>
          <p:spPr>
            <a:xfrm>
              <a:off x="3112380" y="7145661"/>
              <a:ext cx="565080"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5" name="Rectangle 54"/>
            <p:cNvSpPr/>
            <p:nvPr/>
          </p:nvSpPr>
          <p:spPr>
            <a:xfrm>
              <a:off x="3029525" y="7099561"/>
              <a:ext cx="691215"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Rx Number</a:t>
              </a:r>
            </a:p>
          </p:txBody>
        </p:sp>
      </p:grpSp>
      <p:grpSp>
        <p:nvGrpSpPr>
          <p:cNvPr id="56" name="Group 55"/>
          <p:cNvGrpSpPr/>
          <p:nvPr/>
        </p:nvGrpSpPr>
        <p:grpSpPr>
          <a:xfrm>
            <a:off x="7406924" y="2107971"/>
            <a:ext cx="934871" cy="230832"/>
            <a:chOff x="3029525" y="7099561"/>
            <a:chExt cx="934871" cy="230832"/>
          </a:xfrm>
        </p:grpSpPr>
        <p:sp>
          <p:nvSpPr>
            <p:cNvPr id="57" name="Rectangle 56"/>
            <p:cNvSpPr/>
            <p:nvPr/>
          </p:nvSpPr>
          <p:spPr>
            <a:xfrm>
              <a:off x="3112380" y="7145661"/>
              <a:ext cx="852016"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5" name="Rectangle 64"/>
            <p:cNvSpPr/>
            <p:nvPr/>
          </p:nvSpPr>
          <p:spPr>
            <a:xfrm>
              <a:off x="3029525" y="7099561"/>
              <a:ext cx="934871"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Pharmacy Name</a:t>
              </a:r>
            </a:p>
          </p:txBody>
        </p:sp>
      </p:grpSp>
      <p:grpSp>
        <p:nvGrpSpPr>
          <p:cNvPr id="66" name="Group 65"/>
          <p:cNvGrpSpPr/>
          <p:nvPr/>
        </p:nvGrpSpPr>
        <p:grpSpPr>
          <a:xfrm>
            <a:off x="6213302" y="2499611"/>
            <a:ext cx="960519" cy="230832"/>
            <a:chOff x="3029525" y="7099561"/>
            <a:chExt cx="960519" cy="230832"/>
          </a:xfrm>
        </p:grpSpPr>
        <p:sp>
          <p:nvSpPr>
            <p:cNvPr id="67" name="Rectangle 66"/>
            <p:cNvSpPr/>
            <p:nvPr/>
          </p:nvSpPr>
          <p:spPr>
            <a:xfrm>
              <a:off x="3112379" y="7145661"/>
              <a:ext cx="775423"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8" name="Rectangle 67"/>
            <p:cNvSpPr/>
            <p:nvPr/>
          </p:nvSpPr>
          <p:spPr>
            <a:xfrm>
              <a:off x="3029525" y="7099561"/>
              <a:ext cx="960519"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Pharmacy Phone</a:t>
              </a:r>
            </a:p>
          </p:txBody>
        </p:sp>
      </p:grpSp>
      <p:grpSp>
        <p:nvGrpSpPr>
          <p:cNvPr id="69" name="Group 68"/>
          <p:cNvGrpSpPr/>
          <p:nvPr/>
        </p:nvGrpSpPr>
        <p:grpSpPr>
          <a:xfrm>
            <a:off x="6188404" y="2932240"/>
            <a:ext cx="1212191" cy="230832"/>
            <a:chOff x="3056765" y="7110194"/>
            <a:chExt cx="1212191" cy="230832"/>
          </a:xfrm>
        </p:grpSpPr>
        <p:sp>
          <p:nvSpPr>
            <p:cNvPr id="70" name="Rectangle 69"/>
            <p:cNvSpPr/>
            <p:nvPr/>
          </p:nvSpPr>
          <p:spPr>
            <a:xfrm>
              <a:off x="3112379" y="7145661"/>
              <a:ext cx="1143497" cy="1386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1" name="Rectangle 70"/>
            <p:cNvSpPr/>
            <p:nvPr/>
          </p:nvSpPr>
          <p:spPr>
            <a:xfrm>
              <a:off x="3056765" y="7110194"/>
              <a:ext cx="1212191"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Drug Name &amp; Strength</a:t>
              </a:r>
            </a:p>
          </p:txBody>
        </p:sp>
      </p:grpSp>
      <p:grpSp>
        <p:nvGrpSpPr>
          <p:cNvPr id="72" name="Group 71"/>
          <p:cNvGrpSpPr/>
          <p:nvPr/>
        </p:nvGrpSpPr>
        <p:grpSpPr>
          <a:xfrm>
            <a:off x="6210199" y="3306038"/>
            <a:ext cx="647935" cy="230832"/>
            <a:chOff x="3029525" y="7110194"/>
            <a:chExt cx="647935" cy="230832"/>
          </a:xfrm>
        </p:grpSpPr>
        <p:sp>
          <p:nvSpPr>
            <p:cNvPr id="73" name="Rectangle 72"/>
            <p:cNvSpPr/>
            <p:nvPr/>
          </p:nvSpPr>
          <p:spPr>
            <a:xfrm>
              <a:off x="3112380" y="7145661"/>
              <a:ext cx="565080" cy="18473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4" name="Rectangle 73"/>
            <p:cNvSpPr/>
            <p:nvPr/>
          </p:nvSpPr>
          <p:spPr>
            <a:xfrm>
              <a:off x="3029525" y="7110194"/>
              <a:ext cx="570990" cy="230832"/>
            </a:xfrm>
            <a:prstGeom prst="rect">
              <a:avLst/>
            </a:prstGeom>
          </p:spPr>
          <p:txBody>
            <a:bodyPr wrap="none">
              <a:spAutoFit/>
            </a:bodyPr>
            <a:lstStyle/>
            <a:p>
              <a:r>
                <a:rPr lang="en-US" sz="900" b="1" dirty="0">
                  <a:solidFill>
                    <a:schemeClr val="bg1">
                      <a:lumMod val="65000"/>
                    </a:schemeClr>
                  </a:solidFill>
                  <a:latin typeface="Roboto Condensed" pitchFamily="2" charset="0"/>
                  <a:ea typeface="Roboto Condensed" pitchFamily="2" charset="0"/>
                </a:rPr>
                <a:t>Quantity</a:t>
              </a:r>
            </a:p>
          </p:txBody>
        </p:sp>
      </p:grpSp>
    </p:spTree>
    <p:extLst>
      <p:ext uri="{BB962C8B-B14F-4D97-AF65-F5344CB8AC3E}">
        <p14:creationId xmlns:p14="http://schemas.microsoft.com/office/powerpoint/2010/main" val="2645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47">
                                            <p:bg/>
                                          </p:spTgt>
                                        </p:tgtEl>
                                        <p:attrNameLst>
                                          <p:attrName>style.visibility</p:attrName>
                                        </p:attrNameLst>
                                      </p:cBhvr>
                                      <p:to>
                                        <p:strVal val="visible"/>
                                      </p:to>
                                    </p:set>
                                  </p:childTnLst>
                                </p:cTn>
                              </p:par>
                              <p:par>
                                <p:cTn id="7" presetID="1" presetClass="entr" presetSubtype="0" fill="hold" grpId="0" nodeType="withEffect">
                                  <p:stCondLst>
                                    <p:cond delay="750"/>
                                  </p:stCondLst>
                                  <p:iterate type="lt">
                                    <p:tmAbs val="50"/>
                                  </p:iterate>
                                  <p:childTnLst>
                                    <p:set>
                                      <p:cBhvr>
                                        <p:cTn id="8" dur="1" fill="hold">
                                          <p:stCondLst>
                                            <p:cond delay="0"/>
                                          </p:stCondLst>
                                        </p:cTn>
                                        <p:tgtEl>
                                          <p:spTgt spid="47">
                                            <p:txEl>
                                              <p:pRg st="0" end="0"/>
                                            </p:txEl>
                                          </p:spTgt>
                                        </p:tgtEl>
                                        <p:attrNameLst>
                                          <p:attrName>style.visibility</p:attrName>
                                        </p:attrNameLst>
                                      </p:cBhvr>
                                      <p:to>
                                        <p:strVal val="visible"/>
                                      </p:to>
                                    </p:set>
                                  </p:childTnLst>
                                </p:cTn>
                              </p:par>
                              <p:par>
                                <p:cTn id="9" presetID="1" presetClass="entr" presetSubtype="0" fill="hold" nodeType="withEffect">
                                  <p:stCondLst>
                                    <p:cond delay="75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59">
                                            <p:bg/>
                                          </p:spTgt>
                                        </p:tgtEl>
                                        <p:attrNameLst>
                                          <p:attrName>style.visibility</p:attrName>
                                        </p:attrNameLst>
                                      </p:cBhvr>
                                      <p:to>
                                        <p:strVal val="visible"/>
                                      </p:to>
                                    </p:set>
                                  </p:childTnLst>
                                </p:cTn>
                              </p:par>
                              <p:par>
                                <p:cTn id="13" presetID="1" presetClass="entr" presetSubtype="0" fill="hold" grpId="0" nodeType="withEffect">
                                  <p:stCondLst>
                                    <p:cond delay="2000"/>
                                  </p:stCondLst>
                                  <p:iterate type="lt">
                                    <p:tmAbs val="150"/>
                                  </p:iterate>
                                  <p:childTnLst>
                                    <p:set>
                                      <p:cBhvr>
                                        <p:cTn id="14" dur="1" fill="hold">
                                          <p:stCondLst>
                                            <p:cond delay="0"/>
                                          </p:stCondLst>
                                        </p:cTn>
                                        <p:tgtEl>
                                          <p:spTgt spid="59">
                                            <p:txEl>
                                              <p:pRg st="0" end="0"/>
                                            </p:txEl>
                                          </p:spTgt>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3500"/>
                                  </p:stCondLst>
                                  <p:childTnLst>
                                    <p:set>
                                      <p:cBhvr>
                                        <p:cTn id="18" dur="1" fill="hold">
                                          <p:stCondLst>
                                            <p:cond delay="0"/>
                                          </p:stCondLst>
                                        </p:cTn>
                                        <p:tgtEl>
                                          <p:spTgt spid="62">
                                            <p:bg/>
                                          </p:spTgt>
                                        </p:tgtEl>
                                        <p:attrNameLst>
                                          <p:attrName>style.visibility</p:attrName>
                                        </p:attrNameLst>
                                      </p:cBhvr>
                                      <p:to>
                                        <p:strVal val="visible"/>
                                      </p:to>
                                    </p:set>
                                  </p:childTnLst>
                                </p:cTn>
                              </p:par>
                              <p:par>
                                <p:cTn id="19" presetID="1" presetClass="entr" presetSubtype="0" fill="hold" grpId="0" nodeType="withEffect">
                                  <p:stCondLst>
                                    <p:cond delay="3500"/>
                                  </p:stCondLst>
                                  <p:iterate type="lt">
                                    <p:tmAbs val="50"/>
                                  </p:iterate>
                                  <p:childTnLst>
                                    <p:set>
                                      <p:cBhvr>
                                        <p:cTn id="20" dur="1" fill="hold">
                                          <p:stCondLst>
                                            <p:cond delay="0"/>
                                          </p:stCondLst>
                                        </p:cTn>
                                        <p:tgtEl>
                                          <p:spTgt spid="62">
                                            <p:txEl>
                                              <p:pRg st="0" end="0"/>
                                            </p:txEl>
                                          </p:spTgt>
                                        </p:tgtEl>
                                        <p:attrNameLst>
                                          <p:attrName>style.visibility</p:attrName>
                                        </p:attrNameLst>
                                      </p:cBhvr>
                                      <p:to>
                                        <p:strVal val="visible"/>
                                      </p:to>
                                    </p:set>
                                  </p:childTnLst>
                                </p:cTn>
                              </p:par>
                              <p:par>
                                <p:cTn id="21" presetID="1" presetClass="entr" presetSubtype="0" fill="hold" nodeType="withEffect">
                                  <p:stCondLst>
                                    <p:cond delay="350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4750"/>
                                  </p:stCondLst>
                                  <p:childTnLst>
                                    <p:set>
                                      <p:cBhvr>
                                        <p:cTn id="24" dur="1" fill="hold">
                                          <p:stCondLst>
                                            <p:cond delay="0"/>
                                          </p:stCondLst>
                                        </p:cTn>
                                        <p:tgtEl>
                                          <p:spTgt spid="49">
                                            <p:bg/>
                                          </p:spTgt>
                                        </p:tgtEl>
                                        <p:attrNameLst>
                                          <p:attrName>style.visibility</p:attrName>
                                        </p:attrNameLst>
                                      </p:cBhvr>
                                      <p:to>
                                        <p:strVal val="visible"/>
                                      </p:to>
                                    </p:set>
                                  </p:childTnLst>
                                </p:cTn>
                              </p:par>
                              <p:par>
                                <p:cTn id="25" presetID="1" presetClass="entr" presetSubtype="0" fill="hold" grpId="0" nodeType="withEffect">
                                  <p:stCondLst>
                                    <p:cond delay="4750"/>
                                  </p:stCondLst>
                                  <p:iterate type="lt">
                                    <p:tmAbs val="50"/>
                                  </p:iterate>
                                  <p:childTnLst>
                                    <p:set>
                                      <p:cBhvr>
                                        <p:cTn id="26" dur="1" fill="hold">
                                          <p:stCondLst>
                                            <p:cond delay="0"/>
                                          </p:stCondLst>
                                        </p:cTn>
                                        <p:tgtEl>
                                          <p:spTgt spid="49">
                                            <p:txEl>
                                              <p:pRg st="0" end="0"/>
                                            </p:txEl>
                                          </p:spTgt>
                                        </p:tgtEl>
                                        <p:attrNameLst>
                                          <p:attrName>style.visibility</p:attrName>
                                        </p:attrNameLst>
                                      </p:cBhvr>
                                      <p:to>
                                        <p:strVal val="visible"/>
                                      </p:to>
                                    </p:set>
                                  </p:childTnLst>
                                </p:cTn>
                              </p:par>
                              <p:par>
                                <p:cTn id="27" presetID="1" presetClass="entr" presetSubtype="0" fill="hold" nodeType="withEffect">
                                  <p:stCondLst>
                                    <p:cond delay="475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5500"/>
                                  </p:stCondLst>
                                  <p:childTnLst>
                                    <p:set>
                                      <p:cBhvr>
                                        <p:cTn id="30" dur="1" fill="hold">
                                          <p:stCondLst>
                                            <p:cond delay="0"/>
                                          </p:stCondLst>
                                        </p:cTn>
                                        <p:tgtEl>
                                          <p:spTgt spid="64">
                                            <p:bg/>
                                          </p:spTgt>
                                        </p:tgtEl>
                                        <p:attrNameLst>
                                          <p:attrName>style.visibility</p:attrName>
                                        </p:attrNameLst>
                                      </p:cBhvr>
                                      <p:to>
                                        <p:strVal val="visible"/>
                                      </p:to>
                                    </p:set>
                                  </p:childTnLst>
                                </p:cTn>
                              </p:par>
                              <p:par>
                                <p:cTn id="31" presetID="1" presetClass="entr" presetSubtype="0" fill="hold" grpId="0" nodeType="withEffect">
                                  <p:stCondLst>
                                    <p:cond delay="5500"/>
                                  </p:stCondLst>
                                  <p:iterate type="lt">
                                    <p:tmAbs val="50"/>
                                  </p:iterate>
                                  <p:childTnLst>
                                    <p:set>
                                      <p:cBhvr>
                                        <p:cTn id="32" dur="1" fill="hold">
                                          <p:stCondLst>
                                            <p:cond delay="0"/>
                                          </p:stCondLst>
                                        </p:cTn>
                                        <p:tgtEl>
                                          <p:spTgt spid="64">
                                            <p:txEl>
                                              <p:pRg st="0" end="0"/>
                                            </p:txEl>
                                          </p:spTgt>
                                        </p:tgtEl>
                                        <p:attrNameLst>
                                          <p:attrName>style.visibility</p:attrName>
                                        </p:attrNameLst>
                                      </p:cBhvr>
                                      <p:to>
                                        <p:strVal val="visible"/>
                                      </p:to>
                                    </p:set>
                                  </p:childTnLst>
                                </p:cTn>
                              </p:par>
                              <p:par>
                                <p:cTn id="33" presetID="1" presetClass="entr" presetSubtype="0" fill="hold" nodeType="withEffect">
                                  <p:stCondLst>
                                    <p:cond delay="5500"/>
                                  </p:stCondLst>
                                  <p:childTnLst>
                                    <p:set>
                                      <p:cBhvr>
                                        <p:cTn id="34" dur="1" fill="hold">
                                          <p:stCondLst>
                                            <p:cond delay="0"/>
                                          </p:stCondLst>
                                        </p:cTn>
                                        <p:tgtEl>
                                          <p:spTgt spid="72"/>
                                        </p:tgtEl>
                                        <p:attrNameLst>
                                          <p:attrName>style.visibility</p:attrName>
                                        </p:attrNameLst>
                                      </p:cBhvr>
                                      <p:to>
                                        <p:strVal val="visible"/>
                                      </p:to>
                                    </p:set>
                                  </p:childTnLst>
                                </p:cTn>
                              </p:par>
                            </p:childTnLst>
                          </p:cTn>
                        </p:par>
                        <p:par>
                          <p:cTn id="35" fill="hold">
                            <p:stCondLst>
                              <p:cond delay="5551"/>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
                </p:tgtEl>
              </p:cMediaNode>
            </p:video>
          </p:childTnLst>
        </p:cTn>
      </p:par>
    </p:tnLst>
    <p:bldLst>
      <p:bldP spid="47" grpId="0" uiExpand="1" build="p" bldLvl="5" animBg="1" advAuto="150"/>
      <p:bldP spid="49" grpId="0" build="p" bldLvl="5" animBg="1" advAuto="150"/>
      <p:bldP spid="59" grpId="0" build="p" bldLvl="5" animBg="1" advAuto="150"/>
      <p:bldP spid="60" grpId="0" animBg="1"/>
      <p:bldP spid="62" grpId="0" build="p" bldLvl="5" animBg="1" advAuto="150"/>
      <p:bldP spid="64" grpId="0" build="p" bldLvl="5" animBg="1" advAuto="15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2190" y="391424"/>
            <a:ext cx="4767200" cy="715962"/>
          </a:xfrm>
        </p:spPr>
        <p:txBody>
          <a:bodyPr>
            <a:noAutofit/>
          </a:bodyPr>
          <a:lstStyle/>
          <a:p>
            <a:pPr algn="l"/>
            <a:r>
              <a:rPr lang="en-US" b="1" dirty="0">
                <a:solidFill>
                  <a:srgbClr val="666666"/>
                </a:solidFill>
                <a:cs typeface="Segoe UI" pitchFamily="34" charset="0"/>
              </a:rPr>
              <a:t>PROGRAM THEMES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7200" y="227710"/>
            <a:ext cx="1760770" cy="942599"/>
          </a:xfrm>
          <a:prstGeom prst="rect">
            <a:avLst/>
          </a:prstGeom>
        </p:spPr>
      </p:pic>
      <p:sp>
        <p:nvSpPr>
          <p:cNvPr id="5" name="Rectangle 4"/>
          <p:cNvSpPr/>
          <p:nvPr/>
        </p:nvSpPr>
        <p:spPr>
          <a:xfrm>
            <a:off x="535683" y="7640326"/>
            <a:ext cx="248786" cy="369332"/>
          </a:xfrm>
          <a:prstGeom prst="rect">
            <a:avLst/>
          </a:prstGeom>
        </p:spPr>
        <p:txBody>
          <a:bodyPr wrap="none">
            <a:spAutoFit/>
          </a:bodyPr>
          <a:lstStyle/>
          <a:p>
            <a:r>
              <a:rPr lang="en-US" dirty="0">
                <a:solidFill>
                  <a:srgbClr val="333333"/>
                </a:solidFill>
                <a:latin typeface="Open Sans"/>
              </a:rPr>
              <a:t> </a:t>
            </a:r>
            <a:endParaRPr lang="en-US" dirty="0"/>
          </a:p>
        </p:txBody>
      </p:sp>
      <p:sp>
        <p:nvSpPr>
          <p:cNvPr id="15" name="TextBox 14"/>
          <p:cNvSpPr txBox="1"/>
          <p:nvPr/>
        </p:nvSpPr>
        <p:spPr>
          <a:xfrm>
            <a:off x="784468" y="4155093"/>
            <a:ext cx="9982418" cy="369332"/>
          </a:xfrm>
          <a:prstGeom prst="rect">
            <a:avLst/>
          </a:prstGeom>
          <a:noFill/>
        </p:spPr>
        <p:txBody>
          <a:bodyPr wrap="square" rtlCol="0">
            <a:spAutoFit/>
          </a:bodyPr>
          <a:lstStyle/>
          <a:p>
            <a:r>
              <a:rPr lang="en-US" dirty="0">
                <a:latin typeface="Roboto Condensed" pitchFamily="2" charset="0"/>
                <a:ea typeface="Roboto Condensed" pitchFamily="2" charset="0"/>
              </a:rPr>
              <a:t>$0 Drug List™ formulary where each Rx filled by the pharmacy is 38% profit/rx ($12.80)  </a:t>
            </a:r>
          </a:p>
        </p:txBody>
      </p:sp>
      <p:sp>
        <p:nvSpPr>
          <p:cNvPr id="22" name="TextBox 21"/>
          <p:cNvSpPr txBox="1"/>
          <p:nvPr/>
        </p:nvSpPr>
        <p:spPr>
          <a:xfrm>
            <a:off x="784468" y="3776693"/>
            <a:ext cx="10899532" cy="523220"/>
          </a:xfrm>
          <a:prstGeom prst="rect">
            <a:avLst/>
          </a:prstGeom>
          <a:noFill/>
        </p:spPr>
        <p:txBody>
          <a:bodyPr wrap="square" rtlCol="0">
            <a:spAutoFit/>
          </a:bodyPr>
          <a:lstStyle/>
          <a:p>
            <a:r>
              <a:rPr lang="en-US" sz="2800" dirty="0">
                <a:solidFill>
                  <a:srgbClr val="2071B6"/>
                </a:solidFill>
                <a:latin typeface="Roboto Condensed" pitchFamily="2" charset="0"/>
                <a:ea typeface="Roboto Condensed" pitchFamily="2" charset="0"/>
                <a:cs typeface="+mj-cs"/>
              </a:rPr>
              <a:t>Profitable Rx’s </a:t>
            </a:r>
            <a:r>
              <a:rPr lang="en-US" sz="2800" dirty="0">
                <a:solidFill>
                  <a:schemeClr val="tx1">
                    <a:lumMod val="50000"/>
                    <a:lumOff val="50000"/>
                  </a:schemeClr>
                </a:solidFill>
                <a:latin typeface="Roboto Condensed" pitchFamily="2" charset="0"/>
                <a:ea typeface="Roboto Condensed" pitchFamily="2" charset="0"/>
                <a:cs typeface="+mj-cs"/>
              </a:rPr>
              <a:t>based on Insurance reimbursement </a:t>
            </a:r>
          </a:p>
        </p:txBody>
      </p:sp>
      <p:sp>
        <p:nvSpPr>
          <p:cNvPr id="23" name="TextBox 22"/>
          <p:cNvSpPr txBox="1"/>
          <p:nvPr/>
        </p:nvSpPr>
        <p:spPr>
          <a:xfrm>
            <a:off x="784469" y="2169689"/>
            <a:ext cx="8088701" cy="523220"/>
          </a:xfrm>
          <a:prstGeom prst="rect">
            <a:avLst/>
          </a:prstGeom>
          <a:noFill/>
        </p:spPr>
        <p:txBody>
          <a:bodyPr wrap="square" rtlCol="0">
            <a:spAutoFit/>
          </a:bodyPr>
          <a:lstStyle/>
          <a:p>
            <a:r>
              <a:rPr lang="en-US" sz="2800" dirty="0">
                <a:solidFill>
                  <a:schemeClr val="tx1">
                    <a:lumMod val="50000"/>
                    <a:lumOff val="50000"/>
                  </a:schemeClr>
                </a:solidFill>
                <a:latin typeface="Roboto Condensed" pitchFamily="2" charset="0"/>
                <a:ea typeface="Roboto Condensed" pitchFamily="2" charset="0"/>
                <a:cs typeface="+mj-cs"/>
              </a:rPr>
              <a:t>Claim </a:t>
            </a:r>
            <a:r>
              <a:rPr lang="en-US" sz="2800" dirty="0">
                <a:solidFill>
                  <a:srgbClr val="2071B6"/>
                </a:solidFill>
                <a:latin typeface="Roboto Condensed" pitchFamily="2" charset="0"/>
                <a:ea typeface="Roboto Condensed" pitchFamily="2" charset="0"/>
                <a:cs typeface="+mj-cs"/>
              </a:rPr>
              <a:t>Accountability &amp; Transparency</a:t>
            </a:r>
          </a:p>
        </p:txBody>
      </p:sp>
      <p:sp>
        <p:nvSpPr>
          <p:cNvPr id="3" name="Rectangle 2"/>
          <p:cNvSpPr/>
          <p:nvPr/>
        </p:nvSpPr>
        <p:spPr>
          <a:xfrm>
            <a:off x="1500937" y="4977792"/>
            <a:ext cx="4944469" cy="830997"/>
          </a:xfrm>
          <a:prstGeom prst="rect">
            <a:avLst/>
          </a:prstGeom>
        </p:spPr>
        <p:txBody>
          <a:bodyPr wrap="square">
            <a:spAutoFit/>
          </a:bodyPr>
          <a:lstStyle/>
          <a:p>
            <a:r>
              <a:rPr lang="en-US" sz="1600" dirty="0">
                <a:solidFill>
                  <a:srgbClr val="FF0000"/>
                </a:solidFill>
                <a:latin typeface="Roboto Condensed" pitchFamily="2" charset="0"/>
                <a:ea typeface="Roboto Condensed" pitchFamily="2" charset="0"/>
              </a:rPr>
              <a:t>No Paper- all electronic </a:t>
            </a:r>
          </a:p>
          <a:p>
            <a:r>
              <a:rPr lang="en-US" sz="1600" dirty="0">
                <a:solidFill>
                  <a:srgbClr val="FF0000"/>
                </a:solidFill>
                <a:latin typeface="Roboto Condensed" pitchFamily="2" charset="0"/>
                <a:ea typeface="Roboto Condensed" pitchFamily="2" charset="0"/>
              </a:rPr>
              <a:t>Mfr Direct pricing</a:t>
            </a:r>
          </a:p>
          <a:p>
            <a:r>
              <a:rPr lang="en-US" sz="1600" dirty="0">
                <a:solidFill>
                  <a:srgbClr val="FF0000"/>
                </a:solidFill>
                <a:latin typeface="Roboto Condensed" pitchFamily="2" charset="0"/>
                <a:ea typeface="Roboto Condensed" pitchFamily="2" charset="0"/>
              </a:rPr>
              <a:t>Application populates demographics &amp; payment card </a:t>
            </a:r>
          </a:p>
        </p:txBody>
      </p:sp>
      <p:sp>
        <p:nvSpPr>
          <p:cNvPr id="4" name="Rectangle 3"/>
          <p:cNvSpPr/>
          <p:nvPr/>
        </p:nvSpPr>
        <p:spPr>
          <a:xfrm>
            <a:off x="784468" y="2524514"/>
            <a:ext cx="11006561" cy="369332"/>
          </a:xfrm>
          <a:prstGeom prst="rect">
            <a:avLst/>
          </a:prstGeom>
        </p:spPr>
        <p:txBody>
          <a:bodyPr wrap="square">
            <a:spAutoFit/>
          </a:bodyPr>
          <a:lstStyle/>
          <a:p>
            <a:r>
              <a:rPr lang="en-US" dirty="0">
                <a:latin typeface="Roboto Condensed" pitchFamily="2" charset="0"/>
                <a:ea typeface="Roboto Condensed" pitchFamily="2" charset="0"/>
              </a:rPr>
              <a:t>Manage Rx burden, same day fills, detailed transaction logs, app based payment </a:t>
            </a:r>
          </a:p>
        </p:txBody>
      </p:sp>
      <p:sp>
        <p:nvSpPr>
          <p:cNvPr id="19" name="TextBox 18"/>
          <p:cNvSpPr txBox="1"/>
          <p:nvPr/>
        </p:nvSpPr>
        <p:spPr>
          <a:xfrm>
            <a:off x="805017" y="4557619"/>
            <a:ext cx="8768747" cy="523220"/>
          </a:xfrm>
          <a:prstGeom prst="rect">
            <a:avLst/>
          </a:prstGeom>
          <a:noFill/>
        </p:spPr>
        <p:txBody>
          <a:bodyPr wrap="none" rtlCol="0">
            <a:spAutoFit/>
          </a:bodyPr>
          <a:lstStyle/>
          <a:p>
            <a:r>
              <a:rPr lang="en-US" sz="2800" dirty="0">
                <a:solidFill>
                  <a:srgbClr val="2071B6"/>
                </a:solidFill>
                <a:latin typeface="Roboto Condensed" pitchFamily="2" charset="0"/>
                <a:ea typeface="Roboto Condensed" pitchFamily="2" charset="0"/>
                <a:cs typeface="+mj-cs"/>
              </a:rPr>
              <a:t>Lower cost Rx’s </a:t>
            </a:r>
            <a:r>
              <a:rPr lang="en-US" sz="2800" dirty="0">
                <a:solidFill>
                  <a:schemeClr val="tx1">
                    <a:lumMod val="50000"/>
                    <a:lumOff val="50000"/>
                  </a:schemeClr>
                </a:solidFill>
                <a:latin typeface="Roboto Condensed" pitchFamily="2" charset="0"/>
                <a:ea typeface="Roboto Condensed" pitchFamily="2" charset="0"/>
                <a:cs typeface="+mj-cs"/>
              </a:rPr>
              <a:t>through maximizing operational efficiencies </a:t>
            </a:r>
          </a:p>
        </p:txBody>
      </p:sp>
      <p:sp>
        <p:nvSpPr>
          <p:cNvPr id="24" name="TextBox 23"/>
          <p:cNvSpPr txBox="1"/>
          <p:nvPr/>
        </p:nvSpPr>
        <p:spPr>
          <a:xfrm>
            <a:off x="784469" y="2971773"/>
            <a:ext cx="8088701" cy="523220"/>
          </a:xfrm>
          <a:prstGeom prst="rect">
            <a:avLst/>
          </a:prstGeom>
          <a:noFill/>
        </p:spPr>
        <p:txBody>
          <a:bodyPr wrap="square" rtlCol="0">
            <a:spAutoFit/>
          </a:bodyPr>
          <a:lstStyle/>
          <a:p>
            <a:r>
              <a:rPr lang="en-US" sz="2800" dirty="0">
                <a:solidFill>
                  <a:schemeClr val="tx1">
                    <a:lumMod val="50000"/>
                    <a:lumOff val="50000"/>
                  </a:schemeClr>
                </a:solidFill>
                <a:latin typeface="Roboto Condensed" pitchFamily="2" charset="0"/>
                <a:ea typeface="Roboto Condensed" pitchFamily="2" charset="0"/>
                <a:cs typeface="+mj-cs"/>
              </a:rPr>
              <a:t>Convenience --</a:t>
            </a:r>
            <a:r>
              <a:rPr lang="en-US" sz="2800" dirty="0">
                <a:solidFill>
                  <a:srgbClr val="256FBD"/>
                </a:solidFill>
                <a:latin typeface="Roboto Condensed" pitchFamily="2" charset="0"/>
                <a:ea typeface="Roboto Condensed" pitchFamily="2" charset="0"/>
                <a:cs typeface="+mj-cs"/>
              </a:rPr>
              <a:t>Bring</a:t>
            </a:r>
            <a:r>
              <a:rPr lang="en-US" sz="2800" dirty="0">
                <a:solidFill>
                  <a:schemeClr val="tx1">
                    <a:lumMod val="50000"/>
                    <a:lumOff val="50000"/>
                  </a:schemeClr>
                </a:solidFill>
                <a:latin typeface="Roboto Condensed" pitchFamily="2" charset="0"/>
                <a:ea typeface="Roboto Condensed" pitchFamily="2" charset="0"/>
                <a:cs typeface="+mj-cs"/>
              </a:rPr>
              <a:t> </a:t>
            </a:r>
            <a:r>
              <a:rPr lang="en-US" sz="2800" dirty="0">
                <a:solidFill>
                  <a:srgbClr val="256FBD"/>
                </a:solidFill>
                <a:latin typeface="Roboto Condensed" pitchFamily="2" charset="0"/>
                <a:ea typeface="Roboto Condensed" pitchFamily="2" charset="0"/>
                <a:cs typeface="+mj-cs"/>
              </a:rPr>
              <a:t>pharmacy</a:t>
            </a:r>
            <a:r>
              <a:rPr lang="en-US" sz="2800" dirty="0">
                <a:solidFill>
                  <a:srgbClr val="2071B6"/>
                </a:solidFill>
                <a:latin typeface="Roboto Condensed" pitchFamily="2" charset="0"/>
                <a:ea typeface="Roboto Condensed" pitchFamily="2" charset="0"/>
                <a:cs typeface="+mj-cs"/>
              </a:rPr>
              <a:t> to the patient</a:t>
            </a:r>
          </a:p>
        </p:txBody>
      </p:sp>
      <p:sp>
        <p:nvSpPr>
          <p:cNvPr id="25" name="Rectangle 24"/>
          <p:cNvSpPr/>
          <p:nvPr/>
        </p:nvSpPr>
        <p:spPr>
          <a:xfrm>
            <a:off x="784469" y="3326598"/>
            <a:ext cx="9239406" cy="369332"/>
          </a:xfrm>
          <a:prstGeom prst="rect">
            <a:avLst/>
          </a:prstGeom>
        </p:spPr>
        <p:txBody>
          <a:bodyPr wrap="square">
            <a:spAutoFit/>
          </a:bodyPr>
          <a:lstStyle/>
          <a:p>
            <a:r>
              <a:rPr lang="en-US" dirty="0">
                <a:latin typeface="Roboto Condensed" pitchFamily="2" charset="0"/>
                <a:ea typeface="Roboto Condensed" pitchFamily="2" charset="0"/>
              </a:rPr>
              <a:t>flexible delivery options </a:t>
            </a:r>
          </a:p>
        </p:txBody>
      </p:sp>
      <p:sp>
        <p:nvSpPr>
          <p:cNvPr id="26" name="TextBox 25"/>
          <p:cNvSpPr txBox="1"/>
          <p:nvPr/>
        </p:nvSpPr>
        <p:spPr>
          <a:xfrm>
            <a:off x="805017" y="5852939"/>
            <a:ext cx="10986012" cy="523220"/>
          </a:xfrm>
          <a:prstGeom prst="rect">
            <a:avLst/>
          </a:prstGeom>
          <a:noFill/>
        </p:spPr>
        <p:txBody>
          <a:bodyPr wrap="square" rtlCol="0">
            <a:spAutoFit/>
          </a:bodyPr>
          <a:lstStyle/>
          <a:p>
            <a:r>
              <a:rPr lang="en-US" sz="2800" dirty="0">
                <a:solidFill>
                  <a:srgbClr val="2071B6"/>
                </a:solidFill>
                <a:latin typeface="Roboto Condensed" pitchFamily="2" charset="0"/>
                <a:ea typeface="Roboto Condensed" pitchFamily="2" charset="0"/>
                <a:cs typeface="+mj-cs"/>
              </a:rPr>
              <a:t>Patients earn rewards; </a:t>
            </a:r>
            <a:r>
              <a:rPr lang="en-US" sz="2800" dirty="0">
                <a:solidFill>
                  <a:schemeClr val="tx1">
                    <a:lumMod val="50000"/>
                    <a:lumOff val="50000"/>
                  </a:schemeClr>
                </a:solidFill>
                <a:latin typeface="Roboto Condensed" pitchFamily="2" charset="0"/>
                <a:ea typeface="Roboto Condensed" pitchFamily="2" charset="0"/>
                <a:cs typeface="+mj-cs"/>
              </a:rPr>
              <a:t>lowers out of pocket by $3-15 per Rx </a:t>
            </a:r>
          </a:p>
        </p:txBody>
      </p:sp>
      <p:sp>
        <p:nvSpPr>
          <p:cNvPr id="28" name="Action Button: Home 27">
            <a:hlinkClick r:id="rId3" action="ppaction://hlinksldjump" highlightClick="1"/>
          </p:cNvPr>
          <p:cNvSpPr/>
          <p:nvPr/>
        </p:nvSpPr>
        <p:spPr>
          <a:xfrm>
            <a:off x="-1" y="5649399"/>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01401" y="1441553"/>
            <a:ext cx="9753710" cy="523220"/>
          </a:xfrm>
          <a:prstGeom prst="rect">
            <a:avLst/>
          </a:prstGeom>
          <a:noFill/>
        </p:spPr>
        <p:txBody>
          <a:bodyPr wrap="square" rtlCol="0">
            <a:spAutoFit/>
          </a:bodyPr>
          <a:lstStyle/>
          <a:p>
            <a:r>
              <a:rPr lang="en-US" sz="2800" dirty="0">
                <a:solidFill>
                  <a:srgbClr val="2071B6"/>
                </a:solidFill>
                <a:latin typeface="Roboto Condensed" pitchFamily="2" charset="0"/>
                <a:ea typeface="Roboto Condensed" pitchFamily="2" charset="0"/>
                <a:cs typeface="+mj-cs"/>
              </a:rPr>
              <a:t>Pharmacy Agnostic, scalable Network</a:t>
            </a:r>
          </a:p>
        </p:txBody>
      </p:sp>
      <p:sp>
        <p:nvSpPr>
          <p:cNvPr id="17" name="Rectangle 16"/>
          <p:cNvSpPr/>
          <p:nvPr/>
        </p:nvSpPr>
        <p:spPr>
          <a:xfrm>
            <a:off x="801400" y="1796378"/>
            <a:ext cx="11006561" cy="369332"/>
          </a:xfrm>
          <a:prstGeom prst="rect">
            <a:avLst/>
          </a:prstGeom>
        </p:spPr>
        <p:txBody>
          <a:bodyPr wrap="square">
            <a:spAutoFit/>
          </a:bodyPr>
          <a:lstStyle/>
          <a:p>
            <a:r>
              <a:rPr lang="en-US" dirty="0">
                <a:latin typeface="Roboto Condensed" pitchFamily="2" charset="0"/>
                <a:ea typeface="Roboto Condensed" pitchFamily="2" charset="0"/>
              </a:rPr>
              <a:t>Supports rapid deploy of heterogeneous pharmacies into a single network</a:t>
            </a:r>
          </a:p>
        </p:txBody>
      </p:sp>
      <p:sp>
        <p:nvSpPr>
          <p:cNvPr id="6" name="Rectangle 5"/>
          <p:cNvSpPr/>
          <p:nvPr/>
        </p:nvSpPr>
        <p:spPr>
          <a:xfrm>
            <a:off x="784468" y="1248236"/>
            <a:ext cx="10099513" cy="896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480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50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3" grpId="0"/>
      <p:bldP spid="4" grpId="0"/>
      <p:bldP spid="19" grpId="0"/>
      <p:bldP spid="24" grpId="0"/>
      <p:bldP spid="25" grpId="0"/>
      <p:bldP spid="26"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6478" y="100005"/>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157410" y="1270935"/>
            <a:ext cx="2689391" cy="523220"/>
          </a:xfrm>
          <a:prstGeom prst="rect">
            <a:avLst/>
          </a:prstGeom>
          <a:noFill/>
        </p:spPr>
        <p:txBody>
          <a:bodyPr wrap="square" rtlCol="0">
            <a:spAutoFit/>
          </a:bodyPr>
          <a:lstStyle/>
          <a:p>
            <a:pPr algn="ctr"/>
            <a:r>
              <a:rPr lang="en-US" sz="1400" dirty="0">
                <a:solidFill>
                  <a:srgbClr val="666666"/>
                </a:solidFill>
                <a:latin typeface="Roboto Condensed" pitchFamily="2" charset="0"/>
                <a:ea typeface="Roboto Condensed" pitchFamily="2" charset="0"/>
              </a:rPr>
              <a:t>TRANSFERRING YOUR Rx HAS NEVER BEEN EASIER </a:t>
            </a:r>
          </a:p>
        </p:txBody>
      </p:sp>
      <p:sp>
        <p:nvSpPr>
          <p:cNvPr id="16" name="Title 15"/>
          <p:cNvSpPr>
            <a:spLocks noGrp="1"/>
          </p:cNvSpPr>
          <p:nvPr>
            <p:ph type="title"/>
          </p:nvPr>
        </p:nvSpPr>
        <p:spPr>
          <a:xfrm>
            <a:off x="688870" y="561221"/>
            <a:ext cx="3630015" cy="992070"/>
          </a:xfrm>
        </p:spPr>
        <p:txBody>
          <a:bodyPr>
            <a:normAutofit fontScale="90000"/>
          </a:bodyPr>
          <a:lstStyle/>
          <a:p>
            <a:r>
              <a:rPr lang="en-US" dirty="0"/>
              <a:t>TRANSFER Rx :2</a:t>
            </a:r>
          </a:p>
        </p:txBody>
      </p:sp>
      <p:sp>
        <p:nvSpPr>
          <p:cNvPr id="83" name="Rectangle 82"/>
          <p:cNvSpPr/>
          <p:nvPr/>
        </p:nvSpPr>
        <p:spPr>
          <a:xfrm>
            <a:off x="6218210" y="1057255"/>
            <a:ext cx="2655633" cy="22268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667464" y="1041367"/>
            <a:ext cx="1907895" cy="276999"/>
          </a:xfrm>
          <a:prstGeom prst="rect">
            <a:avLst/>
          </a:prstGeom>
          <a:noFill/>
        </p:spPr>
        <p:txBody>
          <a:bodyPr wrap="none" rtlCol="0">
            <a:spAutoFit/>
          </a:bodyPr>
          <a:lstStyle/>
          <a:p>
            <a:r>
              <a:rPr lang="en-US" sz="1200" b="1" dirty="0">
                <a:solidFill>
                  <a:schemeClr val="bg1"/>
                </a:solidFill>
                <a:latin typeface="Roboto Condensed" pitchFamily="2" charset="0"/>
                <a:ea typeface="Roboto Condensed" pitchFamily="2" charset="0"/>
              </a:rPr>
              <a:t>REQUESTING TRANSFER RX</a:t>
            </a:r>
          </a:p>
        </p:txBody>
      </p:sp>
      <p:sp>
        <p:nvSpPr>
          <p:cNvPr id="42" name="TextBox 41"/>
          <p:cNvSpPr txBox="1"/>
          <p:nvPr/>
        </p:nvSpPr>
        <p:spPr>
          <a:xfrm>
            <a:off x="9971177" y="561221"/>
            <a:ext cx="1750800" cy="523220"/>
          </a:xfrm>
          <a:prstGeom prst="rect">
            <a:avLst/>
          </a:prstGeom>
          <a:noFill/>
        </p:spPr>
        <p:txBody>
          <a:bodyPr wrap="none" rtlCol="0">
            <a:spAutoFit/>
          </a:bodyPr>
          <a:lstStyle/>
          <a:p>
            <a:r>
              <a:rPr lang="en-US" sz="2800" b="1" dirty="0">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latin typeface="Roboto Condensed" pitchFamily="2" charset="0"/>
                <a:ea typeface="Roboto Condensed" pitchFamily="2" charset="0"/>
              </a:rPr>
              <a:t>DIRECT</a:t>
            </a:r>
          </a:p>
        </p:txBody>
      </p:sp>
      <p:sp>
        <p:nvSpPr>
          <p:cNvPr id="43" name="TextBox 42"/>
          <p:cNvSpPr txBox="1"/>
          <p:nvPr/>
        </p:nvSpPr>
        <p:spPr>
          <a:xfrm>
            <a:off x="10018221" y="949514"/>
            <a:ext cx="1656712" cy="276999"/>
          </a:xfrm>
          <a:prstGeom prst="rect">
            <a:avLst/>
          </a:prstGeom>
          <a:noFill/>
        </p:spPr>
        <p:txBody>
          <a:bodyPr wrap="square" rtlCol="0">
            <a:spAutoFit/>
          </a:bodyPr>
          <a:lstStyle/>
          <a:p>
            <a:pPr algn="ctr"/>
            <a:r>
              <a:rPr lang="en-US" sz="1200" b="1" dirty="0">
                <a:latin typeface="Roboto Condensed" pitchFamily="2" charset="0"/>
                <a:ea typeface="Roboto Condensed" pitchFamily="2" charset="0"/>
              </a:rPr>
              <a:t>H O M E    D E L I V E R Y</a:t>
            </a:r>
          </a:p>
        </p:txBody>
      </p:sp>
      <p:sp>
        <p:nvSpPr>
          <p:cNvPr id="60" name="Rectangle 59"/>
          <p:cNvSpPr/>
          <p:nvPr/>
        </p:nvSpPr>
        <p:spPr>
          <a:xfrm>
            <a:off x="6171240" y="5506133"/>
            <a:ext cx="2768479" cy="3535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CONFIRM PAYMENT</a:t>
            </a:r>
          </a:p>
        </p:txBody>
      </p:sp>
      <p:sp>
        <p:nvSpPr>
          <p:cNvPr id="91" name="L-Shape 90"/>
          <p:cNvSpPr/>
          <p:nvPr/>
        </p:nvSpPr>
        <p:spPr>
          <a:xfrm rot="2803097">
            <a:off x="6277177" y="1103816"/>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6211279" y="1353524"/>
            <a:ext cx="2701581" cy="4140509"/>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6829286" y="2730637"/>
            <a:ext cx="962534"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RELAX…</a:t>
            </a:r>
            <a:endParaRPr lang="en-US" sz="1000" dirty="0">
              <a:solidFill>
                <a:schemeClr val="accent2"/>
              </a:solidFill>
              <a:latin typeface="Roboto Condensed" pitchFamily="2" charset="0"/>
              <a:ea typeface="Roboto Condensed" pitchFamily="2" charset="0"/>
            </a:endParaRPr>
          </a:p>
        </p:txBody>
      </p:sp>
      <p:grpSp>
        <p:nvGrpSpPr>
          <p:cNvPr id="67" name="Group 66"/>
          <p:cNvGrpSpPr/>
          <p:nvPr/>
        </p:nvGrpSpPr>
        <p:grpSpPr>
          <a:xfrm>
            <a:off x="6970028" y="1313230"/>
            <a:ext cx="1083287" cy="1427191"/>
            <a:chOff x="3008653" y="2125293"/>
            <a:chExt cx="1083287" cy="1456107"/>
          </a:xfrm>
        </p:grpSpPr>
        <p:pic>
          <p:nvPicPr>
            <p:cNvPr id="68" name="Picture 67"/>
            <p:cNvPicPr>
              <a:picLocks noChangeAspect="1"/>
            </p:cNvPicPr>
            <p:nvPr/>
          </p:nvPicPr>
          <p:blipFill rotWithShape="1">
            <a:blip r:embed="rId4"/>
            <a:srcRect r="60647" b="10075"/>
            <a:stretch/>
          </p:blipFill>
          <p:spPr>
            <a:xfrm>
              <a:off x="3008653" y="2125293"/>
              <a:ext cx="1083287" cy="1456107"/>
            </a:xfrm>
            <a:prstGeom prst="rect">
              <a:avLst/>
            </a:prstGeom>
          </p:spPr>
        </p:pic>
        <p:sp>
          <p:nvSpPr>
            <p:cNvPr id="69" name="Rectangle 68"/>
            <p:cNvSpPr/>
            <p:nvPr/>
          </p:nvSpPr>
          <p:spPr>
            <a:xfrm>
              <a:off x="3323299" y="2959325"/>
              <a:ext cx="494321" cy="40548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8709" y="2959325"/>
              <a:ext cx="733980" cy="366902"/>
            </a:xfrm>
            <a:prstGeom prst="rect">
              <a:avLst/>
            </a:prstGeom>
          </p:spPr>
        </p:pic>
      </p:grpSp>
      <p:sp>
        <p:nvSpPr>
          <p:cNvPr id="71" name="TextBox 70"/>
          <p:cNvSpPr txBox="1"/>
          <p:nvPr/>
        </p:nvSpPr>
        <p:spPr>
          <a:xfrm>
            <a:off x="6413656" y="3021872"/>
            <a:ext cx="2324802" cy="1431161"/>
          </a:xfrm>
          <a:prstGeom prst="rect">
            <a:avLst/>
          </a:prstGeom>
          <a:noFill/>
        </p:spPr>
        <p:txBody>
          <a:bodyPr wrap="square" rtlCol="0">
            <a:spAutoFit/>
          </a:bodyPr>
          <a:lstStyle/>
          <a:p>
            <a:pPr algn="ctr"/>
            <a:endParaRPr lang="en-US" sz="1400" dirty="0">
              <a:solidFill>
                <a:srgbClr val="666666"/>
              </a:solidFill>
              <a:latin typeface="Roboto Condensed" pitchFamily="2" charset="0"/>
              <a:ea typeface="Roboto Condensed" pitchFamily="2" charset="0"/>
            </a:endParaRPr>
          </a:p>
          <a:p>
            <a:pPr algn="ctr"/>
            <a:r>
              <a:rPr lang="en-US" sz="1100" dirty="0">
                <a:solidFill>
                  <a:schemeClr val="accent2"/>
                </a:solidFill>
                <a:latin typeface="Roboto Condensed" pitchFamily="2" charset="0"/>
                <a:ea typeface="Roboto Condensed" pitchFamily="2" charset="0"/>
              </a:rPr>
              <a:t>By using us-- billing your Rx insurance, your co-pay will be the same– except we will apply your points to reduce your out of pocket – for this Rx- that's</a:t>
            </a:r>
          </a:p>
          <a:p>
            <a:pPr algn="ctr"/>
            <a:endParaRPr lang="en-US" sz="1100" dirty="0">
              <a:solidFill>
                <a:schemeClr val="accent2"/>
              </a:solidFill>
              <a:latin typeface="Roboto Condensed" pitchFamily="2" charset="0"/>
              <a:ea typeface="Roboto Condensed" pitchFamily="2" charset="0"/>
            </a:endParaRPr>
          </a:p>
          <a:p>
            <a:pPr algn="ctr"/>
            <a:endParaRPr lang="en-US" sz="200" dirty="0">
              <a:solidFill>
                <a:schemeClr val="accent2"/>
              </a:solidFill>
              <a:latin typeface="Roboto Condensed" pitchFamily="2" charset="0"/>
              <a:ea typeface="Roboto Condensed" pitchFamily="2" charset="0"/>
            </a:endParaRPr>
          </a:p>
          <a:p>
            <a:pPr algn="ctr"/>
            <a:r>
              <a:rPr lang="en-US" sz="1100" dirty="0">
                <a:solidFill>
                  <a:schemeClr val="accent2"/>
                </a:solidFill>
                <a:latin typeface="Roboto Condensed" pitchFamily="2" charset="0"/>
                <a:ea typeface="Roboto Condensed" pitchFamily="2" charset="0"/>
              </a:rPr>
              <a:t>                  </a:t>
            </a:r>
            <a:r>
              <a:rPr lang="en-US" sz="1600" b="1" dirty="0">
                <a:solidFill>
                  <a:srgbClr val="256FBD"/>
                </a:solidFill>
                <a:latin typeface="Roboto Condensed" pitchFamily="2" charset="0"/>
                <a:ea typeface="Roboto Condensed" pitchFamily="2" charset="0"/>
              </a:rPr>
              <a:t>$3.50 off !</a:t>
            </a:r>
          </a:p>
        </p:txBody>
      </p:sp>
      <p:sp>
        <p:nvSpPr>
          <p:cNvPr id="55" name="TextBox 54"/>
          <p:cNvSpPr txBox="1"/>
          <p:nvPr/>
        </p:nvSpPr>
        <p:spPr>
          <a:xfrm>
            <a:off x="7337458" y="2725104"/>
            <a:ext cx="1200404"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WE GOT THIS</a:t>
            </a:r>
            <a:endParaRPr lang="en-US" sz="1000" dirty="0">
              <a:solidFill>
                <a:schemeClr val="accent2"/>
              </a:solidFill>
              <a:latin typeface="Roboto Condensed" pitchFamily="2" charset="0"/>
              <a:ea typeface="Roboto Condensed" pitchFamily="2" charset="0"/>
            </a:endParaRPr>
          </a:p>
        </p:txBody>
      </p:sp>
      <p:sp>
        <p:nvSpPr>
          <p:cNvPr id="56" name="TextBox 55"/>
          <p:cNvSpPr txBox="1"/>
          <p:nvPr/>
        </p:nvSpPr>
        <p:spPr>
          <a:xfrm>
            <a:off x="6298552" y="2972062"/>
            <a:ext cx="2871330"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WE’LL KEEP YOU POSTED OF EVERYTHING</a:t>
            </a:r>
            <a:endParaRPr lang="en-US" sz="1000" dirty="0">
              <a:solidFill>
                <a:schemeClr val="accent2"/>
              </a:solidFill>
              <a:latin typeface="Roboto Condensed" pitchFamily="2" charset="0"/>
              <a:ea typeface="Roboto Condensed" pitchFamily="2" charset="0"/>
            </a:endParaRPr>
          </a:p>
        </p:txBody>
      </p:sp>
      <p:sp>
        <p:nvSpPr>
          <p:cNvPr id="57" name="TextBox 56"/>
          <p:cNvSpPr txBox="1"/>
          <p:nvPr/>
        </p:nvSpPr>
        <p:spPr>
          <a:xfrm>
            <a:off x="6208594" y="4735410"/>
            <a:ext cx="2687020" cy="769441"/>
          </a:xfrm>
          <a:prstGeom prst="rect">
            <a:avLst/>
          </a:prstGeom>
          <a:noFill/>
        </p:spPr>
        <p:txBody>
          <a:bodyPr wrap="square" rtlCol="0">
            <a:spAutoFit/>
          </a:bodyPr>
          <a:lstStyle/>
          <a:p>
            <a:pPr algn="ctr"/>
            <a:r>
              <a:rPr lang="en-US" sz="1100" dirty="0">
                <a:solidFill>
                  <a:schemeClr val="accent2"/>
                </a:solidFill>
                <a:latin typeface="Roboto Condensed" pitchFamily="2" charset="0"/>
                <a:ea typeface="Roboto Condensed" pitchFamily="2" charset="0"/>
              </a:rPr>
              <a:t> </a:t>
            </a:r>
          </a:p>
          <a:p>
            <a:pPr algn="ctr"/>
            <a:r>
              <a:rPr lang="en-US" sz="1100" dirty="0">
                <a:solidFill>
                  <a:schemeClr val="accent2"/>
                </a:solidFill>
                <a:latin typeface="Roboto Condensed" pitchFamily="2" charset="0"/>
                <a:ea typeface="Roboto Condensed" pitchFamily="2" charset="0"/>
              </a:rPr>
              <a:t> Remember, we buy direct only FDA approved,  highest quality generics in pill form.  </a:t>
            </a:r>
          </a:p>
          <a:p>
            <a:pPr algn="ctr"/>
            <a:r>
              <a:rPr lang="en-US" sz="1100" dirty="0">
                <a:solidFill>
                  <a:srgbClr val="256FBD"/>
                </a:solidFill>
                <a:latin typeface="Roboto Condensed" pitchFamily="2" charset="0"/>
                <a:ea typeface="Roboto Condensed" pitchFamily="2" charset="0"/>
              </a:rPr>
              <a:t>Take that middle man!</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624" y="1721333"/>
            <a:ext cx="840702" cy="840702"/>
          </a:xfrm>
          <a:prstGeom prst="rect">
            <a:avLst/>
          </a:prstGeom>
        </p:spPr>
      </p:pic>
      <p:pic>
        <p:nvPicPr>
          <p:cNvPr id="73"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6595139" y="3972318"/>
            <a:ext cx="749778" cy="1011983"/>
          </a:xfrm>
        </p:spPr>
      </p:pic>
      <p:sp>
        <p:nvSpPr>
          <p:cNvPr id="74" name="TextBox 73"/>
          <p:cNvSpPr txBox="1"/>
          <p:nvPr/>
        </p:nvSpPr>
        <p:spPr>
          <a:xfrm>
            <a:off x="6669846" y="4121713"/>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350</a:t>
            </a: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2195" y="1790230"/>
            <a:ext cx="667897" cy="630632"/>
          </a:xfrm>
          <a:prstGeom prst="rect">
            <a:avLst/>
          </a:prstGeom>
        </p:spPr>
      </p:pic>
      <p:sp>
        <p:nvSpPr>
          <p:cNvPr id="34" name="Action Button: Home 33">
            <a:hlinkClick r:id="rId9" action="ppaction://hlinksldjump" highlightClick="1"/>
          </p:cNvPr>
          <p:cNvSpPr/>
          <p:nvPr/>
        </p:nvSpPr>
        <p:spPr>
          <a:xfrm>
            <a:off x="7256971" y="5971426"/>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hevron 1"/>
          <p:cNvSpPr/>
          <p:nvPr/>
        </p:nvSpPr>
        <p:spPr>
          <a:xfrm>
            <a:off x="-653745" y="3506518"/>
            <a:ext cx="235397" cy="364934"/>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hevron 34"/>
          <p:cNvSpPr/>
          <p:nvPr/>
        </p:nvSpPr>
        <p:spPr>
          <a:xfrm>
            <a:off x="-443401" y="3514157"/>
            <a:ext cx="235397" cy="364934"/>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6" name="Chevron 35"/>
          <p:cNvSpPr/>
          <p:nvPr/>
        </p:nvSpPr>
        <p:spPr>
          <a:xfrm>
            <a:off x="-235397" y="3514157"/>
            <a:ext cx="235397" cy="364934"/>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10990259" y="5355095"/>
            <a:ext cx="1078173" cy="415498"/>
          </a:xfrm>
          <a:prstGeom prst="rect">
            <a:avLst/>
          </a:prstGeom>
          <a:noFill/>
        </p:spPr>
        <p:txBody>
          <a:bodyPr wrap="square" rtlCol="0">
            <a:spAutoFit/>
          </a:bodyPr>
          <a:lstStyle/>
          <a:p>
            <a:r>
              <a:rPr lang="en-US" sz="1050" dirty="0">
                <a:latin typeface="Roboto Condensed" pitchFamily="2" charset="0"/>
                <a:ea typeface="Roboto Condensed" pitchFamily="2" charset="0"/>
              </a:rPr>
              <a:t>View on Pharmacy Queue</a:t>
            </a:r>
          </a:p>
        </p:txBody>
      </p:sp>
      <p:sp>
        <p:nvSpPr>
          <p:cNvPr id="38" name="Rectangle 37">
            <a:hlinkClick r:id="rId10" action="ppaction://hlinksldjump"/>
          </p:cNvPr>
          <p:cNvSpPr/>
          <p:nvPr/>
        </p:nvSpPr>
        <p:spPr>
          <a:xfrm>
            <a:off x="10690697" y="4724203"/>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66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50"/>
                                  </p:stCondLst>
                                  <p:childTnLst>
                                    <p:set>
                                      <p:cBhvr>
                                        <p:cTn id="11" dur="1" fill="hold">
                                          <p:stCondLst>
                                            <p:cond delay="0"/>
                                          </p:stCondLst>
                                        </p:cTn>
                                        <p:tgtEl>
                                          <p:spTgt spid="55"/>
                                        </p:tgtEl>
                                        <p:attrNameLst>
                                          <p:attrName>style.visibility</p:attrName>
                                        </p:attrNameLst>
                                      </p:cBhvr>
                                      <p:to>
                                        <p:strVal val="visible"/>
                                      </p:to>
                                    </p:set>
                                  </p:childTnLst>
                                </p:cTn>
                              </p:par>
                            </p:childTnLst>
                          </p:cTn>
                        </p:par>
                        <p:par>
                          <p:cTn id="12" fill="hold">
                            <p:stCondLst>
                              <p:cond delay="750"/>
                            </p:stCondLst>
                            <p:childTnLst>
                              <p:par>
                                <p:cTn id="13" presetID="1"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par>
                          <p:cTn id="15" fill="hold">
                            <p:stCondLst>
                              <p:cond delay="750"/>
                            </p:stCondLst>
                            <p:childTnLst>
                              <p:par>
                                <p:cTn id="16" presetID="1" presetClass="entr" presetSubtype="0" fill="hold" grpId="0" nodeType="afterEffect">
                                  <p:stCondLst>
                                    <p:cond delay="2000"/>
                                  </p:stCondLst>
                                  <p:childTnLst>
                                    <p:set>
                                      <p:cBhvr>
                                        <p:cTn id="17" dur="1" fill="hold">
                                          <p:stCondLst>
                                            <p:cond delay="0"/>
                                          </p:stCondLst>
                                        </p:cTn>
                                        <p:tgtEl>
                                          <p:spTgt spid="56"/>
                                        </p:tgtEl>
                                        <p:attrNameLst>
                                          <p:attrName>style.visibility</p:attrName>
                                        </p:attrNameLst>
                                      </p:cBhvr>
                                      <p:to>
                                        <p:strVal val="visible"/>
                                      </p:to>
                                    </p:set>
                                  </p:childTnLst>
                                </p:cTn>
                              </p:par>
                            </p:childTnLst>
                          </p:cTn>
                        </p:par>
                        <p:par>
                          <p:cTn id="18" fill="hold">
                            <p:stCondLst>
                              <p:cond delay="2750"/>
                            </p:stCondLst>
                            <p:childTnLst>
                              <p:par>
                                <p:cTn id="19" presetID="1" presetClass="entr" presetSubtype="0"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5" grpId="0"/>
      <p:bldP spid="56" grpId="0"/>
      <p:bldP spid="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99" y="588288"/>
            <a:ext cx="4815840" cy="1325563"/>
          </a:xfrm>
        </p:spPr>
        <p:txBody>
          <a:bodyPr/>
          <a:lstStyle/>
          <a:p>
            <a:r>
              <a:rPr lang="en-US" dirty="0"/>
              <a:t>CONFIRM Billing Information</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20826" y="1193571"/>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60271" y="1430581"/>
            <a:ext cx="2696731" cy="646331"/>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Just  we’ll need payment information for your medication and handling fees.</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712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CONFIRM PAYMENT   </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2665" y="267696"/>
            <a:ext cx="2013211" cy="1006364"/>
          </a:xfrm>
          <a:prstGeom prst="rect">
            <a:avLst/>
          </a:prstGeom>
        </p:spPr>
      </p:pic>
      <p:sp>
        <p:nvSpPr>
          <p:cNvPr id="38" name="Rectangle 37"/>
          <p:cNvSpPr/>
          <p:nvPr/>
        </p:nvSpPr>
        <p:spPr>
          <a:xfrm>
            <a:off x="7017865" y="5591386"/>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TRANSFER NOW</a:t>
            </a:r>
          </a:p>
        </p:txBody>
      </p:sp>
      <p:sp>
        <p:nvSpPr>
          <p:cNvPr id="30" name="Rectangle 29"/>
          <p:cNvSpPr/>
          <p:nvPr/>
        </p:nvSpPr>
        <p:spPr>
          <a:xfrm>
            <a:off x="7192553" y="1980303"/>
            <a:ext cx="243813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39" name="TextBox 38"/>
          <p:cNvSpPr txBox="1"/>
          <p:nvPr/>
        </p:nvSpPr>
        <p:spPr>
          <a:xfrm>
            <a:off x="7159475" y="2029493"/>
            <a:ext cx="906740" cy="261610"/>
          </a:xfrm>
          <a:prstGeom prst="rect">
            <a:avLst/>
          </a:prstGeom>
          <a:noFill/>
        </p:spPr>
        <p:txBody>
          <a:bodyPr wrap="square" rtlCol="0">
            <a:spAutoFit/>
          </a:bodyPr>
          <a:lstStyle/>
          <a:p>
            <a:r>
              <a:rPr lang="en-US" sz="1100" b="1" dirty="0">
                <a:solidFill>
                  <a:srgbClr val="256FBD"/>
                </a:solidFill>
                <a:latin typeface="Roboto Condensed" pitchFamily="2" charset="0"/>
                <a:ea typeface="Roboto Condensed" pitchFamily="2" charset="0"/>
              </a:rPr>
              <a:t>Ken Burkett</a:t>
            </a:r>
            <a:endParaRPr lang="en-US" sz="1100" dirty="0">
              <a:solidFill>
                <a:srgbClr val="666666"/>
              </a:solidFill>
              <a:latin typeface="Roboto Condensed" pitchFamily="2" charset="0"/>
              <a:ea typeface="Roboto Condensed" pitchFamily="2" charset="0"/>
            </a:endParaRPr>
          </a:p>
        </p:txBody>
      </p:sp>
      <p:sp>
        <p:nvSpPr>
          <p:cNvPr id="40" name="Rectangle 39"/>
          <p:cNvSpPr/>
          <p:nvPr/>
        </p:nvSpPr>
        <p:spPr>
          <a:xfrm>
            <a:off x="8798937" y="2342754"/>
            <a:ext cx="828153"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 </a:t>
            </a:r>
            <a:endParaRPr lang="en-US" sz="800" dirty="0">
              <a:solidFill>
                <a:schemeClr val="bg1">
                  <a:lumMod val="65000"/>
                </a:schemeClr>
              </a:solidFill>
            </a:endParaRPr>
          </a:p>
        </p:txBody>
      </p:sp>
      <p:sp>
        <p:nvSpPr>
          <p:cNvPr id="41" name="TextBox 40"/>
          <p:cNvSpPr txBox="1"/>
          <p:nvPr/>
        </p:nvSpPr>
        <p:spPr>
          <a:xfrm>
            <a:off x="8935825" y="2398787"/>
            <a:ext cx="558803" cy="261610"/>
          </a:xfrm>
          <a:prstGeom prst="rect">
            <a:avLst/>
          </a:prstGeom>
          <a:noFill/>
        </p:spPr>
        <p:txBody>
          <a:bodyPr wrap="square" rtlCol="0">
            <a:spAutoFit/>
          </a:bodyPr>
          <a:lstStyle/>
          <a:p>
            <a:r>
              <a:rPr lang="en-US" sz="1100" b="1" dirty="0">
                <a:solidFill>
                  <a:srgbClr val="256FBD"/>
                </a:solidFill>
                <a:latin typeface="Roboto Condensed" pitchFamily="2" charset="0"/>
                <a:ea typeface="Roboto Condensed" pitchFamily="2" charset="0"/>
              </a:rPr>
              <a:t>04/20</a:t>
            </a:r>
            <a:endParaRPr lang="en-US" sz="1100" dirty="0">
              <a:solidFill>
                <a:srgbClr val="666666"/>
              </a:solidFill>
              <a:latin typeface="Roboto Condensed" pitchFamily="2" charset="0"/>
              <a:ea typeface="Roboto Condensed" pitchFamily="2" charset="0"/>
            </a:endParaRPr>
          </a:p>
        </p:txBody>
      </p:sp>
      <p:sp>
        <p:nvSpPr>
          <p:cNvPr id="43" name="TextBox 42"/>
          <p:cNvSpPr txBox="1"/>
          <p:nvPr/>
        </p:nvSpPr>
        <p:spPr>
          <a:xfrm>
            <a:off x="8972812" y="2757758"/>
            <a:ext cx="459001" cy="261610"/>
          </a:xfrm>
          <a:prstGeom prst="rect">
            <a:avLst/>
          </a:prstGeom>
          <a:noFill/>
        </p:spPr>
        <p:txBody>
          <a:bodyPr wrap="square" rtlCol="0">
            <a:spAutoFit/>
          </a:bodyPr>
          <a:lstStyle/>
          <a:p>
            <a:r>
              <a:rPr lang="en-US" sz="1100" b="1" dirty="0">
                <a:solidFill>
                  <a:srgbClr val="256FBD"/>
                </a:solidFill>
                <a:latin typeface="Roboto Condensed" pitchFamily="2" charset="0"/>
                <a:ea typeface="Roboto Condensed" pitchFamily="2" charset="0"/>
              </a:rPr>
              <a:t>123</a:t>
            </a:r>
            <a:endParaRPr lang="en-US" sz="1100" dirty="0">
              <a:solidFill>
                <a:srgbClr val="666666"/>
              </a:solidFill>
              <a:latin typeface="Roboto Condensed" pitchFamily="2" charset="0"/>
              <a:ea typeface="Roboto Condensed" pitchFamily="2" charset="0"/>
            </a:endParaRPr>
          </a:p>
        </p:txBody>
      </p:sp>
      <p:sp>
        <p:nvSpPr>
          <p:cNvPr id="24" name="Rectangle 23"/>
          <p:cNvSpPr/>
          <p:nvPr/>
        </p:nvSpPr>
        <p:spPr>
          <a:xfrm>
            <a:off x="7192553" y="2334489"/>
            <a:ext cx="1367157"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25" name="TextBox 24"/>
          <p:cNvSpPr txBox="1"/>
          <p:nvPr/>
        </p:nvSpPr>
        <p:spPr>
          <a:xfrm>
            <a:off x="7190865" y="2370704"/>
            <a:ext cx="1520020" cy="261610"/>
          </a:xfrm>
          <a:prstGeom prst="rect">
            <a:avLst/>
          </a:prstGeom>
          <a:noFill/>
        </p:spPr>
        <p:txBody>
          <a:bodyPr wrap="square" rtlCol="0">
            <a:spAutoFit/>
          </a:bodyPr>
          <a:lstStyle/>
          <a:p>
            <a:r>
              <a:rPr lang="en-US" sz="1100" b="1" dirty="0">
                <a:solidFill>
                  <a:srgbClr val="256FBD"/>
                </a:solidFill>
                <a:latin typeface="Roboto Condensed" pitchFamily="2" charset="0"/>
                <a:ea typeface="Roboto Condensed" pitchFamily="2" charset="0"/>
              </a:rPr>
              <a:t> **** 0665</a:t>
            </a:r>
            <a:endParaRPr lang="en-US" sz="1100" dirty="0">
              <a:solidFill>
                <a:srgbClr val="666666"/>
              </a:solidFill>
              <a:latin typeface="Roboto Condensed" pitchFamily="2" charset="0"/>
              <a:ea typeface="Roboto Condensed" pitchFamily="2" charset="0"/>
            </a:endParaRPr>
          </a:p>
        </p:txBody>
      </p:sp>
      <p:pic>
        <p:nvPicPr>
          <p:cNvPr id="36" name="Picture 35"/>
          <p:cNvPicPr>
            <a:picLocks noChangeAspect="1"/>
          </p:cNvPicPr>
          <p:nvPr/>
        </p:nvPicPr>
        <p:blipFill rotWithShape="1">
          <a:blip r:embed="rId4"/>
          <a:srcRect t="17642" b="17701"/>
          <a:stretch/>
        </p:blipFill>
        <p:spPr>
          <a:xfrm>
            <a:off x="8146678" y="2393992"/>
            <a:ext cx="344430" cy="216235"/>
          </a:xfrm>
          <a:prstGeom prst="rect">
            <a:avLst/>
          </a:prstGeom>
        </p:spPr>
      </p:pic>
      <p:sp>
        <p:nvSpPr>
          <p:cNvPr id="50" name="Rounded Rectangle 49"/>
          <p:cNvSpPr/>
          <p:nvPr/>
        </p:nvSpPr>
        <p:spPr>
          <a:xfrm>
            <a:off x="7180034" y="288934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7224315" y="2825956"/>
            <a:ext cx="1308371"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 USE THIS PAYMENT CARD</a:t>
            </a:r>
            <a:endParaRPr lang="en-US" sz="800" dirty="0"/>
          </a:p>
        </p:txBody>
      </p:sp>
      <p:sp>
        <p:nvSpPr>
          <p:cNvPr id="59" name="Rounded Rectangle 58"/>
          <p:cNvSpPr/>
          <p:nvPr/>
        </p:nvSpPr>
        <p:spPr>
          <a:xfrm>
            <a:off x="7181958" y="2704006"/>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7237125" y="2645479"/>
            <a:ext cx="1511952"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ADD ANOTHER PAYMENT CARD </a:t>
            </a:r>
            <a:endParaRPr lang="en-US" sz="800" dirty="0"/>
          </a:p>
        </p:txBody>
      </p:sp>
      <p:grpSp>
        <p:nvGrpSpPr>
          <p:cNvPr id="9" name="Group 8"/>
          <p:cNvGrpSpPr/>
          <p:nvPr/>
        </p:nvGrpSpPr>
        <p:grpSpPr>
          <a:xfrm>
            <a:off x="7127523" y="4512386"/>
            <a:ext cx="2601355" cy="930673"/>
            <a:chOff x="7127523" y="4512386"/>
            <a:chExt cx="2601355" cy="930673"/>
          </a:xfrm>
        </p:grpSpPr>
        <p:sp>
          <p:nvSpPr>
            <p:cNvPr id="54" name="Rectangle 53"/>
            <p:cNvSpPr/>
            <p:nvPr/>
          </p:nvSpPr>
          <p:spPr>
            <a:xfrm>
              <a:off x="7127523" y="4512386"/>
              <a:ext cx="2484976" cy="276999"/>
            </a:xfrm>
            <a:prstGeom prst="rect">
              <a:avLst/>
            </a:prstGeom>
          </p:spPr>
          <p:txBody>
            <a:bodyPr wrap="none">
              <a:spAutoFit/>
            </a:bodyPr>
            <a:lstStyle/>
            <a:p>
              <a:r>
                <a:rPr lang="en-US" sz="1200" dirty="0">
                  <a:solidFill>
                    <a:schemeClr val="tx1">
                      <a:lumMod val="65000"/>
                      <a:lumOff val="35000"/>
                    </a:schemeClr>
                  </a:solidFill>
                  <a:latin typeface="Roboto Condensed" pitchFamily="2" charset="0"/>
                  <a:ea typeface="Roboto Condensed" pitchFamily="2" charset="0"/>
                </a:rPr>
                <a:t>DELIVERY PREFERENCE FOR THIS RX:</a:t>
              </a:r>
              <a:endParaRPr lang="en-US" sz="1200" dirty="0">
                <a:solidFill>
                  <a:schemeClr val="tx1">
                    <a:lumMod val="65000"/>
                    <a:lumOff val="35000"/>
                  </a:schemeClr>
                </a:solidFill>
              </a:endParaRPr>
            </a:p>
          </p:txBody>
        </p:sp>
        <p:sp>
          <p:nvSpPr>
            <p:cNvPr id="55" name="Rounded Rectangle 54"/>
            <p:cNvSpPr/>
            <p:nvPr/>
          </p:nvSpPr>
          <p:spPr>
            <a:xfrm>
              <a:off x="7166946" y="4869799"/>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p:cNvSpPr/>
            <p:nvPr/>
          </p:nvSpPr>
          <p:spPr>
            <a:xfrm>
              <a:off x="7166946" y="5073481"/>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7275025" y="4809238"/>
              <a:ext cx="1899879" cy="215444"/>
            </a:xfrm>
            <a:prstGeom prst="rect">
              <a:avLst/>
            </a:prstGeom>
          </p:spPr>
          <p:txBody>
            <a:bodyPr wrap="none">
              <a:spAutoFit/>
            </a:bodyPr>
            <a:lstStyle/>
            <a:p>
              <a:r>
                <a:rPr lang="en-US" sz="800" b="1" dirty="0">
                  <a:solidFill>
                    <a:srgbClr val="256FBD"/>
                  </a:solidFill>
                  <a:latin typeface="Roboto Condensed" pitchFamily="2" charset="0"/>
                  <a:ea typeface="Roboto Condensed" pitchFamily="2" charset="0"/>
                </a:rPr>
                <a:t>Same day   </a:t>
              </a:r>
              <a:r>
                <a:rPr lang="en-US" sz="800" dirty="0">
                  <a:solidFill>
                    <a:srgbClr val="256FBD"/>
                  </a:solidFill>
                  <a:latin typeface="Roboto Condensed" pitchFamily="2" charset="0"/>
                  <a:ea typeface="Roboto Condensed" pitchFamily="2" charset="0"/>
                </a:rPr>
                <a:t>(+ 5.00 </a:t>
              </a:r>
              <a:r>
                <a:rPr lang="en-US" sz="700" i="1" dirty="0">
                  <a:solidFill>
                    <a:srgbClr val="256FBD"/>
                  </a:solidFill>
                  <a:latin typeface="Roboto Condensed" pitchFamily="2" charset="0"/>
                  <a:ea typeface="Roboto Condensed" pitchFamily="2" charset="0"/>
                </a:rPr>
                <a:t>only in participating areas</a:t>
              </a:r>
              <a:r>
                <a:rPr lang="en-US" sz="800" dirty="0">
                  <a:solidFill>
                    <a:srgbClr val="256FBD"/>
                  </a:solidFill>
                  <a:latin typeface="Roboto Condensed" pitchFamily="2" charset="0"/>
                  <a:ea typeface="Roboto Condensed" pitchFamily="2" charset="0"/>
                </a:rPr>
                <a:t>)</a:t>
              </a:r>
              <a:endParaRPr lang="en-US" sz="800" dirty="0"/>
            </a:p>
          </p:txBody>
        </p:sp>
        <p:sp>
          <p:nvSpPr>
            <p:cNvPr id="58" name="Rectangle 57"/>
            <p:cNvSpPr/>
            <p:nvPr/>
          </p:nvSpPr>
          <p:spPr>
            <a:xfrm>
              <a:off x="7277642" y="5012498"/>
              <a:ext cx="2451236" cy="338554"/>
            </a:xfrm>
            <a:prstGeom prst="rect">
              <a:avLst/>
            </a:prstGeom>
          </p:spPr>
          <p:txBody>
            <a:bodyPr wrap="square">
              <a:spAutoFit/>
            </a:bodyPr>
            <a:lstStyle/>
            <a:p>
              <a:r>
                <a:rPr lang="en-US" sz="800" dirty="0">
                  <a:solidFill>
                    <a:srgbClr val="256FBD"/>
                  </a:solidFill>
                  <a:latin typeface="Roboto Condensed" pitchFamily="2" charset="0"/>
                  <a:ea typeface="Roboto Condensed" pitchFamily="2" charset="0"/>
                </a:rPr>
                <a:t>1-2 days  (+ 2.50 National)         </a:t>
              </a:r>
              <a:r>
                <a:rPr lang="en-US" sz="800" dirty="0">
                  <a:solidFill>
                    <a:schemeClr val="bg1">
                      <a:lumMod val="50000"/>
                    </a:schemeClr>
                  </a:solidFill>
                  <a:latin typeface="Roboto Condensed" pitchFamily="2" charset="0"/>
                  <a:ea typeface="Roboto Condensed" pitchFamily="2" charset="0"/>
                </a:rPr>
                <a:t>PROFILE DEFAULT</a:t>
              </a:r>
              <a:endParaRPr lang="en-US" sz="800" dirty="0">
                <a:solidFill>
                  <a:schemeClr val="bg1">
                    <a:lumMod val="50000"/>
                  </a:schemeClr>
                </a:solidFill>
              </a:endParaRPr>
            </a:p>
            <a:p>
              <a:endParaRPr lang="en-US" sz="800" dirty="0"/>
            </a:p>
          </p:txBody>
        </p:sp>
        <p:sp>
          <p:nvSpPr>
            <p:cNvPr id="62" name="Rounded Rectangle 61"/>
            <p:cNvSpPr/>
            <p:nvPr/>
          </p:nvSpPr>
          <p:spPr>
            <a:xfrm>
              <a:off x="7169563" y="5273885"/>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7280671" y="5227615"/>
              <a:ext cx="1263487"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2-3 days  (+ 1.50 National)</a:t>
              </a:r>
              <a:endParaRPr lang="en-US" sz="800" dirty="0"/>
            </a:p>
          </p:txBody>
        </p:sp>
      </p:grpSp>
      <p:sp>
        <p:nvSpPr>
          <p:cNvPr id="65" name="Rounded Rectangle 64"/>
          <p:cNvSpPr/>
          <p:nvPr/>
        </p:nvSpPr>
        <p:spPr>
          <a:xfrm>
            <a:off x="7169011" y="2896127"/>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p:cNvSpPr/>
          <p:nvPr/>
        </p:nvSpPr>
        <p:spPr>
          <a:xfrm>
            <a:off x="7187743" y="5082174"/>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ounded Rectangle 70"/>
          <p:cNvSpPr/>
          <p:nvPr/>
        </p:nvSpPr>
        <p:spPr>
          <a:xfrm>
            <a:off x="7173675" y="4130845"/>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201710" y="1952175"/>
            <a:ext cx="994867" cy="6658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49689" y="1879311"/>
            <a:ext cx="986167"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Cardholder Name</a:t>
            </a:r>
          </a:p>
        </p:txBody>
      </p:sp>
      <p:sp>
        <p:nvSpPr>
          <p:cNvPr id="72" name="Rectangle 71"/>
          <p:cNvSpPr/>
          <p:nvPr/>
        </p:nvSpPr>
        <p:spPr>
          <a:xfrm>
            <a:off x="7185222" y="2283740"/>
            <a:ext cx="1098221" cy="1386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122276" y="2234866"/>
            <a:ext cx="1220206"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Payment Card Number</a:t>
            </a:r>
          </a:p>
        </p:txBody>
      </p:sp>
      <p:sp>
        <p:nvSpPr>
          <p:cNvPr id="74" name="Rectangle 73"/>
          <p:cNvSpPr/>
          <p:nvPr/>
        </p:nvSpPr>
        <p:spPr>
          <a:xfrm>
            <a:off x="3862266" y="-1085817"/>
            <a:ext cx="1098221" cy="1386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99320" y="-1134691"/>
            <a:ext cx="1220206"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Payment Card Number</a:t>
            </a:r>
          </a:p>
        </p:txBody>
      </p:sp>
      <p:sp>
        <p:nvSpPr>
          <p:cNvPr id="76" name="Rectangle 75"/>
          <p:cNvSpPr/>
          <p:nvPr/>
        </p:nvSpPr>
        <p:spPr>
          <a:xfrm>
            <a:off x="8804575" y="2313394"/>
            <a:ext cx="380288" cy="131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8719484" y="2239414"/>
            <a:ext cx="526105"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Expires</a:t>
            </a:r>
          </a:p>
        </p:txBody>
      </p:sp>
      <p:sp>
        <p:nvSpPr>
          <p:cNvPr id="78" name="Rectangle 77"/>
          <p:cNvSpPr/>
          <p:nvPr/>
        </p:nvSpPr>
        <p:spPr>
          <a:xfrm>
            <a:off x="8802479" y="2686544"/>
            <a:ext cx="828153"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 </a:t>
            </a:r>
            <a:endParaRPr lang="en-US" sz="800" dirty="0">
              <a:solidFill>
                <a:schemeClr val="bg1">
                  <a:lumMod val="65000"/>
                </a:schemeClr>
              </a:solidFill>
            </a:endParaRPr>
          </a:p>
        </p:txBody>
      </p:sp>
      <p:sp>
        <p:nvSpPr>
          <p:cNvPr id="79" name="Rectangle 78"/>
          <p:cNvSpPr/>
          <p:nvPr/>
        </p:nvSpPr>
        <p:spPr>
          <a:xfrm>
            <a:off x="8808117" y="2657184"/>
            <a:ext cx="288000" cy="11617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8729759" y="2583204"/>
            <a:ext cx="385041"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CVV</a:t>
            </a:r>
          </a:p>
        </p:txBody>
      </p:sp>
      <p:grpSp>
        <p:nvGrpSpPr>
          <p:cNvPr id="8" name="Group 7"/>
          <p:cNvGrpSpPr/>
          <p:nvPr/>
        </p:nvGrpSpPr>
        <p:grpSpPr>
          <a:xfrm>
            <a:off x="7089547" y="3239370"/>
            <a:ext cx="2639331" cy="1047220"/>
            <a:chOff x="7089547" y="3239370"/>
            <a:chExt cx="2639331" cy="1047220"/>
          </a:xfrm>
        </p:grpSpPr>
        <p:sp>
          <p:nvSpPr>
            <p:cNvPr id="52" name="Rectangle 51"/>
            <p:cNvSpPr/>
            <p:nvPr/>
          </p:nvSpPr>
          <p:spPr>
            <a:xfrm>
              <a:off x="7169011" y="3556332"/>
              <a:ext cx="249506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53" name="TextBox 52"/>
            <p:cNvSpPr txBox="1"/>
            <p:nvPr/>
          </p:nvSpPr>
          <p:spPr>
            <a:xfrm>
              <a:off x="7116890" y="3600471"/>
              <a:ext cx="1172175" cy="261610"/>
            </a:xfrm>
            <a:prstGeom prst="rect">
              <a:avLst/>
            </a:prstGeom>
            <a:noFill/>
          </p:spPr>
          <p:txBody>
            <a:bodyPr wrap="square" rtlCol="0">
              <a:spAutoFit/>
            </a:bodyPr>
            <a:lstStyle/>
            <a:p>
              <a:r>
                <a:rPr lang="en-US" sz="1100" b="1" dirty="0">
                  <a:solidFill>
                    <a:srgbClr val="256FBD"/>
                  </a:solidFill>
                  <a:latin typeface="Roboto Condensed" pitchFamily="2" charset="0"/>
                  <a:ea typeface="Roboto Condensed" pitchFamily="2" charset="0"/>
                </a:rPr>
                <a:t>1)  GA Home</a:t>
              </a:r>
              <a:endParaRPr lang="en-US" sz="1100" dirty="0">
                <a:solidFill>
                  <a:srgbClr val="666666"/>
                </a:solidFill>
                <a:latin typeface="Roboto Condensed" pitchFamily="2" charset="0"/>
                <a:ea typeface="Roboto Condensed" pitchFamily="2" charset="0"/>
              </a:endParaRPr>
            </a:p>
          </p:txBody>
        </p:sp>
        <p:sp>
          <p:nvSpPr>
            <p:cNvPr id="67" name="Rounded Rectangle 66"/>
            <p:cNvSpPr/>
            <p:nvPr/>
          </p:nvSpPr>
          <p:spPr>
            <a:xfrm>
              <a:off x="7159283" y="413453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p:cNvSpPr/>
            <p:nvPr/>
          </p:nvSpPr>
          <p:spPr>
            <a:xfrm>
              <a:off x="7203564" y="4071146"/>
              <a:ext cx="102784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 USE THIS  ADDRESS</a:t>
              </a:r>
              <a:endParaRPr lang="en-US" sz="800" dirty="0"/>
            </a:p>
          </p:txBody>
        </p:sp>
        <p:sp>
          <p:nvSpPr>
            <p:cNvPr id="69" name="Rounded Rectangle 68"/>
            <p:cNvSpPr/>
            <p:nvPr/>
          </p:nvSpPr>
          <p:spPr>
            <a:xfrm>
              <a:off x="7161673" y="3941921"/>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7227473" y="3883394"/>
              <a:ext cx="1822935"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ADD ANOTHER ADDRESS FOR DELIVERY</a:t>
              </a:r>
              <a:endParaRPr lang="en-US" sz="800" dirty="0"/>
            </a:p>
          </p:txBody>
        </p:sp>
        <p:sp>
          <p:nvSpPr>
            <p:cNvPr id="81" name="Rectangle 80"/>
            <p:cNvSpPr/>
            <p:nvPr/>
          </p:nvSpPr>
          <p:spPr>
            <a:xfrm>
              <a:off x="7126532" y="3239370"/>
              <a:ext cx="2500558" cy="276999"/>
            </a:xfrm>
            <a:prstGeom prst="rect">
              <a:avLst/>
            </a:prstGeom>
          </p:spPr>
          <p:txBody>
            <a:bodyPr wrap="square">
              <a:spAutoFit/>
            </a:bodyPr>
            <a:lstStyle/>
            <a:p>
              <a:r>
                <a:rPr lang="en-US" sz="1200" dirty="0">
                  <a:solidFill>
                    <a:schemeClr val="tx1">
                      <a:lumMod val="65000"/>
                      <a:lumOff val="35000"/>
                    </a:schemeClr>
                  </a:solidFill>
                  <a:latin typeface="Roboto Condensed" pitchFamily="2" charset="0"/>
                  <a:ea typeface="Roboto Condensed" pitchFamily="2" charset="0"/>
                </a:rPr>
                <a:t>DELIVERY ADDRESS  (</a:t>
              </a:r>
              <a:r>
                <a:rPr lang="en-US" sz="1200" b="1" dirty="0">
                  <a:solidFill>
                    <a:srgbClr val="256FBD"/>
                  </a:solidFill>
                  <a:latin typeface="Roboto Condensed" pitchFamily="2" charset="0"/>
                  <a:ea typeface="Roboto Condensed" pitchFamily="2" charset="0"/>
                </a:rPr>
                <a:t>2</a:t>
              </a:r>
              <a:r>
                <a:rPr lang="en-US" sz="1200" dirty="0">
                  <a:solidFill>
                    <a:srgbClr val="256FBD"/>
                  </a:solidFill>
                  <a:latin typeface="Roboto Condensed" pitchFamily="2" charset="0"/>
                  <a:ea typeface="Roboto Condensed" pitchFamily="2" charset="0"/>
                </a:rPr>
                <a:t> on file</a:t>
              </a:r>
              <a:r>
                <a:rPr lang="en-US" sz="1200" dirty="0">
                  <a:solidFill>
                    <a:schemeClr val="tx1">
                      <a:lumMod val="65000"/>
                      <a:lumOff val="35000"/>
                    </a:schemeClr>
                  </a:solidFill>
                  <a:latin typeface="Roboto Condensed" pitchFamily="2" charset="0"/>
                  <a:ea typeface="Roboto Condensed" pitchFamily="2" charset="0"/>
                </a:rPr>
                <a:t>)</a:t>
              </a:r>
              <a:endParaRPr lang="en-US" sz="1200" dirty="0">
                <a:solidFill>
                  <a:schemeClr val="tx1">
                    <a:lumMod val="65000"/>
                    <a:lumOff val="35000"/>
                  </a:schemeClr>
                </a:solidFill>
              </a:endParaRPr>
            </a:p>
          </p:txBody>
        </p:sp>
        <p:sp>
          <p:nvSpPr>
            <p:cNvPr id="7" name="Rectangle 6"/>
            <p:cNvSpPr/>
            <p:nvPr/>
          </p:nvSpPr>
          <p:spPr>
            <a:xfrm>
              <a:off x="9393530" y="3569602"/>
              <a:ext cx="335348" cy="276999"/>
            </a:xfrm>
            <a:prstGeom prst="rect">
              <a:avLst/>
            </a:prstGeom>
          </p:spPr>
          <p:txBody>
            <a:bodyPr wrap="none">
              <a:spAutoFit/>
            </a:bodyPr>
            <a:lstStyle/>
            <a:p>
              <a:r>
                <a:rPr lang="en-US" sz="1200" dirty="0">
                  <a:solidFill>
                    <a:srgbClr val="256FBD"/>
                  </a:solidFill>
                  <a:latin typeface="Wingdings 3" panose="05040102010807070707" pitchFamily="18" charset="2"/>
                </a:rPr>
                <a:t>s</a:t>
              </a:r>
              <a:endParaRPr lang="en-US" sz="1200" dirty="0">
                <a:latin typeface="Wingdings 3" panose="05040102010807070707" pitchFamily="18" charset="2"/>
              </a:endParaRPr>
            </a:p>
          </p:txBody>
        </p:sp>
        <p:sp>
          <p:nvSpPr>
            <p:cNvPr id="82" name="Rectangle 81"/>
            <p:cNvSpPr/>
            <p:nvPr/>
          </p:nvSpPr>
          <p:spPr>
            <a:xfrm>
              <a:off x="7178184" y="3534884"/>
              <a:ext cx="651800" cy="1080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089547" y="3438750"/>
              <a:ext cx="829073" cy="230832"/>
            </a:xfrm>
            <a:prstGeom prst="rect">
              <a:avLst/>
            </a:prstGeom>
          </p:spPr>
          <p:txBody>
            <a:bodyPr wrap="none">
              <a:spAutoFit/>
            </a:bodyPr>
            <a:lstStyle/>
            <a:p>
              <a:pPr algn="ctr"/>
              <a:r>
                <a:rPr lang="en-US" sz="900" b="1" dirty="0">
                  <a:solidFill>
                    <a:schemeClr val="bg1">
                      <a:lumMod val="65000"/>
                    </a:schemeClr>
                  </a:solidFill>
                  <a:latin typeface="Roboto Condensed" pitchFamily="2" charset="0"/>
                  <a:ea typeface="Roboto Condensed" pitchFamily="2" charset="0"/>
                </a:rPr>
                <a:t>Address Alias</a:t>
              </a:r>
            </a:p>
          </p:txBody>
        </p:sp>
      </p:grpSp>
      <p:sp>
        <p:nvSpPr>
          <p:cNvPr id="84" name="Action Button: Home 83">
            <a:hlinkClick r:id="rId5" action="ppaction://hlinksldjump" highlightClick="1"/>
          </p:cNvPr>
          <p:cNvSpPr/>
          <p:nvPr/>
        </p:nvSpPr>
        <p:spPr>
          <a:xfrm>
            <a:off x="8186010" y="605857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868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iterate type="lt">
                                    <p:tmAbs val="100"/>
                                  </p:iterate>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par>
                          <p:cTn id="7" fill="hold">
                            <p:stCondLst>
                              <p:cond delay="5201"/>
                            </p:stCondLst>
                            <p:childTnLst>
                              <p:par>
                                <p:cTn id="8" presetID="1" presetClass="entr" presetSubtype="0" fill="hold" grpId="0" nodeType="afterEffect">
                                  <p:stCondLst>
                                    <p:cond delay="0"/>
                                  </p:stCondLst>
                                  <p:childTnLst>
                                    <p:set>
                                      <p:cBhvr>
                                        <p:cTn id="9" dur="1" fill="hold">
                                          <p:stCondLst>
                                            <p:cond delay="0"/>
                                          </p:stCondLst>
                                        </p:cTn>
                                        <p:tgtEl>
                                          <p:spTgt spid="6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build="p" bldLvl="5" advAuto="150"/>
      <p:bldP spid="65" grpId="0" animBg="1"/>
      <p:bldP spid="66" grpId="0" animBg="1"/>
      <p:bldP spid="7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6478" y="100005"/>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157410" y="1270935"/>
            <a:ext cx="2689391" cy="523220"/>
          </a:xfrm>
          <a:prstGeom prst="rect">
            <a:avLst/>
          </a:prstGeom>
          <a:noFill/>
        </p:spPr>
        <p:txBody>
          <a:bodyPr wrap="square" rtlCol="0">
            <a:spAutoFit/>
          </a:bodyPr>
          <a:lstStyle/>
          <a:p>
            <a:pPr algn="ctr"/>
            <a:r>
              <a:rPr lang="en-US" sz="1400" dirty="0">
                <a:solidFill>
                  <a:srgbClr val="666666"/>
                </a:solidFill>
                <a:latin typeface="Roboto Condensed" pitchFamily="2" charset="0"/>
                <a:ea typeface="Roboto Condensed" pitchFamily="2" charset="0"/>
              </a:rPr>
              <a:t>TRANSFERRING YOUR Rx HAS NEVER BEEN EASIER </a:t>
            </a:r>
          </a:p>
        </p:txBody>
      </p:sp>
      <p:sp>
        <p:nvSpPr>
          <p:cNvPr id="16" name="Title 15"/>
          <p:cNvSpPr>
            <a:spLocks noGrp="1"/>
          </p:cNvSpPr>
          <p:nvPr>
            <p:ph type="title"/>
          </p:nvPr>
        </p:nvSpPr>
        <p:spPr>
          <a:xfrm>
            <a:off x="688870" y="561221"/>
            <a:ext cx="3630015" cy="992070"/>
          </a:xfrm>
        </p:spPr>
        <p:txBody>
          <a:bodyPr>
            <a:normAutofit fontScale="90000"/>
          </a:bodyPr>
          <a:lstStyle/>
          <a:p>
            <a:r>
              <a:rPr lang="en-US" dirty="0"/>
              <a:t>TRANSFER Rx :3</a:t>
            </a:r>
          </a:p>
        </p:txBody>
      </p:sp>
      <p:pic>
        <p:nvPicPr>
          <p:cNvPr id="5" name="Picture 4"/>
          <p:cNvPicPr>
            <a:picLocks noChangeAspect="1"/>
          </p:cNvPicPr>
          <p:nvPr/>
        </p:nvPicPr>
        <p:blipFill>
          <a:blip r:embed="rId4"/>
          <a:stretch>
            <a:fillRect/>
          </a:stretch>
        </p:blipFill>
        <p:spPr>
          <a:xfrm>
            <a:off x="5049925" y="-282328"/>
            <a:ext cx="235977" cy="184355"/>
          </a:xfrm>
          <a:prstGeom prst="rect">
            <a:avLst/>
          </a:prstGeom>
        </p:spPr>
      </p:pic>
      <p:grpSp>
        <p:nvGrpSpPr>
          <p:cNvPr id="41" name="Group 40"/>
          <p:cNvGrpSpPr/>
          <p:nvPr/>
        </p:nvGrpSpPr>
        <p:grpSpPr>
          <a:xfrm>
            <a:off x="10000673" y="559334"/>
            <a:ext cx="1750800" cy="669660"/>
            <a:chOff x="13206479" y="-386822"/>
            <a:chExt cx="1750800" cy="669660"/>
          </a:xfrm>
        </p:grpSpPr>
        <p:sp>
          <p:nvSpPr>
            <p:cNvPr id="42" name="TextBox 41"/>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43" name="TextBox 42"/>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60" name="Rectangle 59"/>
          <p:cNvSpPr/>
          <p:nvPr/>
        </p:nvSpPr>
        <p:spPr>
          <a:xfrm>
            <a:off x="6171240" y="5506133"/>
            <a:ext cx="2768479" cy="3535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TRANSACTION SUMMARY</a:t>
            </a:r>
          </a:p>
        </p:txBody>
      </p:sp>
      <p:sp>
        <p:nvSpPr>
          <p:cNvPr id="65" name="Rectangle 64"/>
          <p:cNvSpPr/>
          <p:nvPr/>
        </p:nvSpPr>
        <p:spPr>
          <a:xfrm>
            <a:off x="6211279" y="1239030"/>
            <a:ext cx="2701581" cy="425500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6852762" y="2723176"/>
            <a:ext cx="1521608"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WE DO THIS EVERY DAY</a:t>
            </a:r>
            <a:endParaRPr lang="en-US" sz="1000" dirty="0">
              <a:solidFill>
                <a:schemeClr val="accent2"/>
              </a:solidFill>
              <a:latin typeface="Roboto Condensed" pitchFamily="2" charset="0"/>
              <a:ea typeface="Roboto Condensed" pitchFamily="2" charset="0"/>
            </a:endParaRPr>
          </a:p>
        </p:txBody>
      </p:sp>
      <p:grpSp>
        <p:nvGrpSpPr>
          <p:cNvPr id="67" name="Group 66"/>
          <p:cNvGrpSpPr/>
          <p:nvPr/>
        </p:nvGrpSpPr>
        <p:grpSpPr>
          <a:xfrm>
            <a:off x="6970028" y="1313230"/>
            <a:ext cx="1083287" cy="1427191"/>
            <a:chOff x="3008653" y="2125293"/>
            <a:chExt cx="1083287" cy="1456107"/>
          </a:xfrm>
        </p:grpSpPr>
        <p:pic>
          <p:nvPicPr>
            <p:cNvPr id="68" name="Picture 67"/>
            <p:cNvPicPr>
              <a:picLocks noChangeAspect="1"/>
            </p:cNvPicPr>
            <p:nvPr/>
          </p:nvPicPr>
          <p:blipFill rotWithShape="1">
            <a:blip r:embed="rId5"/>
            <a:srcRect r="60647" b="10075"/>
            <a:stretch/>
          </p:blipFill>
          <p:spPr>
            <a:xfrm>
              <a:off x="3008653" y="2125293"/>
              <a:ext cx="1083287" cy="1456107"/>
            </a:xfrm>
            <a:prstGeom prst="rect">
              <a:avLst/>
            </a:prstGeom>
          </p:spPr>
        </p:pic>
        <p:sp>
          <p:nvSpPr>
            <p:cNvPr id="69" name="Rectangle 68"/>
            <p:cNvSpPr/>
            <p:nvPr/>
          </p:nvSpPr>
          <p:spPr>
            <a:xfrm>
              <a:off x="3323299" y="2959325"/>
              <a:ext cx="494321" cy="40548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8709" y="2959325"/>
              <a:ext cx="733980" cy="366902"/>
            </a:xfrm>
            <a:prstGeom prst="rect">
              <a:avLst/>
            </a:prstGeom>
          </p:spPr>
        </p:pic>
      </p:grpSp>
      <p:sp>
        <p:nvSpPr>
          <p:cNvPr id="56" name="TextBox 55"/>
          <p:cNvSpPr txBox="1"/>
          <p:nvPr/>
        </p:nvSpPr>
        <p:spPr>
          <a:xfrm>
            <a:off x="6139800" y="2876920"/>
            <a:ext cx="2871330" cy="938719"/>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Once your Rx is successfully transferred, you will receive in-app notifications confirming:</a:t>
            </a:r>
          </a:p>
          <a:p>
            <a:r>
              <a:rPr lang="en-US" sz="1100" dirty="0">
                <a:solidFill>
                  <a:schemeClr val="accent2"/>
                </a:solidFill>
                <a:latin typeface="Roboto Condensed" pitchFamily="2" charset="0"/>
                <a:ea typeface="Roboto Condensed" pitchFamily="2" charset="0"/>
              </a:rPr>
              <a:t>    1. Successful Transfer</a:t>
            </a:r>
          </a:p>
          <a:p>
            <a:r>
              <a:rPr lang="en-US" sz="1100" dirty="0">
                <a:solidFill>
                  <a:schemeClr val="accent2"/>
                </a:solidFill>
                <a:latin typeface="Roboto Condensed" pitchFamily="2" charset="0"/>
                <a:ea typeface="Roboto Condensed" pitchFamily="2" charset="0"/>
              </a:rPr>
              <a:t>    2. Out of Pocket Cost </a:t>
            </a:r>
            <a:r>
              <a:rPr lang="en-US" sz="900" dirty="0">
                <a:solidFill>
                  <a:schemeClr val="accent2"/>
                </a:solidFill>
                <a:latin typeface="Roboto Condensed" pitchFamily="2" charset="0"/>
                <a:ea typeface="Roboto Condensed" pitchFamily="2" charset="0"/>
              </a:rPr>
              <a:t>(</a:t>
            </a:r>
            <a:r>
              <a:rPr lang="en-US" sz="700" dirty="0">
                <a:solidFill>
                  <a:schemeClr val="accent2"/>
                </a:solidFill>
                <a:latin typeface="Roboto Condensed" pitchFamily="2" charset="0"/>
                <a:ea typeface="Roboto Condensed" pitchFamily="2" charset="0"/>
              </a:rPr>
              <a:t>Before &amp; After Point  Benefits</a:t>
            </a:r>
            <a:r>
              <a:rPr lang="en-US" sz="900" dirty="0">
                <a:solidFill>
                  <a:schemeClr val="accent2"/>
                </a:solidFill>
                <a:latin typeface="Roboto Condensed" pitchFamily="2" charset="0"/>
                <a:ea typeface="Roboto Condensed" pitchFamily="2" charset="0"/>
              </a:rPr>
              <a:t>)</a:t>
            </a:r>
            <a:endParaRPr lang="en-US" sz="1100" dirty="0">
              <a:solidFill>
                <a:schemeClr val="accent2"/>
              </a:solidFill>
              <a:latin typeface="Roboto Condensed" pitchFamily="2" charset="0"/>
              <a:ea typeface="Roboto Condensed" pitchFamily="2" charset="0"/>
            </a:endParaRPr>
          </a:p>
          <a:p>
            <a:r>
              <a:rPr lang="en-US" sz="1100" dirty="0">
                <a:solidFill>
                  <a:schemeClr val="accent2"/>
                </a:solidFill>
                <a:latin typeface="Roboto Condensed" pitchFamily="2" charset="0"/>
                <a:ea typeface="Roboto Condensed" pitchFamily="2" charset="0"/>
              </a:rPr>
              <a:t>    3. Order / Shipment Tracking Information</a:t>
            </a:r>
            <a:endParaRPr lang="en-US" sz="1000" dirty="0">
              <a:solidFill>
                <a:schemeClr val="accent2"/>
              </a:solidFill>
              <a:latin typeface="Roboto Condensed" pitchFamily="2" charset="0"/>
              <a:ea typeface="Roboto Condensed" pitchFamily="2" charset="0"/>
            </a:endParaRPr>
          </a:p>
        </p:txBody>
      </p:sp>
      <p:sp>
        <p:nvSpPr>
          <p:cNvPr id="57" name="TextBox 56"/>
          <p:cNvSpPr txBox="1"/>
          <p:nvPr/>
        </p:nvSpPr>
        <p:spPr>
          <a:xfrm>
            <a:off x="6283029" y="4865993"/>
            <a:ext cx="2575291" cy="600164"/>
          </a:xfrm>
          <a:prstGeom prst="rect">
            <a:avLst/>
          </a:prstGeom>
          <a:noFill/>
        </p:spPr>
        <p:txBody>
          <a:bodyPr wrap="square" rtlCol="0">
            <a:spAutoFit/>
          </a:bodyPr>
          <a:lstStyle/>
          <a:p>
            <a:pPr algn="ctr"/>
            <a:r>
              <a:rPr lang="en-US" sz="1100" dirty="0">
                <a:solidFill>
                  <a:schemeClr val="accent2"/>
                </a:solidFill>
                <a:latin typeface="Roboto Condensed" pitchFamily="2" charset="0"/>
                <a:ea typeface="Roboto Condensed" pitchFamily="2" charset="0"/>
              </a:rPr>
              <a:t> </a:t>
            </a:r>
          </a:p>
          <a:p>
            <a:pPr algn="ctr"/>
            <a:r>
              <a:rPr lang="en-US" sz="1100" dirty="0">
                <a:solidFill>
                  <a:schemeClr val="accent2"/>
                </a:solidFill>
                <a:latin typeface="Roboto Condensed" pitchFamily="2" charset="0"/>
                <a:ea typeface="Roboto Condensed" pitchFamily="2" charset="0"/>
              </a:rPr>
              <a:t>All of our interactions with you are found in your notifications and inside the app  </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624" y="1721333"/>
            <a:ext cx="840702" cy="840702"/>
          </a:xfrm>
          <a:prstGeom prst="rect">
            <a:avLst/>
          </a:prstGeom>
        </p:spPr>
      </p:pic>
      <p:pic>
        <p:nvPicPr>
          <p:cNvPr id="73" name="Content Placeholder 5"/>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6595139" y="3972318"/>
            <a:ext cx="749778" cy="1011983"/>
          </a:xfrm>
        </p:spPr>
      </p:pic>
      <p:sp>
        <p:nvSpPr>
          <p:cNvPr id="74" name="TextBox 73"/>
          <p:cNvSpPr txBox="1"/>
          <p:nvPr/>
        </p:nvSpPr>
        <p:spPr>
          <a:xfrm>
            <a:off x="6669846" y="4121713"/>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350</a:t>
            </a:r>
          </a:p>
        </p:txBody>
      </p:sp>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65495" y="1777848"/>
            <a:ext cx="667897" cy="630632"/>
          </a:xfrm>
          <a:prstGeom prst="rect">
            <a:avLst/>
          </a:prstGeom>
        </p:spPr>
      </p:pic>
      <p:sp>
        <p:nvSpPr>
          <p:cNvPr id="33" name="Action Button: Home 32">
            <a:hlinkClick r:id="rId10" action="ppaction://hlinksldjump" highlightClick="1"/>
          </p:cNvPr>
          <p:cNvSpPr/>
          <p:nvPr/>
        </p:nvSpPr>
        <p:spPr>
          <a:xfrm>
            <a:off x="7344917" y="594900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6193506" y="1049920"/>
            <a:ext cx="2677752" cy="253050"/>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897841" y="1026910"/>
            <a:ext cx="1374094" cy="276999"/>
          </a:xfrm>
          <a:prstGeom prst="rect">
            <a:avLst/>
          </a:prstGeom>
          <a:noFill/>
        </p:spPr>
        <p:txBody>
          <a:bodyPr wrap="none" rtlCol="0">
            <a:spAutoFit/>
          </a:bodyPr>
          <a:lstStyle/>
          <a:p>
            <a:r>
              <a:rPr lang="en-US" sz="1200" b="1" dirty="0">
                <a:solidFill>
                  <a:schemeClr val="bg1"/>
                </a:solidFill>
                <a:latin typeface="Roboto Condensed" pitchFamily="2" charset="0"/>
                <a:ea typeface="Roboto Condensed" pitchFamily="2" charset="0"/>
              </a:rPr>
              <a:t>TRANSFERRING RX</a:t>
            </a:r>
          </a:p>
        </p:txBody>
      </p:sp>
      <p:sp>
        <p:nvSpPr>
          <p:cNvPr id="91" name="L-Shape 90"/>
          <p:cNvSpPr/>
          <p:nvPr/>
        </p:nvSpPr>
        <p:spPr>
          <a:xfrm rot="2803097">
            <a:off x="6277177" y="1103816"/>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8586010" y="5465228"/>
            <a:ext cx="1078173" cy="415498"/>
          </a:xfrm>
          <a:prstGeom prst="rect">
            <a:avLst/>
          </a:prstGeom>
          <a:noFill/>
        </p:spPr>
        <p:txBody>
          <a:bodyPr wrap="square" rtlCol="0">
            <a:spAutoFit/>
          </a:bodyPr>
          <a:lstStyle/>
          <a:p>
            <a:r>
              <a:rPr lang="en-US" sz="1050" dirty="0">
                <a:latin typeface="Roboto Condensed" pitchFamily="2" charset="0"/>
                <a:ea typeface="Roboto Condensed" pitchFamily="2" charset="0"/>
              </a:rPr>
              <a:t>View on Pharmacy Queue</a:t>
            </a:r>
          </a:p>
        </p:txBody>
      </p:sp>
      <p:sp>
        <p:nvSpPr>
          <p:cNvPr id="31" name="Rectangle 30">
            <a:hlinkClick r:id="rId11" action="ppaction://hlinksldjump"/>
          </p:cNvPr>
          <p:cNvSpPr/>
          <p:nvPr/>
        </p:nvSpPr>
        <p:spPr>
          <a:xfrm>
            <a:off x="8286448" y="483433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73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750"/>
                                  </p:stCondLst>
                                  <p:childTnLst>
                                    <p:set>
                                      <p:cBhvr>
                                        <p:cTn id="9" dur="1" fill="hold">
                                          <p:stCondLst>
                                            <p:cond delay="0"/>
                                          </p:stCondLst>
                                        </p:cTn>
                                        <p:tgtEl>
                                          <p:spTgt spid="57"/>
                                        </p:tgtEl>
                                        <p:attrNameLst>
                                          <p:attrName>style.visibility</p:attrName>
                                        </p:attrNameLst>
                                      </p:cBhvr>
                                      <p:to>
                                        <p:strVal val="visible"/>
                                      </p:to>
                                    </p:set>
                                  </p:childTnLst>
                                </p:cTn>
                              </p:par>
                            </p:childTnLst>
                          </p:cTn>
                        </p:par>
                        <p:par>
                          <p:cTn id="10" fill="hold">
                            <p:stCondLst>
                              <p:cond delay="2750"/>
                            </p:stCondLst>
                            <p:childTnLst>
                              <p:par>
                                <p:cTn id="11" presetID="1" presetClass="entr" presetSubtype="0" fill="hold" grpId="0" nodeType="afterEffect">
                                  <p:stCondLst>
                                    <p:cond delay="25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6" grpId="0"/>
      <p:bldP spid="5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688870" y="561221"/>
            <a:ext cx="3630015" cy="992070"/>
          </a:xfrm>
        </p:spPr>
        <p:txBody>
          <a:bodyPr>
            <a:normAutofit/>
          </a:bodyPr>
          <a:lstStyle/>
          <a:p>
            <a:r>
              <a:rPr lang="en-US" dirty="0"/>
              <a:t>TRANSACTION</a:t>
            </a:r>
          </a:p>
        </p:txBody>
      </p:sp>
      <p:grpSp>
        <p:nvGrpSpPr>
          <p:cNvPr id="41" name="Group 40"/>
          <p:cNvGrpSpPr/>
          <p:nvPr/>
        </p:nvGrpSpPr>
        <p:grpSpPr>
          <a:xfrm>
            <a:off x="10000673" y="559334"/>
            <a:ext cx="1750800" cy="669660"/>
            <a:chOff x="13206479" y="-386822"/>
            <a:chExt cx="1750800" cy="669660"/>
          </a:xfrm>
        </p:grpSpPr>
        <p:sp>
          <p:nvSpPr>
            <p:cNvPr id="42" name="TextBox 41"/>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43" name="TextBox 42"/>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54" name="Group 53"/>
          <p:cNvGrpSpPr/>
          <p:nvPr/>
        </p:nvGrpSpPr>
        <p:grpSpPr>
          <a:xfrm>
            <a:off x="5691892" y="104199"/>
            <a:ext cx="3158002" cy="6511092"/>
            <a:chOff x="7284450" y="173590"/>
            <a:chExt cx="3158002" cy="6511092"/>
          </a:xfrm>
        </p:grpSpPr>
        <p:grpSp>
          <p:nvGrpSpPr>
            <p:cNvPr id="57" name="Group 56"/>
            <p:cNvGrpSpPr/>
            <p:nvPr/>
          </p:nvGrpSpPr>
          <p:grpSpPr>
            <a:xfrm>
              <a:off x="7284450" y="173590"/>
              <a:ext cx="3158002" cy="6511092"/>
              <a:chOff x="5235997" y="81674"/>
              <a:chExt cx="3158002" cy="6511092"/>
            </a:xfrm>
          </p:grpSpPr>
          <p:pic>
            <p:nvPicPr>
              <p:cNvPr id="73" name="Picture 72"/>
              <p:cNvPicPr>
                <a:picLocks noChangeAspect="1"/>
              </p:cNvPicPr>
              <p:nvPr/>
            </p:nvPicPr>
            <p:blipFill>
              <a:blip r:embed="rId3"/>
              <a:stretch>
                <a:fillRect/>
              </a:stretch>
            </p:blipFill>
            <p:spPr>
              <a:xfrm>
                <a:off x="5235997" y="81674"/>
                <a:ext cx="3158002" cy="6511092"/>
              </a:xfrm>
              <a:prstGeom prst="rect">
                <a:avLst/>
              </a:prstGeom>
            </p:spPr>
          </p:pic>
          <p:sp>
            <p:nvSpPr>
              <p:cNvPr id="74" name="Rectangle 7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Connector 82"/>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7495084" y="1087811"/>
              <a:ext cx="2745159" cy="2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Tracking Details</a:t>
              </a:r>
            </a:p>
          </p:txBody>
        </p:sp>
        <p:sp>
          <p:nvSpPr>
            <p:cNvPr id="69" name="Action Button: Home 68">
              <a:hlinkClick r:id="rId4" action="ppaction://hlinksldjump" highlightClick="1"/>
            </p:cNvPr>
            <p:cNvSpPr/>
            <p:nvPr/>
          </p:nvSpPr>
          <p:spPr>
            <a:xfrm>
              <a:off x="8627399" y="6025322"/>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hlinkClick r:id="rId5" action="ppaction://hlinksldjump"/>
            </p:cNvPr>
            <p:cNvSpPr/>
            <p:nvPr/>
          </p:nvSpPr>
          <p:spPr>
            <a:xfrm>
              <a:off x="7502408" y="5568925"/>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RETURN TO MY ORDERS</a:t>
              </a:r>
            </a:p>
          </p:txBody>
        </p:sp>
      </p:grpSp>
      <p:sp>
        <p:nvSpPr>
          <p:cNvPr id="89" name="TextBox 88"/>
          <p:cNvSpPr txBox="1"/>
          <p:nvPr/>
        </p:nvSpPr>
        <p:spPr>
          <a:xfrm>
            <a:off x="5887982" y="1296692"/>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YOUR PROPRANOLOL 20mg ORDER</a:t>
            </a:r>
          </a:p>
          <a:p>
            <a:pPr algn="ctr"/>
            <a:r>
              <a:rPr lang="en-US" sz="900" dirty="0">
                <a:solidFill>
                  <a:srgbClr val="256FBD"/>
                </a:solidFill>
                <a:latin typeface="Roboto Condensed" pitchFamily="2" charset="0"/>
                <a:ea typeface="Roboto Condensed" pitchFamily="2" charset="0"/>
              </a:rPr>
              <a:t>#8461234 – IN TRANSIT</a:t>
            </a:r>
            <a:endParaRPr lang="en-US" sz="600" dirty="0">
              <a:solidFill>
                <a:srgbClr val="666666"/>
              </a:solidFill>
              <a:latin typeface="Roboto Condensed" pitchFamily="2" charset="0"/>
              <a:ea typeface="Roboto Condensed" pitchFamily="2" charset="0"/>
            </a:endParaRPr>
          </a:p>
        </p:txBody>
      </p:sp>
      <p:graphicFrame>
        <p:nvGraphicFramePr>
          <p:cNvPr id="90" name="Table 89"/>
          <p:cNvGraphicFramePr>
            <a:graphicFrameLocks noGrp="1"/>
          </p:cNvGraphicFramePr>
          <p:nvPr>
            <p:extLst>
              <p:ext uri="{D42A27DB-BD31-4B8C-83A1-F6EECF244321}">
                <p14:modId xmlns:p14="http://schemas.microsoft.com/office/powerpoint/2010/main" val="296616407"/>
              </p:ext>
            </p:extLst>
          </p:nvPr>
        </p:nvGraphicFramePr>
        <p:xfrm>
          <a:off x="6066450" y="1864763"/>
          <a:ext cx="2453724" cy="3572598"/>
        </p:xfrm>
        <a:graphic>
          <a:graphicData uri="http://schemas.openxmlformats.org/drawingml/2006/table">
            <a:tbl>
              <a:tblPr firstRow="1" bandRow="1">
                <a:tableStyleId>{0505E3EF-67EA-436B-97B2-0124C06EBD24}</a:tableStyleId>
              </a:tblPr>
              <a:tblGrid>
                <a:gridCol w="665842">
                  <a:extLst>
                    <a:ext uri="{9D8B030D-6E8A-4147-A177-3AD203B41FA5}">
                      <a16:colId xmlns:a16="http://schemas.microsoft.com/office/drawing/2014/main" xmlns="" val="1698482679"/>
                    </a:ext>
                  </a:extLst>
                </a:gridCol>
                <a:gridCol w="1787882">
                  <a:extLst>
                    <a:ext uri="{9D8B030D-6E8A-4147-A177-3AD203B41FA5}">
                      <a16:colId xmlns:a16="http://schemas.microsoft.com/office/drawing/2014/main" xmlns="" val="4129153017"/>
                    </a:ext>
                  </a:extLst>
                </a:gridCol>
              </a:tblGrid>
              <a:tr h="142845">
                <a:tc gridSpan="2">
                  <a:txBody>
                    <a:bodyPr/>
                    <a:lstStyle/>
                    <a:p>
                      <a:r>
                        <a:rPr lang="en-US" sz="900" dirty="0"/>
                        <a:t>Latest</a:t>
                      </a:r>
                      <a:r>
                        <a:rPr lang="en-US" sz="900" baseline="0" dirty="0"/>
                        <a:t> update: Tuesday, Feb  8</a:t>
                      </a:r>
                      <a:r>
                        <a:rPr lang="en-US" sz="900" baseline="30000" dirty="0"/>
                        <a:t>th</a:t>
                      </a:r>
                      <a:r>
                        <a:rPr lang="en-US" sz="900" baseline="0" dirty="0"/>
                        <a:t> 2016</a:t>
                      </a:r>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497872515"/>
                  </a:ext>
                </a:extLst>
              </a:tr>
              <a:tr h="293376">
                <a:tc>
                  <a:txBody>
                    <a:bodyPr/>
                    <a:lstStyle/>
                    <a:p>
                      <a:r>
                        <a:rPr lang="en-US" sz="900" dirty="0"/>
                        <a:t>10:21 AM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dirty="0"/>
                        <a:t>SCHEDULED Package arrival</a:t>
                      </a:r>
                      <a:r>
                        <a:rPr lang="en-US" sz="900" baseline="0" dirty="0"/>
                        <a:t/>
                      </a:r>
                      <a:br>
                        <a:rPr lang="en-US" sz="900" baseline="0" dirty="0"/>
                      </a:br>
                      <a:r>
                        <a:rPr lang="en-US" sz="900" baseline="0" dirty="0">
                          <a:solidFill>
                            <a:schemeClr val="tx1">
                              <a:lumMod val="65000"/>
                              <a:lumOff val="35000"/>
                            </a:schemeClr>
                          </a:solidFill>
                        </a:rPr>
                        <a:t>Rome, GA</a:t>
                      </a:r>
                      <a:endParaRPr lang="en-US" sz="900" dirty="0">
                        <a:solidFill>
                          <a:schemeClr val="tx1">
                            <a:lumMod val="65000"/>
                            <a:lumOff val="35000"/>
                          </a:schemeClr>
                        </a:solidFill>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18433502"/>
                  </a:ext>
                </a:extLst>
              </a:tr>
              <a:tr h="266631">
                <a:tc>
                  <a:txBody>
                    <a:bodyPr/>
                    <a:lstStyle/>
                    <a:p>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900" dirty="0">
                        <a:solidFill>
                          <a:schemeClr val="tx1">
                            <a:lumMod val="65000"/>
                            <a:lumOff val="35000"/>
                          </a:schemeClr>
                        </a:solidFill>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816586714"/>
                  </a:ext>
                </a:extLst>
              </a:tr>
              <a:tr h="0">
                <a:tc gridSpan="2">
                  <a:txBody>
                    <a:bodyPr/>
                    <a:lstStyle/>
                    <a:p>
                      <a:r>
                        <a:rPr lang="en-US" sz="900" b="1" dirty="0"/>
                        <a:t>Monday, Feb 7</a:t>
                      </a:r>
                      <a:r>
                        <a:rPr lang="en-US" sz="900" b="1" baseline="30000" dirty="0"/>
                        <a:t>th</a:t>
                      </a:r>
                      <a:r>
                        <a:rPr lang="en-US" sz="900" b="1" dirty="0"/>
                        <a:t> 2016</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471466801"/>
                  </a:ext>
                </a:extLst>
              </a:tr>
              <a:tr h="313502">
                <a:tc>
                  <a:txBody>
                    <a:bodyPr/>
                    <a:lstStyle/>
                    <a:p>
                      <a:r>
                        <a:rPr lang="en-US" sz="900" dirty="0"/>
                        <a:t>6:47</a:t>
                      </a:r>
                      <a:r>
                        <a:rPr lang="en-US" sz="900" baseline="0" dirty="0"/>
                        <a:t> PM</a:t>
                      </a:r>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Order</a:t>
                      </a:r>
                      <a:r>
                        <a:rPr lang="en-US" sz="900" baseline="0" dirty="0"/>
                        <a:t> left RxDirect  </a:t>
                      </a:r>
                      <a:r>
                        <a:rPr lang="en-US" sz="900" baseline="0" dirty="0">
                          <a:solidFill>
                            <a:schemeClr val="tx1">
                              <a:lumMod val="65000"/>
                              <a:lumOff val="35000"/>
                            </a:schemeClr>
                          </a:solidFill>
                        </a:rPr>
                        <a:t>Dallas, Texas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256FBD"/>
                          </a:solidFill>
                          <a:latin typeface="Roboto Condensed" pitchFamily="2" charset="0"/>
                          <a:ea typeface="Roboto Condensed" pitchFamily="2" charset="0"/>
                        </a:rPr>
                        <a:t>US POST FIRST CLASS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256FBD"/>
                          </a:solidFill>
                          <a:latin typeface="Roboto Condensed" pitchFamily="2" charset="0"/>
                          <a:ea typeface="Roboto Condensed" pitchFamily="2" charset="0"/>
                        </a:rPr>
                        <a:t>Carrier Tracking #: </a:t>
                      </a:r>
                      <a:r>
                        <a:rPr lang="en-US" sz="800" u="sng" dirty="0">
                          <a:solidFill>
                            <a:srgbClr val="256FBD"/>
                          </a:solidFill>
                          <a:latin typeface="Roboto Condensed" pitchFamily="2" charset="0"/>
                          <a:ea typeface="Roboto Condensed" pitchFamily="2" charset="0"/>
                        </a:rPr>
                        <a:t>1Z3920482039104</a:t>
                      </a:r>
                      <a:endParaRPr lang="en-US" sz="900" dirty="0">
                        <a:solidFill>
                          <a:schemeClr val="tx1">
                            <a:lumMod val="65000"/>
                            <a:lumOff val="35000"/>
                          </a:schemeClr>
                        </a:solidFill>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755208467"/>
                  </a:ext>
                </a:extLst>
              </a:tr>
              <a:tr h="255761">
                <a:tc>
                  <a:txBody>
                    <a:bodyPr/>
                    <a:lstStyle/>
                    <a:p>
                      <a:r>
                        <a:rPr lang="en-US" sz="900" dirty="0"/>
                        <a:t>3:13 PM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1" dirty="0"/>
                        <a:t>BILLED</a:t>
                      </a:r>
                      <a:r>
                        <a:rPr lang="en-US" sz="900" b="1" baseline="0" dirty="0"/>
                        <a:t> VISA ** 1028         $  3.75</a:t>
                      </a:r>
                      <a:endParaRPr lang="en-US" sz="90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432885128"/>
                  </a:ext>
                </a:extLst>
              </a:tr>
              <a:tr h="271220">
                <a:tc>
                  <a:txBody>
                    <a:bodyPr/>
                    <a:lstStyle/>
                    <a:p>
                      <a:r>
                        <a:rPr lang="en-US" sz="900" dirty="0"/>
                        <a:t>3:11 PM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aseline="0" dirty="0"/>
                        <a:t>INS COPAY:                         $   5.00</a:t>
                      </a:r>
                    </a:p>
                    <a:p>
                      <a:r>
                        <a:rPr lang="en-US" sz="700" baseline="0" dirty="0"/>
                        <a:t>2 day HANDLING FEE:                   </a:t>
                      </a:r>
                      <a:r>
                        <a:rPr lang="en-US" sz="900" baseline="0" dirty="0"/>
                        <a:t>$   2.25         </a:t>
                      </a:r>
                    </a:p>
                    <a:p>
                      <a:r>
                        <a:rPr lang="en-US" sz="700" baseline="0" dirty="0"/>
                        <a:t>STATE TAX                                      </a:t>
                      </a:r>
                      <a:r>
                        <a:rPr lang="en-US" sz="900" kern="1200" baseline="0" dirty="0">
                          <a:solidFill>
                            <a:schemeClr val="dk1"/>
                          </a:solidFill>
                          <a:latin typeface="+mn-lt"/>
                          <a:ea typeface="+mn-ea"/>
                          <a:cs typeface="+mn-cs"/>
                        </a:rPr>
                        <a:t>$   0.00</a:t>
                      </a:r>
                    </a:p>
                    <a:p>
                      <a:pPr marL="0" marR="0" indent="0" algn="l" defTabSz="914400" rtl="0" eaLnBrk="1" fontAlgn="auto" latinLnBrk="0" hangingPunct="1">
                        <a:lnSpc>
                          <a:spcPct val="100000"/>
                        </a:lnSpc>
                        <a:spcBef>
                          <a:spcPts val="0"/>
                        </a:spcBef>
                        <a:spcAft>
                          <a:spcPts val="0"/>
                        </a:spcAft>
                        <a:buClrTx/>
                        <a:buSzTx/>
                        <a:buFontTx/>
                        <a:buNone/>
                        <a:tabLst/>
                        <a:defRPr/>
                      </a:pPr>
                      <a:r>
                        <a:rPr lang="en-US" sz="700" baseline="0" dirty="0"/>
                        <a:t>COMPLIANCE REWARDS           </a:t>
                      </a:r>
                      <a:r>
                        <a:rPr lang="en-US" sz="700" baseline="0" dirty="0">
                          <a:solidFill>
                            <a:srgbClr val="FF0000"/>
                          </a:solidFill>
                        </a:rPr>
                        <a:t> - </a:t>
                      </a:r>
                      <a:r>
                        <a:rPr lang="en-US" sz="900" kern="1200" baseline="0" dirty="0">
                          <a:solidFill>
                            <a:srgbClr val="FF0000"/>
                          </a:solidFill>
                          <a:latin typeface="+mn-lt"/>
                          <a:ea typeface="+mn-ea"/>
                          <a:cs typeface="+mn-cs"/>
                        </a:rPr>
                        <a:t>$   3.50</a:t>
                      </a:r>
                      <a:endParaRPr lang="en-US" sz="7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936658180"/>
                  </a:ext>
                </a:extLst>
              </a:tr>
              <a:tr h="334407">
                <a:tc>
                  <a:txBody>
                    <a:bodyPr/>
                    <a:lstStyle/>
                    <a:p>
                      <a:r>
                        <a:rPr lang="en-US" sz="900" dirty="0"/>
                        <a:t>2:45 PM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Rx</a:t>
                      </a:r>
                      <a:r>
                        <a:rPr lang="en-US" sz="900" baseline="0" dirty="0"/>
                        <a:t> TRANSFER COMPLETE</a:t>
                      </a:r>
                    </a:p>
                    <a:p>
                      <a:pPr marL="0" marR="0" indent="0" algn="l" defTabSz="914400" rtl="0" eaLnBrk="1" fontAlgn="auto" latinLnBrk="0" hangingPunct="1">
                        <a:lnSpc>
                          <a:spcPct val="100000"/>
                        </a:lnSpc>
                        <a:spcBef>
                          <a:spcPts val="0"/>
                        </a:spcBef>
                        <a:spcAft>
                          <a:spcPts val="0"/>
                        </a:spcAft>
                        <a:buClrTx/>
                        <a:buSzTx/>
                        <a:buFontTx/>
                        <a:buNone/>
                        <a:tabLst/>
                        <a:defRPr/>
                      </a:pPr>
                      <a:r>
                        <a:rPr lang="en-US" sz="700" baseline="0" dirty="0"/>
                        <a:t>COMPLIANCE REWARDS EARNED</a:t>
                      </a:r>
                      <a:r>
                        <a:rPr lang="en-US" sz="900" baseline="0" dirty="0"/>
                        <a:t>:    350</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a:t>Assigned Rx</a:t>
                      </a:r>
                      <a:r>
                        <a:rPr lang="en-US" sz="900" baseline="0" dirty="0"/>
                        <a:t>:  845635  TX</a:t>
                      </a:r>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560725133"/>
                  </a:ext>
                </a:extLst>
              </a:tr>
              <a:tr h="170481">
                <a:tc>
                  <a:txBody>
                    <a:bodyPr/>
                    <a:lstStyle/>
                    <a:p>
                      <a:r>
                        <a:rPr lang="en-US" sz="900" dirty="0"/>
                        <a:t>10:11 AM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dirty="0"/>
                        <a:t>Rx</a:t>
                      </a:r>
                      <a:r>
                        <a:rPr lang="en-US" sz="900" baseline="0" dirty="0"/>
                        <a:t> TRANSFER REQUEST MADE</a:t>
                      </a:r>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15773189"/>
                  </a:ext>
                </a:extLst>
              </a:tr>
              <a:tr h="383206">
                <a:tc>
                  <a:txBody>
                    <a:bodyPr/>
                    <a:lstStyle/>
                    <a:p>
                      <a:r>
                        <a:rPr lang="en-US" sz="900" dirty="0"/>
                        <a:t>10:11 AM</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dirty="0"/>
                        <a:t>Rx</a:t>
                      </a:r>
                      <a:r>
                        <a:rPr lang="en-US" sz="900" baseline="0" dirty="0"/>
                        <a:t> TRANSFER REQUEST</a:t>
                      </a:r>
                      <a:endParaRPr lang="en-US" sz="900"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644809747"/>
                  </a:ext>
                </a:extLst>
              </a:tr>
            </a:tbl>
          </a:graphicData>
        </a:graphic>
      </p:graphicFrame>
      <p:cxnSp>
        <p:nvCxnSpPr>
          <p:cNvPr id="92" name="Straight Connector 91"/>
          <p:cNvCxnSpPr/>
          <p:nvPr/>
        </p:nvCxnSpPr>
        <p:spPr>
          <a:xfrm>
            <a:off x="6039953" y="1724335"/>
            <a:ext cx="2487212" cy="0"/>
          </a:xfrm>
          <a:prstGeom prst="line">
            <a:avLst/>
          </a:prstGeom>
        </p:spPr>
        <p:style>
          <a:lnRef idx="1">
            <a:schemeClr val="accent1"/>
          </a:lnRef>
          <a:fillRef idx="0">
            <a:schemeClr val="accent1"/>
          </a:fillRef>
          <a:effectRef idx="0">
            <a:schemeClr val="accent1"/>
          </a:effectRef>
          <a:fontRef idx="minor">
            <a:schemeClr val="tx1"/>
          </a:fontRef>
        </p:style>
      </p:cxnSp>
      <p:sp>
        <p:nvSpPr>
          <p:cNvPr id="93" name="L-Shape 92"/>
          <p:cNvSpPr/>
          <p:nvPr/>
        </p:nvSpPr>
        <p:spPr>
          <a:xfrm rot="2803097">
            <a:off x="6021458" y="1103816"/>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9363" t="5089" r="1503" b="42791"/>
          <a:stretch/>
        </p:blipFill>
        <p:spPr>
          <a:xfrm>
            <a:off x="10766963" y="1264254"/>
            <a:ext cx="177239" cy="116693"/>
          </a:xfrm>
          <a:prstGeom prst="rect">
            <a:avLst/>
          </a:prstGeom>
        </p:spPr>
      </p:pic>
      <p:sp>
        <p:nvSpPr>
          <p:cNvPr id="21" name="Rectangle 20">
            <a:hlinkClick r:id="rId7" action="ppaction://hlinksldjump"/>
          </p:cNvPr>
          <p:cNvSpPr/>
          <p:nvPr/>
        </p:nvSpPr>
        <p:spPr>
          <a:xfrm>
            <a:off x="9529962" y="421532"/>
            <a:ext cx="2651239" cy="1131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5031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700938"/>
            <a:ext cx="5524500" cy="1325563"/>
          </a:xfrm>
        </p:spPr>
        <p:txBody>
          <a:bodyPr/>
          <a:lstStyle/>
          <a:p>
            <a:r>
              <a:rPr lang="en-US" dirty="0">
                <a:solidFill>
                  <a:srgbClr val="FF0000"/>
                </a:solidFill>
              </a:rPr>
              <a:t>Non-Participating Drug</a:t>
            </a:r>
            <a:br>
              <a:rPr lang="en-US" dirty="0">
                <a:solidFill>
                  <a:srgbClr val="FF0000"/>
                </a:solidFill>
              </a:rPr>
            </a:br>
            <a:r>
              <a:rPr lang="en-US" dirty="0">
                <a:solidFill>
                  <a:srgbClr val="FF0000"/>
                </a:solidFill>
              </a:rPr>
              <a:t>Failed Transfer Request</a:t>
            </a:r>
            <a:endParaRPr lang="en-US" b="1" dirty="0">
              <a:solidFill>
                <a:srgbClr val="FF0000"/>
              </a:solidFill>
            </a:endParaRP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007710" y="1138420"/>
            <a:ext cx="2839888" cy="225300"/>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Rx Transfer Failure</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31" name="Action Button: Home 30">
            <a:hlinkClick r:id="rId3" action="ppaction://hlinksldjump" highlightClick="1"/>
          </p:cNvPr>
          <p:cNvSpPr/>
          <p:nvPr/>
        </p:nvSpPr>
        <p:spPr>
          <a:xfrm>
            <a:off x="8274105" y="6039571"/>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007710" y="1387235"/>
            <a:ext cx="2821206" cy="4566866"/>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7087291" y="1427222"/>
            <a:ext cx="2702930" cy="3908762"/>
          </a:xfrm>
          <a:prstGeom prst="rect">
            <a:avLst/>
          </a:prstGeom>
          <a:noFill/>
        </p:spPr>
        <p:txBody>
          <a:bodyPr wrap="square" rtlCol="0">
            <a:spAutoFit/>
          </a:bodyPr>
          <a:lstStyle/>
          <a:p>
            <a:pPr algn="ctr"/>
            <a:r>
              <a:rPr lang="en-US" sz="1000" b="1" dirty="0">
                <a:solidFill>
                  <a:srgbClr val="FF0000"/>
                </a:solidFill>
                <a:latin typeface="Roboto Condensed" pitchFamily="2" charset="0"/>
                <a:ea typeface="Roboto Condensed" pitchFamily="2" charset="0"/>
              </a:rPr>
              <a:t>YOUR Rx TRANSFER WAS NOT SUCCESSFUL!</a:t>
            </a:r>
            <a:endParaRPr lang="en-US" sz="1000" dirty="0">
              <a:solidFill>
                <a:srgbClr val="FF0000"/>
              </a:solidFill>
              <a:latin typeface="Roboto Condensed" pitchFamily="2" charset="0"/>
              <a:ea typeface="Roboto Condensed" pitchFamily="2" charset="0"/>
            </a:endParaRPr>
          </a:p>
          <a:p>
            <a:pPr algn="ctr"/>
            <a:r>
              <a:rPr lang="en-US" sz="1000" dirty="0">
                <a:solidFill>
                  <a:srgbClr val="256FBD"/>
                </a:solidFill>
                <a:latin typeface="Roboto Condensed" pitchFamily="2" charset="0"/>
                <a:ea typeface="Roboto Condensed" pitchFamily="2" charset="0"/>
              </a:rPr>
              <a:t>The medication your requested to transfer is not one of the generic </a:t>
            </a:r>
            <a:r>
              <a:rPr lang="en-US" sz="1000" u="sng" dirty="0">
                <a:solidFill>
                  <a:srgbClr val="256FBD"/>
                </a:solidFill>
                <a:latin typeface="Roboto Condensed" pitchFamily="2" charset="0"/>
                <a:ea typeface="Roboto Condensed" pitchFamily="2" charset="0"/>
              </a:rPr>
              <a:t>medications we supply</a:t>
            </a:r>
            <a:r>
              <a:rPr lang="en-US" sz="1000" dirty="0">
                <a:solidFill>
                  <a:srgbClr val="256FBD"/>
                </a:solidFill>
                <a:latin typeface="Roboto Condensed" pitchFamily="2" charset="0"/>
                <a:ea typeface="Roboto Condensed" pitchFamily="2" charset="0"/>
              </a:rPr>
              <a:t>.</a:t>
            </a:r>
          </a:p>
          <a:p>
            <a:pPr algn="ctr"/>
            <a:endParaRPr lang="en-US" sz="1000" dirty="0">
              <a:solidFill>
                <a:srgbClr val="256FBD"/>
              </a:solidFill>
              <a:latin typeface="Roboto Condensed" pitchFamily="2" charset="0"/>
              <a:ea typeface="Roboto Condensed" pitchFamily="2" charset="0"/>
            </a:endParaRPr>
          </a:p>
          <a:p>
            <a:pPr algn="just"/>
            <a:r>
              <a:rPr lang="en-US" sz="1000" dirty="0">
                <a:solidFill>
                  <a:srgbClr val="666666"/>
                </a:solidFill>
                <a:latin typeface="Roboto Condensed" pitchFamily="2" charset="0"/>
                <a:ea typeface="Roboto Condensed" pitchFamily="2" charset="0"/>
              </a:rPr>
              <a:t>In order for Rx-Direct to provide the lowest prices on the market, we only provide generic  medications in pill, tablet, and capsule form.  The prescription you attempted to transfer is not one of our provided medications.  We apologize for this inconvenience, and as an act of good will, have provided you with 100 incentive reward points, usable in the </a:t>
            </a:r>
            <a:r>
              <a:rPr lang="en-US" sz="1000" u="sng" dirty="0">
                <a:solidFill>
                  <a:srgbClr val="256FBD"/>
                </a:solidFill>
                <a:latin typeface="Roboto Condensed" pitchFamily="2" charset="0"/>
                <a:ea typeface="Roboto Condensed" pitchFamily="2" charset="0"/>
              </a:rPr>
              <a:t>Rx-Direct Store</a:t>
            </a:r>
            <a:r>
              <a:rPr lang="en-US" sz="1000" dirty="0">
                <a:solidFill>
                  <a:srgbClr val="666666"/>
                </a:solidFill>
                <a:latin typeface="Roboto Condensed" pitchFamily="2" charset="0"/>
                <a:ea typeface="Roboto Condensed" pitchFamily="2" charset="0"/>
              </a:rPr>
              <a:t>.</a:t>
            </a:r>
          </a:p>
          <a:p>
            <a:pPr algn="just"/>
            <a:endParaRPr lang="en-US" sz="1000" dirty="0">
              <a:solidFill>
                <a:srgbClr val="666666"/>
              </a:solidFill>
              <a:latin typeface="Roboto Condensed" pitchFamily="2" charset="0"/>
              <a:ea typeface="Roboto Condensed" pitchFamily="2" charset="0"/>
            </a:endParaRPr>
          </a:p>
          <a:p>
            <a:endParaRPr lang="en-US" sz="1000" b="1" u="sng" dirty="0">
              <a:solidFill>
                <a:schemeClr val="accent2"/>
              </a:solidFill>
              <a:latin typeface="Roboto Condensed" pitchFamily="2" charset="0"/>
              <a:ea typeface="Roboto Condensed" pitchFamily="2" charset="0"/>
            </a:endParaRPr>
          </a:p>
          <a:p>
            <a:endParaRPr lang="en-US" sz="1000" dirty="0">
              <a:solidFill>
                <a:schemeClr val="accent2"/>
              </a:solidFill>
              <a:latin typeface="Roboto Condensed" pitchFamily="2" charset="0"/>
              <a:ea typeface="Roboto Condensed" pitchFamily="2" charset="0"/>
            </a:endParaRPr>
          </a:p>
          <a:p>
            <a:endParaRPr lang="en-US" sz="1000" dirty="0">
              <a:solidFill>
                <a:schemeClr val="accent2"/>
              </a:solidFill>
              <a:latin typeface="Roboto Condensed" pitchFamily="2" charset="0"/>
              <a:ea typeface="Roboto Condensed" pitchFamily="2" charset="0"/>
            </a:endParaRPr>
          </a:p>
          <a:p>
            <a:endParaRPr lang="en-US" sz="1000" dirty="0">
              <a:solidFill>
                <a:schemeClr val="accent2"/>
              </a:solidFill>
              <a:latin typeface="Roboto Condensed" pitchFamily="2" charset="0"/>
              <a:ea typeface="Roboto Condensed" pitchFamily="2" charset="0"/>
            </a:endParaRPr>
          </a:p>
          <a:p>
            <a:endParaRPr lang="en-US" sz="1000" dirty="0">
              <a:solidFill>
                <a:schemeClr val="accent2"/>
              </a:solidFill>
              <a:latin typeface="Roboto Condensed" pitchFamily="2" charset="0"/>
              <a:ea typeface="Roboto Condensed" pitchFamily="2" charset="0"/>
            </a:endParaRPr>
          </a:p>
          <a:p>
            <a:endParaRPr lang="en-US" sz="1000" dirty="0">
              <a:solidFill>
                <a:schemeClr val="accent2"/>
              </a:solidFill>
              <a:latin typeface="Roboto Condensed" pitchFamily="2" charset="0"/>
              <a:ea typeface="Roboto Condensed" pitchFamily="2" charset="0"/>
            </a:endParaRPr>
          </a:p>
          <a:p>
            <a:endParaRPr lang="en-US" sz="1000" dirty="0">
              <a:solidFill>
                <a:schemeClr val="accent2"/>
              </a:solidFill>
              <a:latin typeface="Roboto Condensed" pitchFamily="2" charset="0"/>
              <a:ea typeface="Roboto Condensed" pitchFamily="2" charset="0"/>
            </a:endParaRPr>
          </a:p>
          <a:p>
            <a:r>
              <a:rPr lang="en-US" sz="1000" b="1" u="sng" dirty="0">
                <a:solidFill>
                  <a:schemeClr val="accent2"/>
                </a:solidFill>
                <a:latin typeface="Roboto Condensed" pitchFamily="2" charset="0"/>
                <a:ea typeface="Roboto Condensed" pitchFamily="2" charset="0"/>
              </a:rPr>
              <a:t>DRUG LOOKUP</a:t>
            </a:r>
          </a:p>
          <a:p>
            <a:r>
              <a:rPr lang="en-US" sz="900" i="1" dirty="0">
                <a:solidFill>
                  <a:srgbClr val="666666"/>
                </a:solidFill>
                <a:latin typeface="Roboto Condensed" pitchFamily="2" charset="0"/>
                <a:ea typeface="Roboto Condensed" pitchFamily="2" charset="0"/>
              </a:rPr>
              <a:t>Search our database of available medications</a:t>
            </a:r>
          </a:p>
          <a:p>
            <a:pPr algn="just"/>
            <a:endParaRPr lang="en-US" sz="1000" dirty="0">
              <a:solidFill>
                <a:srgbClr val="666666"/>
              </a:solidFill>
              <a:latin typeface="Roboto Condensed" pitchFamily="2" charset="0"/>
              <a:ea typeface="Roboto Condensed" pitchFamily="2" charset="0"/>
            </a:endParaRPr>
          </a:p>
          <a:p>
            <a:endParaRPr lang="en-US" sz="900" i="1" dirty="0">
              <a:solidFill>
                <a:srgbClr val="666666"/>
              </a:solidFill>
              <a:latin typeface="Roboto Condensed" pitchFamily="2" charset="0"/>
              <a:ea typeface="Roboto Condensed" pitchFamily="2" charset="0"/>
            </a:endParaRPr>
          </a:p>
          <a:p>
            <a:pPr algn="just"/>
            <a:endParaRPr lang="en-US" sz="1000" dirty="0">
              <a:solidFill>
                <a:srgbClr val="666666"/>
              </a:solidFill>
              <a:latin typeface="Roboto Condensed" pitchFamily="2" charset="0"/>
              <a:ea typeface="Roboto Condensed" pitchFamily="2" charset="0"/>
            </a:endParaRPr>
          </a:p>
        </p:txBody>
      </p:sp>
      <p:sp>
        <p:nvSpPr>
          <p:cNvPr id="34" name="Rectangle 33"/>
          <p:cNvSpPr/>
          <p:nvPr/>
        </p:nvSpPr>
        <p:spPr>
          <a:xfrm>
            <a:off x="7014269" y="5606242"/>
            <a:ext cx="2841562" cy="353598"/>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RETURN TO RX TRANSFER</a:t>
            </a:r>
          </a:p>
        </p:txBody>
      </p:sp>
      <p:pic>
        <p:nvPicPr>
          <p:cNvPr id="35"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051397" y="3407838"/>
            <a:ext cx="749778" cy="1011983"/>
          </a:xfrm>
        </p:spPr>
      </p:pic>
      <p:sp>
        <p:nvSpPr>
          <p:cNvPr id="44" name="TextBox 43"/>
          <p:cNvSpPr txBox="1"/>
          <p:nvPr/>
        </p:nvSpPr>
        <p:spPr>
          <a:xfrm>
            <a:off x="8089160" y="3575705"/>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100</a:t>
            </a:r>
          </a:p>
        </p:txBody>
      </p:sp>
    </p:spTree>
    <p:extLst>
      <p:ext uri="{BB962C8B-B14F-4D97-AF65-F5344CB8AC3E}">
        <p14:creationId xmlns:p14="http://schemas.microsoft.com/office/powerpoint/2010/main" val="116102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700938"/>
            <a:ext cx="5524500" cy="1325563"/>
          </a:xfrm>
        </p:spPr>
        <p:txBody>
          <a:bodyPr/>
          <a:lstStyle/>
          <a:p>
            <a:r>
              <a:rPr lang="en-US" dirty="0">
                <a:solidFill>
                  <a:srgbClr val="FF0000"/>
                </a:solidFill>
              </a:rPr>
              <a:t>Rx Not Yet Fillable</a:t>
            </a:r>
            <a:endParaRPr lang="en-US" b="1" dirty="0">
              <a:solidFill>
                <a:srgbClr val="FF0000"/>
              </a:solidFill>
            </a:endParaRP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007710" y="1138420"/>
            <a:ext cx="2839888" cy="225300"/>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Rx Transfer Failure</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31" name="Action Button: Home 30">
            <a:hlinkClick r:id="rId3" action="ppaction://hlinksldjump" highlightClick="1"/>
          </p:cNvPr>
          <p:cNvSpPr/>
          <p:nvPr/>
        </p:nvSpPr>
        <p:spPr>
          <a:xfrm>
            <a:off x="8274105" y="6039571"/>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007710" y="1387235"/>
            <a:ext cx="2821206" cy="4566866"/>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7087291" y="1427222"/>
            <a:ext cx="2702930" cy="1631216"/>
          </a:xfrm>
          <a:prstGeom prst="rect">
            <a:avLst/>
          </a:prstGeom>
          <a:noFill/>
        </p:spPr>
        <p:txBody>
          <a:bodyPr wrap="square" rtlCol="0">
            <a:spAutoFit/>
          </a:bodyPr>
          <a:lstStyle/>
          <a:p>
            <a:pPr algn="ctr"/>
            <a:r>
              <a:rPr lang="en-US" sz="1000" b="1" dirty="0">
                <a:solidFill>
                  <a:srgbClr val="FF0000"/>
                </a:solidFill>
                <a:latin typeface="Roboto Condensed" pitchFamily="2" charset="0"/>
                <a:ea typeface="Roboto Condensed" pitchFamily="2" charset="0"/>
              </a:rPr>
              <a:t>YOUR Rx IS NOT YET REFILLABLE</a:t>
            </a:r>
            <a:endParaRPr lang="en-US" sz="1000" dirty="0">
              <a:solidFill>
                <a:srgbClr val="FF0000"/>
              </a:solidFill>
              <a:latin typeface="Roboto Condensed" pitchFamily="2" charset="0"/>
              <a:ea typeface="Roboto Condensed" pitchFamily="2" charset="0"/>
            </a:endParaRPr>
          </a:p>
          <a:p>
            <a:pPr algn="ctr"/>
            <a:r>
              <a:rPr lang="en-US" sz="1000" dirty="0">
                <a:solidFill>
                  <a:srgbClr val="256FBD"/>
                </a:solidFill>
                <a:latin typeface="Roboto Condensed" pitchFamily="2" charset="0"/>
                <a:ea typeface="Roboto Condensed" pitchFamily="2" charset="0"/>
              </a:rPr>
              <a:t>We have received your prescription transfer, </a:t>
            </a:r>
            <a:br>
              <a:rPr lang="en-US" sz="1000" dirty="0">
                <a:solidFill>
                  <a:srgbClr val="256FBD"/>
                </a:solidFill>
                <a:latin typeface="Roboto Condensed" pitchFamily="2" charset="0"/>
                <a:ea typeface="Roboto Condensed" pitchFamily="2" charset="0"/>
              </a:rPr>
            </a:br>
            <a:r>
              <a:rPr lang="en-US" sz="1000" dirty="0">
                <a:solidFill>
                  <a:srgbClr val="256FBD"/>
                </a:solidFill>
                <a:latin typeface="Roboto Condensed" pitchFamily="2" charset="0"/>
                <a:ea typeface="Roboto Condensed" pitchFamily="2" charset="0"/>
              </a:rPr>
              <a:t>but it is </a:t>
            </a:r>
            <a:r>
              <a:rPr lang="en-US" sz="1000" i="1" dirty="0">
                <a:solidFill>
                  <a:srgbClr val="256FBD"/>
                </a:solidFill>
                <a:latin typeface="Roboto Condensed" pitchFamily="2" charset="0"/>
                <a:ea typeface="Roboto Condensed" pitchFamily="2" charset="0"/>
              </a:rPr>
              <a:t>not yet due for a refill</a:t>
            </a:r>
            <a:r>
              <a:rPr lang="en-US" sz="1000" dirty="0">
                <a:solidFill>
                  <a:srgbClr val="256FBD"/>
                </a:solidFill>
                <a:latin typeface="Roboto Condensed" pitchFamily="2" charset="0"/>
                <a:ea typeface="Roboto Condensed" pitchFamily="2" charset="0"/>
              </a:rPr>
              <a:t>.</a:t>
            </a:r>
          </a:p>
          <a:p>
            <a:pPr algn="ctr"/>
            <a:endParaRPr lang="en-US" sz="1000" dirty="0">
              <a:solidFill>
                <a:srgbClr val="256FBD"/>
              </a:solidFill>
              <a:latin typeface="Roboto Condensed" pitchFamily="2" charset="0"/>
              <a:ea typeface="Roboto Condensed" pitchFamily="2" charset="0"/>
            </a:endParaRPr>
          </a:p>
          <a:p>
            <a:pPr algn="just"/>
            <a:r>
              <a:rPr lang="en-US" sz="1000" dirty="0">
                <a:solidFill>
                  <a:srgbClr val="666666"/>
                </a:solidFill>
                <a:latin typeface="Roboto Condensed" pitchFamily="2" charset="0"/>
                <a:ea typeface="Roboto Condensed" pitchFamily="2" charset="0"/>
              </a:rPr>
              <a:t>We have successfully transferred your prescription to Rx-Direct, but it is not yet due for a refill.  We will notify you under </a:t>
            </a:r>
            <a:r>
              <a:rPr lang="en-US" sz="1000" u="sng" dirty="0" err="1">
                <a:solidFill>
                  <a:schemeClr val="accent2"/>
                </a:solidFill>
                <a:latin typeface="Roboto Condensed" pitchFamily="2" charset="0"/>
                <a:ea typeface="Roboto Condensed" pitchFamily="2" charset="0"/>
              </a:rPr>
              <a:t>MyAlerts</a:t>
            </a:r>
            <a:r>
              <a:rPr lang="en-US" sz="1000" dirty="0">
                <a:solidFill>
                  <a:srgbClr val="666666"/>
                </a:solidFill>
                <a:latin typeface="Roboto Condensed" pitchFamily="2" charset="0"/>
                <a:ea typeface="Roboto Condensed" pitchFamily="2" charset="0"/>
              </a:rPr>
              <a:t> when a refill order is available.  If you’d like to have this medication shipped to you </a:t>
            </a:r>
            <a:r>
              <a:rPr lang="en-US" sz="1000" i="1" dirty="0">
                <a:solidFill>
                  <a:srgbClr val="666666"/>
                </a:solidFill>
                <a:latin typeface="Roboto Condensed" pitchFamily="2" charset="0"/>
                <a:ea typeface="Roboto Condensed" pitchFamily="2" charset="0"/>
              </a:rPr>
              <a:t>as soon as a refill is available</a:t>
            </a:r>
            <a:r>
              <a:rPr lang="en-US" sz="1000" dirty="0">
                <a:solidFill>
                  <a:srgbClr val="666666"/>
                </a:solidFill>
                <a:latin typeface="Roboto Condensed" pitchFamily="2" charset="0"/>
                <a:ea typeface="Roboto Condensed" pitchFamily="2" charset="0"/>
              </a:rPr>
              <a:t>, simply click the Pre-Authorize Refill link below.</a:t>
            </a:r>
            <a:endParaRPr lang="en-US" sz="1000" dirty="0">
              <a:solidFill>
                <a:schemeClr val="accent2"/>
              </a:solidFill>
              <a:latin typeface="Roboto Condensed" pitchFamily="2" charset="0"/>
              <a:ea typeface="Roboto Condensed" pitchFamily="2" charset="0"/>
            </a:endParaRPr>
          </a:p>
        </p:txBody>
      </p:sp>
      <p:sp>
        <p:nvSpPr>
          <p:cNvPr id="34" name="Rectangle 33"/>
          <p:cNvSpPr/>
          <p:nvPr/>
        </p:nvSpPr>
        <p:spPr>
          <a:xfrm>
            <a:off x="7014269" y="5606242"/>
            <a:ext cx="2841562" cy="353598"/>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GO TO MAIN MENU</a:t>
            </a:r>
          </a:p>
        </p:txBody>
      </p:sp>
      <p:sp>
        <p:nvSpPr>
          <p:cNvPr id="16" name="Rectangle 15">
            <a:hlinkClick r:id="rId4" action="ppaction://hlinksldjump"/>
          </p:cNvPr>
          <p:cNvSpPr/>
          <p:nvPr/>
        </p:nvSpPr>
        <p:spPr>
          <a:xfrm>
            <a:off x="7640692" y="3282319"/>
            <a:ext cx="1588715" cy="275137"/>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Roboto Condensed" pitchFamily="2" charset="0"/>
                <a:ea typeface="Roboto Condensed" pitchFamily="2" charset="0"/>
              </a:rPr>
              <a:t>PRE-AUTHORIZE REFILL</a:t>
            </a:r>
          </a:p>
        </p:txBody>
      </p:sp>
      <p:sp>
        <p:nvSpPr>
          <p:cNvPr id="4" name="TextBox 3"/>
          <p:cNvSpPr txBox="1"/>
          <p:nvPr/>
        </p:nvSpPr>
        <p:spPr>
          <a:xfrm>
            <a:off x="7215125" y="3790604"/>
            <a:ext cx="2386075" cy="646331"/>
          </a:xfrm>
          <a:prstGeom prst="rect">
            <a:avLst/>
          </a:prstGeom>
          <a:noFill/>
        </p:spPr>
        <p:txBody>
          <a:bodyPr wrap="square" rtlCol="0">
            <a:spAutoFit/>
          </a:bodyPr>
          <a:lstStyle/>
          <a:p>
            <a:pPr algn="ctr"/>
            <a:r>
              <a:rPr lang="en-US" sz="1200" dirty="0">
                <a:solidFill>
                  <a:srgbClr val="256FBD"/>
                </a:solidFill>
                <a:latin typeface="Roboto Condensed" pitchFamily="2" charset="0"/>
                <a:ea typeface="Roboto Condensed" pitchFamily="2" charset="0"/>
              </a:rPr>
              <a:t>Authorization received.  We will notify you once your order has been shipped on the </a:t>
            </a:r>
            <a:r>
              <a:rPr lang="en-US" sz="1200" u="sng" dirty="0">
                <a:solidFill>
                  <a:schemeClr val="accent2"/>
                </a:solidFill>
                <a:latin typeface="Roboto Condensed" pitchFamily="2" charset="0"/>
                <a:ea typeface="Roboto Condensed" pitchFamily="2" charset="0"/>
              </a:rPr>
              <a:t>My Alerts</a:t>
            </a:r>
            <a:r>
              <a:rPr lang="en-US" sz="1200" dirty="0">
                <a:solidFill>
                  <a:srgbClr val="256FBD"/>
                </a:solidFill>
                <a:latin typeface="Roboto Condensed" pitchFamily="2" charset="0"/>
                <a:ea typeface="Roboto Condensed" pitchFamily="2" charset="0"/>
              </a:rPr>
              <a:t> page.</a:t>
            </a:r>
          </a:p>
        </p:txBody>
      </p:sp>
    </p:spTree>
    <p:extLst>
      <p:ext uri="{BB962C8B-B14F-4D97-AF65-F5344CB8AC3E}">
        <p14:creationId xmlns:p14="http://schemas.microsoft.com/office/powerpoint/2010/main" val="7002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700938"/>
            <a:ext cx="5524500" cy="1325563"/>
          </a:xfrm>
        </p:spPr>
        <p:txBody>
          <a:bodyPr/>
          <a:lstStyle/>
          <a:p>
            <a:r>
              <a:rPr lang="en-US" dirty="0"/>
              <a:t>Insurance Coverage= </a:t>
            </a:r>
            <a:r>
              <a:rPr lang="en-US" b="1" dirty="0">
                <a:solidFill>
                  <a:srgbClr val="FF0000"/>
                </a:solidFill>
              </a:rPr>
              <a:t>N</a:t>
            </a:r>
          </a:p>
        </p:txBody>
      </p:sp>
      <p:pic>
        <p:nvPicPr>
          <p:cNvPr id="17" name="Picture 16"/>
          <p:cNvPicPr>
            <a:picLocks noChangeAspect="1"/>
          </p:cNvPicPr>
          <p:nvPr/>
        </p:nvPicPr>
        <p:blipFill>
          <a:blip r:embed="rId2"/>
          <a:stretch>
            <a:fillRect/>
          </a:stretch>
        </p:blipFill>
        <p:spPr>
          <a:xfrm>
            <a:off x="6797040" y="281305"/>
            <a:ext cx="3261360" cy="6401435"/>
          </a:xfrm>
          <a:prstGeom prst="rect">
            <a:avLst/>
          </a:prstGeom>
        </p:spPr>
      </p:pic>
      <p:sp>
        <p:nvSpPr>
          <p:cNvPr id="18" name="Rectangle 17"/>
          <p:cNvSpPr/>
          <p:nvPr/>
        </p:nvSpPr>
        <p:spPr>
          <a:xfrm>
            <a:off x="7014268" y="1170057"/>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9855831" y="1044609"/>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8385" y="2280888"/>
            <a:ext cx="2488981" cy="1384995"/>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You are well on your way!  You’ll earn points that you can use towards your purchase</a:t>
            </a:r>
          </a:p>
          <a:p>
            <a:pPr algn="ctr"/>
            <a:r>
              <a:rPr lang="en-US" sz="1200" dirty="0">
                <a:solidFill>
                  <a:srgbClr val="666666"/>
                </a:solidFill>
                <a:latin typeface="Roboto Condensed" pitchFamily="2" charset="0"/>
                <a:ea typeface="Roboto Condensed" pitchFamily="2" charset="0"/>
              </a:rPr>
              <a:t>To ensure maximum savings, we need to know about your insurance coverage.</a:t>
            </a:r>
          </a:p>
          <a:p>
            <a:pPr algn="ctr"/>
            <a:endParaRPr lang="en-US" sz="1200" dirty="0">
              <a:solidFill>
                <a:srgbClr val="666666"/>
              </a:solidFill>
              <a:latin typeface="Roboto Condensed" pitchFamily="2" charset="0"/>
              <a:ea typeface="Roboto Condensed" pitchFamily="2" charset="0"/>
            </a:endParaRPr>
          </a:p>
        </p:txBody>
      </p:sp>
      <p:sp>
        <p:nvSpPr>
          <p:cNvPr id="27" name="Rectangle 26"/>
          <p:cNvSpPr/>
          <p:nvPr/>
        </p:nvSpPr>
        <p:spPr>
          <a:xfrm>
            <a:off x="7007710" y="1138420"/>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itchFamily="2" charset="0"/>
                <a:ea typeface="Roboto Condensed" pitchFamily="2" charset="0"/>
              </a:rPr>
              <a:t>Insurance Coverage</a:t>
            </a:r>
          </a:p>
        </p:txBody>
      </p:sp>
      <p:sp>
        <p:nvSpPr>
          <p:cNvPr id="28" name="L-Shape 27"/>
          <p:cNvSpPr/>
          <p:nvPr/>
        </p:nvSpPr>
        <p:spPr>
          <a:xfrm rot="2944317">
            <a:off x="7105610" y="12144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655" y="1334005"/>
            <a:ext cx="2013211" cy="1006364"/>
          </a:xfrm>
          <a:prstGeom prst="rect">
            <a:avLst/>
          </a:prstGeom>
        </p:spPr>
      </p:pic>
      <p:sp>
        <p:nvSpPr>
          <p:cNvPr id="20" name="Rounded Rectangle 19">
            <a:hlinkClick r:id="rId4" action="ppaction://hlinksldjump"/>
          </p:cNvPr>
          <p:cNvSpPr/>
          <p:nvPr/>
        </p:nvSpPr>
        <p:spPr>
          <a:xfrm>
            <a:off x="8497757" y="4131153"/>
            <a:ext cx="773086" cy="304011"/>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YES</a:t>
            </a:r>
          </a:p>
        </p:txBody>
      </p:sp>
      <p:sp>
        <p:nvSpPr>
          <p:cNvPr id="30" name="Rounded Rectangle 29"/>
          <p:cNvSpPr/>
          <p:nvPr/>
        </p:nvSpPr>
        <p:spPr>
          <a:xfrm>
            <a:off x="7549593" y="4135888"/>
            <a:ext cx="773086" cy="304011"/>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56FBD"/>
                </a:solidFill>
                <a:latin typeface="Roboto Condensed" pitchFamily="2" charset="0"/>
                <a:ea typeface="Roboto Condensed" pitchFamily="2" charset="0"/>
              </a:rPr>
              <a:t>NO</a:t>
            </a:r>
          </a:p>
        </p:txBody>
      </p:sp>
      <p:sp>
        <p:nvSpPr>
          <p:cNvPr id="3" name="Rectangle 2"/>
          <p:cNvSpPr/>
          <p:nvPr/>
        </p:nvSpPr>
        <p:spPr>
          <a:xfrm>
            <a:off x="7089837" y="3574244"/>
            <a:ext cx="2677618" cy="523220"/>
          </a:xfrm>
          <a:prstGeom prst="rect">
            <a:avLst/>
          </a:prstGeom>
        </p:spPr>
        <p:txBody>
          <a:bodyPr wrap="square">
            <a:spAutoFit/>
          </a:bodyPr>
          <a:lstStyle/>
          <a:p>
            <a:pPr algn="ctr"/>
            <a:r>
              <a:rPr lang="en-US" sz="1400" dirty="0">
                <a:solidFill>
                  <a:srgbClr val="256FBD"/>
                </a:solidFill>
                <a:latin typeface="Roboto Condensed" pitchFamily="2" charset="0"/>
                <a:ea typeface="Roboto Condensed" pitchFamily="2" charset="0"/>
              </a:rPr>
              <a:t>Do you have</a:t>
            </a:r>
            <a:br>
              <a:rPr lang="en-US" sz="1400" dirty="0">
                <a:solidFill>
                  <a:srgbClr val="256FBD"/>
                </a:solidFill>
                <a:latin typeface="Roboto Condensed" pitchFamily="2" charset="0"/>
                <a:ea typeface="Roboto Condensed" pitchFamily="2" charset="0"/>
              </a:rPr>
            </a:br>
            <a:r>
              <a:rPr lang="en-US" sz="1400" dirty="0">
                <a:solidFill>
                  <a:srgbClr val="256FBD"/>
                </a:solidFill>
                <a:latin typeface="Roboto Condensed" pitchFamily="2" charset="0"/>
                <a:ea typeface="Roboto Condensed" pitchFamily="2" charset="0"/>
              </a:rPr>
              <a:t>prescription drug insurance?</a:t>
            </a:r>
            <a:endParaRPr lang="en-US" sz="1400" dirty="0">
              <a:solidFill>
                <a:srgbClr val="256FBD"/>
              </a:solidFill>
            </a:endParaRPr>
          </a:p>
        </p:txBody>
      </p:sp>
      <p:sp>
        <p:nvSpPr>
          <p:cNvPr id="24" name="Oval 23"/>
          <p:cNvSpPr/>
          <p:nvPr/>
        </p:nvSpPr>
        <p:spPr>
          <a:xfrm>
            <a:off x="7795868" y="5378336"/>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8097048" y="5378336"/>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8398228" y="5378336"/>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9000588" y="5378334"/>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795868" y="5378336"/>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8097048" y="5378336"/>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8398228" y="5378336"/>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8699408" y="5378335"/>
            <a:ext cx="99529" cy="99529"/>
          </a:xfrm>
          <a:prstGeom prst="ellipse">
            <a:avLst/>
          </a:prstGeom>
          <a:solidFill>
            <a:srgbClr val="F2F2F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9000588" y="5378334"/>
            <a:ext cx="99529" cy="99529"/>
          </a:xfrm>
          <a:prstGeom prst="ellipse">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8996588" y="5378335"/>
            <a:ext cx="99529" cy="99529"/>
          </a:xfrm>
          <a:prstGeom prst="ellipse">
            <a:avLst/>
          </a:prstGeom>
          <a:solidFill>
            <a:srgbClr val="9AC642"/>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hlinkClick r:id="rId5" action="ppaction://hlinksldjump"/>
          </p:cNvPr>
          <p:cNvSpPr/>
          <p:nvPr/>
        </p:nvSpPr>
        <p:spPr>
          <a:xfrm>
            <a:off x="7556151" y="4135888"/>
            <a:ext cx="773086" cy="3040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Condensed" pitchFamily="2" charset="0"/>
                <a:ea typeface="Roboto Condensed" pitchFamily="2" charset="0"/>
              </a:rPr>
              <a:t>NO</a:t>
            </a:r>
          </a:p>
        </p:txBody>
      </p:sp>
      <p:sp>
        <p:nvSpPr>
          <p:cNvPr id="31" name="Action Button: Home 30">
            <a:hlinkClick r:id="rId6" action="ppaction://hlinksldjump" highlightClick="1"/>
          </p:cNvPr>
          <p:cNvSpPr/>
          <p:nvPr/>
        </p:nvSpPr>
        <p:spPr>
          <a:xfrm>
            <a:off x="8274105" y="6039571"/>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7001245" y="5570212"/>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FINISH</a:t>
            </a:r>
          </a:p>
        </p:txBody>
      </p:sp>
    </p:spTree>
    <p:extLst>
      <p:ext uri="{BB962C8B-B14F-4D97-AF65-F5344CB8AC3E}">
        <p14:creationId xmlns:p14="http://schemas.microsoft.com/office/powerpoint/2010/main" val="187724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87093" cy="1325563"/>
          </a:xfrm>
        </p:spPr>
        <p:txBody>
          <a:bodyPr>
            <a:normAutofit fontScale="90000"/>
          </a:bodyPr>
          <a:lstStyle/>
          <a:p>
            <a:r>
              <a:rPr lang="en-US" sz="3600" dirty="0">
                <a:solidFill>
                  <a:srgbClr val="FF0000"/>
                </a:solidFill>
              </a:rPr>
              <a:t>Home Screen</a:t>
            </a:r>
            <a:br>
              <a:rPr lang="en-US" sz="3600" dirty="0">
                <a:solidFill>
                  <a:srgbClr val="FF0000"/>
                </a:solidFill>
              </a:rPr>
            </a:br>
            <a:r>
              <a:rPr lang="en-US" sz="3600" dirty="0">
                <a:solidFill>
                  <a:srgbClr val="FF0000"/>
                </a:solidFill>
              </a:rPr>
              <a:t>No Insurance on file </a:t>
            </a:r>
            <a:r>
              <a:rPr lang="en-US" dirty="0"/>
              <a:t>scenario</a:t>
            </a: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45" name="Rectangle 44"/>
          <p:cNvSpPr/>
          <p:nvPr/>
        </p:nvSpPr>
        <p:spPr>
          <a:xfrm>
            <a:off x="8116279" y="1178069"/>
            <a:ext cx="2620993"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5876" y="1157157"/>
            <a:ext cx="2013211" cy="1006364"/>
          </a:xfrm>
          <a:prstGeom prst="rect">
            <a:avLst/>
          </a:prstGeom>
        </p:spPr>
      </p:pic>
      <p:pic>
        <p:nvPicPr>
          <p:cNvPr id="54"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20223" y="4971025"/>
            <a:ext cx="426448" cy="575581"/>
          </a:xfrm>
        </p:spPr>
      </p:pic>
      <p:sp>
        <p:nvSpPr>
          <p:cNvPr id="55" name="TextBox 54"/>
          <p:cNvSpPr txBox="1"/>
          <p:nvPr/>
        </p:nvSpPr>
        <p:spPr>
          <a:xfrm>
            <a:off x="9240571" y="5045935"/>
            <a:ext cx="393193" cy="246221"/>
          </a:xfrm>
          <a:prstGeom prst="rect">
            <a:avLst/>
          </a:prstGeom>
          <a:noFill/>
        </p:spPr>
        <p:txBody>
          <a:bodyPr wrap="square" rtlCol="0">
            <a:spAutoFit/>
          </a:bodyPr>
          <a:lstStyle/>
          <a:p>
            <a:r>
              <a:rPr lang="en-US" sz="1000" dirty="0">
                <a:solidFill>
                  <a:srgbClr val="256FBD"/>
                </a:solidFill>
                <a:latin typeface="Cleanvertising" panose="020B0803030403020204" pitchFamily="34" charset="0"/>
              </a:rPr>
              <a:t>350</a:t>
            </a:r>
          </a:p>
        </p:txBody>
      </p:sp>
      <p:sp>
        <p:nvSpPr>
          <p:cNvPr id="56" name="TextBox 55"/>
          <p:cNvSpPr txBox="1"/>
          <p:nvPr/>
        </p:nvSpPr>
        <p:spPr>
          <a:xfrm>
            <a:off x="8562109" y="2085249"/>
            <a:ext cx="2022764" cy="2413481"/>
          </a:xfrm>
          <a:prstGeom prst="rect">
            <a:avLst/>
          </a:prstGeom>
          <a:noFill/>
        </p:spPr>
        <p:txBody>
          <a:bodyPr wrap="square" rtlCol="0">
            <a:spAutoFit/>
          </a:bodyPr>
          <a:lstStyle/>
          <a:p>
            <a:pPr>
              <a:lnSpc>
                <a:spcPts val="2160"/>
              </a:lnSpc>
              <a:spcAft>
                <a:spcPts val="1800"/>
              </a:spcAft>
            </a:pPr>
            <a:r>
              <a:rPr lang="en-US" sz="1400" dirty="0">
                <a:solidFill>
                  <a:srgbClr val="256FBD"/>
                </a:solidFill>
                <a:latin typeface="Roboto Condensed" pitchFamily="2" charset="0"/>
                <a:ea typeface="Roboto Condensed" pitchFamily="2" charset="0"/>
              </a:rPr>
              <a:t>My Profile</a:t>
            </a:r>
          </a:p>
          <a:p>
            <a:pPr>
              <a:lnSpc>
                <a:spcPts val="2160"/>
              </a:lnSpc>
              <a:spcAft>
                <a:spcPts val="1800"/>
              </a:spcAft>
            </a:pPr>
            <a:r>
              <a:rPr lang="en-US" sz="1400" dirty="0">
                <a:solidFill>
                  <a:srgbClr val="256FBD"/>
                </a:solidFill>
                <a:latin typeface="Roboto Condensed" pitchFamily="2" charset="0"/>
                <a:ea typeface="Roboto Condensed" pitchFamily="2" charset="0"/>
              </a:rPr>
              <a:t>My Rx Orders</a:t>
            </a:r>
          </a:p>
          <a:p>
            <a:pPr>
              <a:lnSpc>
                <a:spcPts val="2160"/>
              </a:lnSpc>
              <a:spcAft>
                <a:spcPts val="1800"/>
              </a:spcAft>
            </a:pPr>
            <a:r>
              <a:rPr lang="en-US" sz="1400" dirty="0">
                <a:solidFill>
                  <a:srgbClr val="256FBD"/>
                </a:solidFill>
                <a:latin typeface="Roboto Condensed" pitchFamily="2" charset="0"/>
                <a:ea typeface="Roboto Condensed" pitchFamily="2" charset="0"/>
              </a:rPr>
              <a:t>My Alerts</a:t>
            </a:r>
          </a:p>
          <a:p>
            <a:pPr>
              <a:lnSpc>
                <a:spcPts val="2160"/>
              </a:lnSpc>
              <a:spcAft>
                <a:spcPts val="1800"/>
              </a:spcAft>
            </a:pPr>
            <a:r>
              <a:rPr lang="en-US" sz="1400" dirty="0">
                <a:solidFill>
                  <a:srgbClr val="256FBD"/>
                </a:solidFill>
                <a:latin typeface="Roboto Condensed" pitchFamily="2" charset="0"/>
                <a:ea typeface="Roboto Condensed" pitchFamily="2" charset="0"/>
              </a:rPr>
              <a:t>Drug Lookup</a:t>
            </a:r>
          </a:p>
          <a:p>
            <a:pPr>
              <a:lnSpc>
                <a:spcPts val="2160"/>
              </a:lnSpc>
              <a:spcAft>
                <a:spcPts val="1800"/>
              </a:spcAft>
            </a:pPr>
            <a:r>
              <a:rPr lang="en-US" sz="1400" dirty="0">
                <a:solidFill>
                  <a:srgbClr val="256FBD"/>
                </a:solidFill>
                <a:latin typeface="Roboto Condensed" pitchFamily="2" charset="0"/>
                <a:ea typeface="Roboto Condensed" pitchFamily="2" charset="0"/>
              </a:rPr>
              <a:t>Compliance Rewards™</a:t>
            </a:r>
          </a:p>
        </p:txBody>
      </p:sp>
      <p:cxnSp>
        <p:nvCxnSpPr>
          <p:cNvPr id="57" name="Straight Connector 56"/>
          <p:cNvCxnSpPr/>
          <p:nvPr/>
        </p:nvCxnSpPr>
        <p:spPr>
          <a:xfrm>
            <a:off x="8220364" y="2512950"/>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118767" y="2068685"/>
            <a:ext cx="2624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220364" y="3016519"/>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240226" y="3501168"/>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220364" y="4037586"/>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2" name="Chevron 61"/>
          <p:cNvSpPr/>
          <p:nvPr/>
        </p:nvSpPr>
        <p:spPr>
          <a:xfrm>
            <a:off x="10476807" y="2199228"/>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Chevron 62"/>
          <p:cNvSpPr/>
          <p:nvPr/>
        </p:nvSpPr>
        <p:spPr>
          <a:xfrm>
            <a:off x="10476807" y="2684457"/>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Chevron 63"/>
          <p:cNvSpPr/>
          <p:nvPr/>
        </p:nvSpPr>
        <p:spPr>
          <a:xfrm>
            <a:off x="10476807" y="3135239"/>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Chevron 64"/>
          <p:cNvSpPr/>
          <p:nvPr/>
        </p:nvSpPr>
        <p:spPr>
          <a:xfrm>
            <a:off x="10475598" y="3698583"/>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Chevron 65"/>
          <p:cNvSpPr/>
          <p:nvPr/>
        </p:nvSpPr>
        <p:spPr>
          <a:xfrm>
            <a:off x="10475598" y="4212458"/>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5224" y="3152155"/>
            <a:ext cx="192024" cy="192024"/>
          </a:xfrm>
          <a:prstGeom prst="rect">
            <a:avLst/>
          </a:prstGeom>
        </p:spPr>
      </p:pic>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6836" y="2653063"/>
            <a:ext cx="248802" cy="192024"/>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2505" y="2201118"/>
            <a:ext cx="177463" cy="192024"/>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1447" y="3684885"/>
            <a:ext cx="192024" cy="192024"/>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5224" y="4211476"/>
            <a:ext cx="192024" cy="192024"/>
          </a:xfrm>
          <a:prstGeom prst="rect">
            <a:avLst/>
          </a:prstGeom>
        </p:spPr>
      </p:pic>
      <p:pic>
        <p:nvPicPr>
          <p:cNvPr id="72" name="Picture 7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4343" y="5249704"/>
            <a:ext cx="290349" cy="259931"/>
          </a:xfrm>
          <a:prstGeom prst="rect">
            <a:avLst/>
          </a:prstGeom>
        </p:spPr>
      </p:pic>
      <p:sp>
        <p:nvSpPr>
          <p:cNvPr id="73" name="Rectangle 72"/>
          <p:cNvSpPr/>
          <p:nvPr/>
        </p:nvSpPr>
        <p:spPr>
          <a:xfrm>
            <a:off x="9879082" y="5468670"/>
            <a:ext cx="934871" cy="215444"/>
          </a:xfrm>
          <a:prstGeom prst="rect">
            <a:avLst/>
          </a:prstGeom>
        </p:spPr>
        <p:txBody>
          <a:bodyPr wrap="none">
            <a:spAutoFit/>
          </a:bodyPr>
          <a:lstStyle/>
          <a:p>
            <a:pPr algn="ctr">
              <a:spcAft>
                <a:spcPts val="1800"/>
              </a:spcAft>
            </a:pPr>
            <a:r>
              <a:rPr lang="en-US" sz="800" dirty="0">
                <a:solidFill>
                  <a:srgbClr val="256FBD"/>
                </a:solidFill>
                <a:latin typeface="Roboto Condensed" pitchFamily="2" charset="0"/>
                <a:ea typeface="Roboto Condensed" pitchFamily="2" charset="0"/>
              </a:rPr>
              <a:t>Share with Friends</a:t>
            </a:r>
          </a:p>
        </p:txBody>
      </p:sp>
      <p:sp>
        <p:nvSpPr>
          <p:cNvPr id="74" name="Rectangle 73"/>
          <p:cNvSpPr/>
          <p:nvPr/>
        </p:nvSpPr>
        <p:spPr>
          <a:xfrm>
            <a:off x="8164093" y="5471812"/>
            <a:ext cx="676788" cy="215444"/>
          </a:xfrm>
          <a:prstGeom prst="rect">
            <a:avLst/>
          </a:prstGeom>
        </p:spPr>
        <p:txBody>
          <a:bodyPr wrap="none">
            <a:spAutoFit/>
          </a:bodyPr>
          <a:lstStyle/>
          <a:p>
            <a:pPr algn="ctr">
              <a:spcAft>
                <a:spcPts val="1800"/>
              </a:spcAft>
            </a:pPr>
            <a:r>
              <a:rPr lang="en-US" sz="800" dirty="0">
                <a:solidFill>
                  <a:srgbClr val="256FBD"/>
                </a:solidFill>
                <a:latin typeface="Roboto Condensed" pitchFamily="2" charset="0"/>
                <a:ea typeface="Roboto Condensed" pitchFamily="2" charset="0"/>
              </a:rPr>
              <a:t>Med Hotline</a:t>
            </a:r>
          </a:p>
        </p:txBody>
      </p:sp>
      <p:sp>
        <p:nvSpPr>
          <p:cNvPr id="75" name="Rectangle 74"/>
          <p:cNvSpPr/>
          <p:nvPr/>
        </p:nvSpPr>
        <p:spPr>
          <a:xfrm>
            <a:off x="9121422" y="5471897"/>
            <a:ext cx="598242" cy="215444"/>
          </a:xfrm>
          <a:prstGeom prst="rect">
            <a:avLst/>
          </a:prstGeom>
        </p:spPr>
        <p:txBody>
          <a:bodyPr wrap="none">
            <a:spAutoFit/>
          </a:bodyPr>
          <a:lstStyle/>
          <a:p>
            <a:pPr algn="ctr">
              <a:spcAft>
                <a:spcPts val="1800"/>
              </a:spcAft>
            </a:pPr>
            <a:r>
              <a:rPr lang="en-US" sz="800" b="1" dirty="0">
                <a:solidFill>
                  <a:srgbClr val="256FBD"/>
                </a:solidFill>
                <a:latin typeface="Roboto Condensed" pitchFamily="2" charset="0"/>
                <a:ea typeface="Roboto Condensed" pitchFamily="2" charset="0"/>
              </a:rPr>
              <a:t>My Points</a:t>
            </a:r>
          </a:p>
        </p:txBody>
      </p:sp>
      <p:sp>
        <p:nvSpPr>
          <p:cNvPr id="79" name="TextBox 78"/>
          <p:cNvSpPr txBox="1"/>
          <p:nvPr/>
        </p:nvSpPr>
        <p:spPr>
          <a:xfrm>
            <a:off x="9767169" y="2179238"/>
            <a:ext cx="755335" cy="215444"/>
          </a:xfrm>
          <a:prstGeom prst="rect">
            <a:avLst/>
          </a:prstGeom>
          <a:noFill/>
        </p:spPr>
        <p:txBody>
          <a:bodyPr wrap="none" rtlCol="0">
            <a:spAutoFit/>
          </a:bodyPr>
          <a:lstStyle/>
          <a:p>
            <a:pPr algn="r"/>
            <a:r>
              <a:rPr lang="en-US" sz="800" dirty="0">
                <a:solidFill>
                  <a:schemeClr val="bg1">
                    <a:lumMod val="50000"/>
                  </a:schemeClr>
                </a:solidFill>
              </a:rPr>
              <a:t>KEN BURKETT</a:t>
            </a:r>
          </a:p>
        </p:txBody>
      </p:sp>
      <p:sp>
        <p:nvSpPr>
          <p:cNvPr id="81" name="Action Button: Custom 80">
            <a:hlinkClick r:id="rId11" action="ppaction://hlinksldjump" highlightClick="1"/>
          </p:cNvPr>
          <p:cNvSpPr/>
          <p:nvPr/>
        </p:nvSpPr>
        <p:spPr>
          <a:xfrm>
            <a:off x="8979434" y="4939474"/>
            <a:ext cx="827139" cy="720891"/>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ction Button: Custom 81">
            <a:hlinkClick r:id="rId12" action="ppaction://hlinksldjump" highlightClick="1"/>
          </p:cNvPr>
          <p:cNvSpPr/>
          <p:nvPr/>
        </p:nvSpPr>
        <p:spPr>
          <a:xfrm>
            <a:off x="9970759" y="5128754"/>
            <a:ext cx="827139" cy="598782"/>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9967543" y="2677773"/>
            <a:ext cx="554960" cy="215444"/>
          </a:xfrm>
          <a:prstGeom prst="rect">
            <a:avLst/>
          </a:prstGeom>
          <a:noFill/>
        </p:spPr>
        <p:txBody>
          <a:bodyPr wrap="none" rtlCol="0">
            <a:spAutoFit/>
          </a:bodyPr>
          <a:lstStyle/>
          <a:p>
            <a:pPr algn="r"/>
            <a:r>
              <a:rPr lang="en-US" sz="800" dirty="0">
                <a:solidFill>
                  <a:schemeClr val="bg1">
                    <a:lumMod val="50000"/>
                  </a:schemeClr>
                </a:solidFill>
              </a:rPr>
              <a:t>3 ACTIVE</a:t>
            </a:r>
          </a:p>
        </p:txBody>
      </p:sp>
      <p:sp>
        <p:nvSpPr>
          <p:cNvPr id="84" name="TextBox 83"/>
          <p:cNvSpPr txBox="1"/>
          <p:nvPr/>
        </p:nvSpPr>
        <p:spPr>
          <a:xfrm>
            <a:off x="9643736" y="3127764"/>
            <a:ext cx="878767" cy="215444"/>
          </a:xfrm>
          <a:prstGeom prst="rect">
            <a:avLst/>
          </a:prstGeom>
          <a:noFill/>
        </p:spPr>
        <p:txBody>
          <a:bodyPr wrap="none" rtlCol="0">
            <a:spAutoFit/>
          </a:bodyPr>
          <a:lstStyle/>
          <a:p>
            <a:pPr algn="r"/>
            <a:r>
              <a:rPr lang="en-US" sz="800" dirty="0">
                <a:solidFill>
                  <a:schemeClr val="bg1">
                    <a:lumMod val="50000"/>
                  </a:schemeClr>
                </a:solidFill>
              </a:rPr>
              <a:t>(3) NEW  (7) OLD</a:t>
            </a:r>
          </a:p>
        </p:txBody>
      </p:sp>
      <p:sp>
        <p:nvSpPr>
          <p:cNvPr id="85" name="TextBox 84"/>
          <p:cNvSpPr txBox="1"/>
          <p:nvPr/>
        </p:nvSpPr>
        <p:spPr>
          <a:xfrm>
            <a:off x="9774098" y="3675885"/>
            <a:ext cx="745718" cy="215444"/>
          </a:xfrm>
          <a:prstGeom prst="rect">
            <a:avLst/>
          </a:prstGeom>
          <a:noFill/>
        </p:spPr>
        <p:txBody>
          <a:bodyPr wrap="none" rtlCol="0">
            <a:spAutoFit/>
          </a:bodyPr>
          <a:lstStyle/>
          <a:p>
            <a:pPr algn="r"/>
            <a:r>
              <a:rPr lang="en-US" sz="800" dirty="0">
                <a:solidFill>
                  <a:schemeClr val="bg1">
                    <a:lumMod val="50000"/>
                  </a:schemeClr>
                </a:solidFill>
              </a:rPr>
              <a:t>(2) SEARCHES</a:t>
            </a:r>
          </a:p>
        </p:txBody>
      </p:sp>
      <p:pic>
        <p:nvPicPr>
          <p:cNvPr id="87" name="Picture 8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72915" y="5251653"/>
            <a:ext cx="257292" cy="256032"/>
          </a:xfrm>
          <a:prstGeom prst="rect">
            <a:avLst/>
          </a:prstGeom>
        </p:spPr>
      </p:pic>
      <p:sp>
        <p:nvSpPr>
          <p:cNvPr id="47" name="Action Button: Custom 46">
            <a:hlinkClick r:id="rId14" action="ppaction://hlinksldjump" highlightClick="1"/>
          </p:cNvPr>
          <p:cNvSpPr/>
          <p:nvPr/>
        </p:nvSpPr>
        <p:spPr>
          <a:xfrm>
            <a:off x="7673640" y="3625072"/>
            <a:ext cx="3459479" cy="379816"/>
          </a:xfrm>
          <a:prstGeom prst="actionButtonBlank">
            <a:avLst/>
          </a:prstGeom>
          <a:solidFill>
            <a:srgbClr val="FFFF99">
              <a:alpha val="10980"/>
            </a:srgbClr>
          </a:solid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Custom 50">
            <a:hlinkClick r:id="rId11" action="ppaction://hlinksldjump" highlightClick="1"/>
          </p:cNvPr>
          <p:cNvSpPr/>
          <p:nvPr/>
        </p:nvSpPr>
        <p:spPr>
          <a:xfrm>
            <a:off x="9027635" y="5006350"/>
            <a:ext cx="827139" cy="598782"/>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Custom 51">
            <a:hlinkClick r:id="rId12" action="ppaction://hlinksldjump" highlightClick="1"/>
          </p:cNvPr>
          <p:cNvSpPr/>
          <p:nvPr/>
        </p:nvSpPr>
        <p:spPr>
          <a:xfrm>
            <a:off x="9986505" y="5074740"/>
            <a:ext cx="827139" cy="598782"/>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502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 2016</a:t>
            </a:r>
            <a:r>
              <a:rPr kumimoji="0" lang="en-US" sz="600" b="0" i="0" u="none" strike="noStrike" kern="0" cap="none" spc="0" normalizeH="0" baseline="0" noProof="0" dirty="0">
                <a:ln>
                  <a:noFill/>
                </a:ln>
                <a:solidFill>
                  <a:srgbClr val="737373">
                    <a:lumMod val="60000"/>
                    <a:lumOff val="40000"/>
                  </a:srgbClr>
                </a:solidFill>
                <a:effectLst/>
                <a:uLnTx/>
                <a:uFillTx/>
              </a:rPr>
              <a:t>. Prepared for internal use only. This document contains information proprietary and confidential to  Ingenious Mobility and is not to be disclosed in whole or in part without the express written consent of  IMV.</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2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28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grpSp>
      <p:grpSp>
        <p:nvGrpSpPr>
          <p:cNvPr id="45" name="Group 44"/>
          <p:cNvGrpSpPr/>
          <p:nvPr/>
        </p:nvGrpSpPr>
        <p:grpSpPr>
          <a:xfrm>
            <a:off x="5978793" y="43363"/>
            <a:ext cx="3158002" cy="6511092"/>
            <a:chOff x="5235997" y="81674"/>
            <a:chExt cx="3158002" cy="6511092"/>
          </a:xfrm>
        </p:grpSpPr>
        <p:pic>
          <p:nvPicPr>
            <p:cNvPr id="46" name="Picture 45"/>
            <p:cNvPicPr>
              <a:picLocks noChangeAspect="1"/>
            </p:cNvPicPr>
            <p:nvPr/>
          </p:nvPicPr>
          <p:blipFill>
            <a:blip r:embed="rId3"/>
            <a:stretch>
              <a:fillRect/>
            </a:stretch>
          </p:blipFill>
          <p:spPr>
            <a:xfrm>
              <a:off x="5235997" y="81674"/>
              <a:ext cx="3158002" cy="6511092"/>
            </a:xfrm>
            <a:prstGeom prst="rect">
              <a:avLst/>
            </a:prstGeom>
          </p:spPr>
        </p:pic>
        <p:sp>
          <p:nvSpPr>
            <p:cNvPr id="47" name="Rectangle 46"/>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52" name="Straight Connector 51"/>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6218210" y="1010052"/>
            <a:ext cx="2655633" cy="248232"/>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TextBox 74"/>
          <p:cNvSpPr txBox="1"/>
          <p:nvPr/>
        </p:nvSpPr>
        <p:spPr>
          <a:xfrm>
            <a:off x="6883946" y="982759"/>
            <a:ext cx="112562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DRUG LOOK UP</a:t>
            </a:r>
          </a:p>
        </p:txBody>
      </p:sp>
      <p:pic>
        <p:nvPicPr>
          <p:cNvPr id="76" name="Picture 75"/>
          <p:cNvPicPr>
            <a:picLocks noChangeAspect="1"/>
          </p:cNvPicPr>
          <p:nvPr/>
        </p:nvPicPr>
        <p:blipFill>
          <a:blip r:embed="rId4"/>
          <a:stretch>
            <a:fillRect/>
          </a:stretch>
        </p:blipFill>
        <p:spPr>
          <a:xfrm>
            <a:off x="6261707" y="1363061"/>
            <a:ext cx="2163035" cy="319989"/>
          </a:xfrm>
          <a:prstGeom prst="rect">
            <a:avLst/>
          </a:prstGeom>
        </p:spPr>
      </p:pic>
      <p:sp>
        <p:nvSpPr>
          <p:cNvPr id="77" name="TextBox 76"/>
          <p:cNvSpPr txBox="1"/>
          <p:nvPr/>
        </p:nvSpPr>
        <p:spPr>
          <a:xfrm>
            <a:off x="6630437" y="1232909"/>
            <a:ext cx="1656712" cy="1692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sp>
        <p:nvSpPr>
          <p:cNvPr id="78" name="Action Button: Home 77">
            <a:hlinkClick r:id="rId5" action="ppaction://hlinksldjump" highlightClick="1"/>
          </p:cNvPr>
          <p:cNvSpPr/>
          <p:nvPr/>
        </p:nvSpPr>
        <p:spPr>
          <a:xfrm>
            <a:off x="7235355" y="598421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79" name="Picture 78"/>
          <p:cNvPicPr>
            <a:picLocks noChangeAspect="1"/>
          </p:cNvPicPr>
          <p:nvPr/>
        </p:nvPicPr>
        <p:blipFill rotWithShape="1">
          <a:blip r:embed="rId4"/>
          <a:srcRect l="20615" t="-145" b="-1"/>
          <a:stretch/>
        </p:blipFill>
        <p:spPr>
          <a:xfrm>
            <a:off x="7156710" y="1363062"/>
            <a:ext cx="1717133" cy="319990"/>
          </a:xfrm>
          <a:prstGeom prst="rect">
            <a:avLst/>
          </a:prstGeom>
        </p:spPr>
      </p:pic>
      <p:sp>
        <p:nvSpPr>
          <p:cNvPr id="80" name="Rectangle 79"/>
          <p:cNvSpPr/>
          <p:nvPr/>
        </p:nvSpPr>
        <p:spPr>
          <a:xfrm>
            <a:off x="7141395" y="1422933"/>
            <a:ext cx="411540" cy="2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1" name="Rectangle 80"/>
          <p:cNvSpPr/>
          <p:nvPr/>
        </p:nvSpPr>
        <p:spPr>
          <a:xfrm>
            <a:off x="6486241" y="1393339"/>
            <a:ext cx="1800908" cy="231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6" name="TextBox 85"/>
          <p:cNvSpPr txBox="1"/>
          <p:nvPr/>
        </p:nvSpPr>
        <p:spPr>
          <a:xfrm>
            <a:off x="6522225" y="1372849"/>
            <a:ext cx="1018227" cy="307777"/>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Propranolol</a:t>
            </a:r>
          </a:p>
        </p:txBody>
      </p:sp>
      <p:pic>
        <p:nvPicPr>
          <p:cNvPr id="87" name="Picture 86"/>
          <p:cNvPicPr>
            <a:picLocks noChangeAspect="1"/>
          </p:cNvPicPr>
          <p:nvPr/>
        </p:nvPicPr>
        <p:blipFill>
          <a:blip r:embed="rId6"/>
          <a:stretch>
            <a:fillRect/>
          </a:stretch>
        </p:blipFill>
        <p:spPr>
          <a:xfrm>
            <a:off x="6254721" y="1670706"/>
            <a:ext cx="2612136" cy="454582"/>
          </a:xfrm>
          <a:prstGeom prst="rect">
            <a:avLst/>
          </a:prstGeom>
        </p:spPr>
      </p:pic>
      <p:sp>
        <p:nvSpPr>
          <p:cNvPr id="88" name="TextBox 87"/>
          <p:cNvSpPr txBox="1"/>
          <p:nvPr/>
        </p:nvSpPr>
        <p:spPr>
          <a:xfrm>
            <a:off x="7626763" y="2166288"/>
            <a:ext cx="588935" cy="461665"/>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10mg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20mg  </a:t>
            </a:r>
            <a:r>
              <a:rPr kumimoji="0" lang="en-US" sz="800" b="0" i="0" u="none" strike="noStrike" kern="0" cap="none" spc="0" normalizeH="0" baseline="0" noProof="0" dirty="0">
                <a:ln>
                  <a:noFill/>
                </a:ln>
                <a:solidFill>
                  <a:schemeClr val="accent1">
                    <a:lumMod val="75000"/>
                  </a:schemeClr>
                </a:solidFill>
                <a:effectLst/>
                <a:uLnTx/>
                <a:uFillTx/>
                <a:latin typeface="Wingdings 3" panose="05040102010807070707" pitchFamily="18" charset="2"/>
                <a:ea typeface="Roboto Condensed" pitchFamily="2" charset="0"/>
              </a:rPr>
              <a:t>t </a:t>
            </a:r>
            <a:endParaRPr kumimoji="0" lang="en-US" sz="8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40mg</a:t>
            </a:r>
          </a:p>
        </p:txBody>
      </p:sp>
      <p:sp>
        <p:nvSpPr>
          <p:cNvPr id="90" name="TextBox 89"/>
          <p:cNvSpPr txBox="1"/>
          <p:nvPr/>
        </p:nvSpPr>
        <p:spPr>
          <a:xfrm>
            <a:off x="6240840" y="2185848"/>
            <a:ext cx="10552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12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91" name="TextBox 90"/>
          <p:cNvSpPr txBox="1"/>
          <p:nvPr/>
        </p:nvSpPr>
        <p:spPr>
          <a:xfrm>
            <a:off x="5854742" y="2344159"/>
            <a:ext cx="1656712" cy="1692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sp>
        <p:nvSpPr>
          <p:cNvPr id="93" name="TextBox 92"/>
          <p:cNvSpPr txBox="1"/>
          <p:nvPr/>
        </p:nvSpPr>
        <p:spPr>
          <a:xfrm>
            <a:off x="6784375" y="2472939"/>
            <a:ext cx="1257189"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PROPRANOLOL 20MG </a:t>
            </a:r>
          </a:p>
        </p:txBody>
      </p:sp>
      <p:sp>
        <p:nvSpPr>
          <p:cNvPr id="95" name="TextBox 94"/>
          <p:cNvSpPr txBox="1"/>
          <p:nvPr/>
        </p:nvSpPr>
        <p:spPr>
          <a:xfrm>
            <a:off x="8310625" y="2471888"/>
            <a:ext cx="724283"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  9.44  </a:t>
            </a:r>
          </a:p>
        </p:txBody>
      </p:sp>
      <p:sp>
        <p:nvSpPr>
          <p:cNvPr id="96" name="Rectangle 95"/>
          <p:cNvSpPr/>
          <p:nvPr/>
        </p:nvSpPr>
        <p:spPr>
          <a:xfrm>
            <a:off x="6395909" y="2440915"/>
            <a:ext cx="546945"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60</a:t>
            </a:r>
            <a:r>
              <a:rPr kumimoji="0" lang="en-US" sz="7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pills </a:t>
            </a:r>
            <a:endParaRPr kumimoji="0" lang="en-US" sz="700" b="0" i="0" u="none" strike="noStrike" kern="0" cap="none" spc="0" normalizeH="0" baseline="0" noProof="0" dirty="0">
              <a:ln>
                <a:noFill/>
              </a:ln>
              <a:solidFill>
                <a:sysClr val="windowText" lastClr="000000"/>
              </a:solidFill>
              <a:effectLst/>
              <a:uLnTx/>
              <a:uFillTx/>
            </a:endParaRPr>
          </a:p>
        </p:txBody>
      </p:sp>
      <p:sp>
        <p:nvSpPr>
          <p:cNvPr id="97" name="Rectangle 96"/>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SAVE SEARCH</a:t>
            </a:r>
          </a:p>
        </p:txBody>
      </p:sp>
      <p:grpSp>
        <p:nvGrpSpPr>
          <p:cNvPr id="98" name="Group 97"/>
          <p:cNvGrpSpPr/>
          <p:nvPr/>
        </p:nvGrpSpPr>
        <p:grpSpPr>
          <a:xfrm>
            <a:off x="6210492" y="3819952"/>
            <a:ext cx="2555352" cy="930817"/>
            <a:chOff x="2801764" y="3876879"/>
            <a:chExt cx="2555352" cy="1733728"/>
          </a:xfrm>
        </p:grpSpPr>
        <p:sp>
          <p:nvSpPr>
            <p:cNvPr id="100" name="Rectangle 99"/>
            <p:cNvSpPr/>
            <p:nvPr/>
          </p:nvSpPr>
          <p:spPr>
            <a:xfrm>
              <a:off x="3075406" y="3876879"/>
              <a:ext cx="2093522" cy="326759"/>
            </a:xfrm>
            <a:prstGeom prst="rect">
              <a:avLst/>
            </a:prstGeom>
            <a:solidFill>
              <a:srgbClr val="256FBD"/>
            </a:solidFill>
            <a:ln>
              <a:solidFill>
                <a:srgbClr val="256FBD"/>
              </a:solidFill>
            </a:ln>
          </p:spPr>
          <p:txBody>
            <a:bodyPr wrap="square" tIns="18288" bIns="1828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Roboto Condensed" pitchFamily="2" charset="0"/>
                  <a:ea typeface="Roboto Condensed" pitchFamily="2" charset="0"/>
                </a:rPr>
                <a:t>RETAIL PHARMACY PRICE ESTIMATES</a:t>
              </a:r>
              <a:endParaRPr kumimoji="0" lang="en-US" sz="7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p:txBody>
        </p:sp>
        <p:sp>
          <p:nvSpPr>
            <p:cNvPr id="101" name="Rectangle 100"/>
            <p:cNvSpPr/>
            <p:nvPr/>
          </p:nvSpPr>
          <p:spPr>
            <a:xfrm>
              <a:off x="3132078" y="4300414"/>
              <a:ext cx="1941296" cy="6135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p:txBody>
        </p:sp>
        <p:cxnSp>
          <p:nvCxnSpPr>
            <p:cNvPr id="107" name="Straight Connector 106"/>
            <p:cNvCxnSpPr/>
            <p:nvPr/>
          </p:nvCxnSpPr>
          <p:spPr>
            <a:xfrm>
              <a:off x="2801764" y="5610607"/>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324786" y="4311052"/>
              <a:ext cx="1510350" cy="57326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65000"/>
                      <a:lumOff val="35000"/>
                    </a:schemeClr>
                  </a:solidFill>
                  <a:effectLst/>
                  <a:uLnTx/>
                  <a:uFillTx/>
                  <a:latin typeface="Roboto Condensed" pitchFamily="2" charset="0"/>
                  <a:ea typeface="Roboto Condensed" pitchFamily="2" charset="0"/>
                </a:rPr>
                <a:t>$14.19   to  $26.96</a:t>
              </a:r>
            </a:p>
          </p:txBody>
        </p:sp>
      </p:grpSp>
      <p:sp>
        <p:nvSpPr>
          <p:cNvPr id="57" name="TextBox 56"/>
          <p:cNvSpPr txBox="1"/>
          <p:nvPr/>
        </p:nvSpPr>
        <p:spPr>
          <a:xfrm>
            <a:off x="7043495" y="2606357"/>
            <a:ext cx="130521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0000"/>
                </a:solidFill>
                <a:effectLst/>
                <a:uLnTx/>
                <a:uFillTx/>
                <a:latin typeface="Roboto Condensed" pitchFamily="2" charset="0"/>
                <a:ea typeface="Roboto Condensed" pitchFamily="2" charset="0"/>
              </a:rPr>
              <a:t>REDEEMED</a:t>
            </a:r>
            <a:r>
              <a:rPr kumimoji="0" lang="en-US" sz="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COMPLIANCE REWARDS™ BALANCE</a:t>
            </a:r>
          </a:p>
        </p:txBody>
      </p:sp>
      <p:pic>
        <p:nvPicPr>
          <p:cNvPr id="2" name="Picture 1"/>
          <p:cNvPicPr>
            <a:picLocks noChangeAspect="1"/>
          </p:cNvPicPr>
          <p:nvPr/>
        </p:nvPicPr>
        <p:blipFill>
          <a:blip r:embed="rId7"/>
          <a:stretch>
            <a:fillRect/>
          </a:stretch>
        </p:blipFill>
        <p:spPr>
          <a:xfrm>
            <a:off x="6733514" y="2674244"/>
            <a:ext cx="369880" cy="445836"/>
          </a:xfrm>
          <a:prstGeom prst="rect">
            <a:avLst/>
          </a:prstGeom>
        </p:spPr>
      </p:pic>
      <p:sp>
        <p:nvSpPr>
          <p:cNvPr id="60" name="TextBox 59"/>
          <p:cNvSpPr txBox="1"/>
          <p:nvPr/>
        </p:nvSpPr>
        <p:spPr>
          <a:xfrm>
            <a:off x="8124836" y="2830001"/>
            <a:ext cx="843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a:t>
            </a:r>
            <a:r>
              <a:rPr kumimoji="0" lang="en-US" sz="1200" b="1" i="0" u="none" strike="noStrike" kern="0" cap="none" spc="0" normalizeH="0" baseline="0" noProof="0" dirty="0">
                <a:ln>
                  <a:noFill/>
                </a:ln>
                <a:solidFill>
                  <a:schemeClr val="accent1">
                    <a:lumMod val="50000"/>
                  </a:schemeClr>
                </a:solidFill>
                <a:effectLst/>
                <a:uLnTx/>
                <a:uFillTx/>
                <a:latin typeface="Roboto Condensed" pitchFamily="2" charset="0"/>
                <a:ea typeface="Roboto Condensed" pitchFamily="2" charset="0"/>
              </a:rPr>
              <a:t>$  6.29 </a:t>
            </a:r>
          </a:p>
        </p:txBody>
      </p:sp>
      <p:sp>
        <p:nvSpPr>
          <p:cNvPr id="61" name="TextBox 60"/>
          <p:cNvSpPr txBox="1"/>
          <p:nvPr/>
        </p:nvSpPr>
        <p:spPr>
          <a:xfrm>
            <a:off x="7235355" y="2857096"/>
            <a:ext cx="1108496"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accent1">
                    <a:lumMod val="50000"/>
                  </a:schemeClr>
                </a:solidFill>
                <a:effectLst/>
                <a:uLnTx/>
                <a:uFillTx/>
                <a:latin typeface="Roboto Condensed" pitchFamily="2" charset="0"/>
                <a:ea typeface="Roboto Condensed" pitchFamily="2" charset="0"/>
              </a:rPr>
              <a:t>YOUR RX PRICE</a:t>
            </a:r>
          </a:p>
        </p:txBody>
      </p:sp>
      <p:sp>
        <p:nvSpPr>
          <p:cNvPr id="62" name="Title 15"/>
          <p:cNvSpPr>
            <a:spLocks noGrp="1"/>
          </p:cNvSpPr>
          <p:nvPr>
            <p:ph type="title"/>
          </p:nvPr>
        </p:nvSpPr>
        <p:spPr>
          <a:xfrm>
            <a:off x="383050" y="732959"/>
            <a:ext cx="5065279" cy="992070"/>
          </a:xfrm>
        </p:spPr>
        <p:txBody>
          <a:bodyPr>
            <a:normAutofit fontScale="90000"/>
          </a:bodyPr>
          <a:lstStyle/>
          <a:p>
            <a:r>
              <a:rPr lang="en-US" sz="2200" dirty="0">
                <a:solidFill>
                  <a:srgbClr val="FF0000"/>
                </a:solidFill>
                <a:latin typeface="Roboto Condensed" pitchFamily="2" charset="0"/>
                <a:ea typeface="Roboto Condensed" pitchFamily="2" charset="0"/>
              </a:rPr>
              <a:t>No insurance on file scenario</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latin typeface="Roboto Condensed" pitchFamily="2" charset="0"/>
                <a:ea typeface="Roboto Condensed" pitchFamily="2" charset="0"/>
              </a:rPr>
              <a:t>CHECK CASH PRICE</a:t>
            </a:r>
            <a:br>
              <a:rPr lang="en-US" dirty="0">
                <a:latin typeface="Roboto Condensed" pitchFamily="2" charset="0"/>
                <a:ea typeface="Roboto Condensed" pitchFamily="2" charset="0"/>
              </a:rPr>
            </a:br>
            <a:r>
              <a:rPr lang="en-US" sz="2000" dirty="0">
                <a:solidFill>
                  <a:srgbClr val="FF0000"/>
                </a:solidFill>
                <a:latin typeface="Roboto Condensed" pitchFamily="2" charset="0"/>
                <a:ea typeface="Roboto Condensed" pitchFamily="2" charset="0"/>
              </a:rPr>
              <a:t>COMPLIANCE REWARDS™</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endParaRPr lang="en-US" sz="1800" dirty="0"/>
          </a:p>
        </p:txBody>
      </p:sp>
      <p:sp>
        <p:nvSpPr>
          <p:cNvPr id="63" name="L-Shape 62"/>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Flowchart: Connector 63"/>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5" name="Straight Connector 64"/>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240761" y="5070827"/>
            <a:ext cx="2620993" cy="381601"/>
          </a:xfrm>
          <a:prstGeom prst="rect">
            <a:avLst/>
          </a:prstGeom>
          <a:solidFill>
            <a:srgbClr val="9AC642"/>
          </a:solidFill>
          <a:ln>
            <a:noFill/>
          </a:ln>
          <a:effectLst>
            <a:outerShdw blurRad="508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8" name="TextBox 67"/>
          <p:cNvSpPr txBox="1"/>
          <p:nvPr/>
        </p:nvSpPr>
        <p:spPr>
          <a:xfrm>
            <a:off x="6380600" y="5111711"/>
            <a:ext cx="219848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BEGIN RX TRANSFER TO</a:t>
            </a:r>
          </a:p>
        </p:txBody>
      </p:sp>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4534" y="5110158"/>
            <a:ext cx="792078" cy="317273"/>
          </a:xfrm>
          <a:prstGeom prst="rect">
            <a:avLst/>
          </a:prstGeom>
        </p:spPr>
      </p:pic>
      <p:sp>
        <p:nvSpPr>
          <p:cNvPr id="70" name="Chevron 69"/>
          <p:cNvSpPr/>
          <p:nvPr/>
        </p:nvSpPr>
        <p:spPr>
          <a:xfrm>
            <a:off x="8615320" y="5150522"/>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endParaRPr>
          </a:p>
        </p:txBody>
      </p:sp>
      <p:sp>
        <p:nvSpPr>
          <p:cNvPr id="54" name="Action Button: Home 53">
            <a:hlinkClick r:id="rId5" action="ppaction://hlinksldjump" highlightClick="1"/>
          </p:cNvPr>
          <p:cNvSpPr/>
          <p:nvPr/>
        </p:nvSpPr>
        <p:spPr>
          <a:xfrm>
            <a:off x="7344917" y="594900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48" name="Group 47"/>
          <p:cNvGrpSpPr/>
          <p:nvPr/>
        </p:nvGrpSpPr>
        <p:grpSpPr>
          <a:xfrm>
            <a:off x="8031089" y="2121031"/>
            <a:ext cx="899956" cy="1804683"/>
            <a:chOff x="3367037" y="1968105"/>
            <a:chExt cx="899956" cy="1804683"/>
          </a:xfrm>
        </p:grpSpPr>
        <p:sp>
          <p:nvSpPr>
            <p:cNvPr id="49" name="TextBox 48"/>
            <p:cNvSpPr txBox="1"/>
            <p:nvPr/>
          </p:nvSpPr>
          <p:spPr>
            <a:xfrm>
              <a:off x="3367037" y="2135688"/>
              <a:ext cx="338554" cy="1600438"/>
            </a:xfrm>
            <a:prstGeom prst="rect">
              <a:avLst/>
            </a:prstGeom>
            <a:noFill/>
          </p:spPr>
          <p:txBody>
            <a:bodyPr wrap="none" rtlCol="0">
              <a:spAutoFit/>
            </a:bodyPr>
            <a:lstStyle/>
            <a:p>
              <a:r>
                <a:rPr lang="en-US" sz="800" dirty="0">
                  <a:solidFill>
                    <a:srgbClr val="256FBD"/>
                  </a:solidFill>
                  <a:latin typeface="Roboto Condensed" pitchFamily="2" charset="0"/>
                  <a:ea typeface="Roboto Condensed" pitchFamily="2" charset="0"/>
                </a:rPr>
                <a:t>1</a:t>
              </a:r>
            </a:p>
            <a:p>
              <a:r>
                <a:rPr lang="en-US" sz="800" dirty="0">
                  <a:solidFill>
                    <a:srgbClr val="256FBD"/>
                  </a:solidFill>
                  <a:latin typeface="Roboto Condensed" pitchFamily="2" charset="0"/>
                  <a:ea typeface="Roboto Condensed" pitchFamily="2" charset="0"/>
                </a:rPr>
                <a:t>10</a:t>
              </a:r>
            </a:p>
            <a:p>
              <a:r>
                <a:rPr lang="en-US" sz="800" dirty="0">
                  <a:solidFill>
                    <a:srgbClr val="256FBD"/>
                  </a:solidFill>
                  <a:latin typeface="Roboto Condensed" pitchFamily="2" charset="0"/>
                  <a:ea typeface="Roboto Condensed" pitchFamily="2" charset="0"/>
                </a:rPr>
                <a:t>20</a:t>
              </a:r>
            </a:p>
            <a:p>
              <a:r>
                <a:rPr lang="en-US" sz="800" dirty="0">
                  <a:solidFill>
                    <a:srgbClr val="256FBD"/>
                  </a:solidFill>
                  <a:latin typeface="Roboto Condensed" pitchFamily="2" charset="0"/>
                  <a:ea typeface="Roboto Condensed" pitchFamily="2" charset="0"/>
                </a:rPr>
                <a:t>28</a:t>
              </a:r>
            </a:p>
            <a:p>
              <a:r>
                <a:rPr lang="en-US" sz="800" dirty="0">
                  <a:solidFill>
                    <a:srgbClr val="256FBD"/>
                  </a:solidFill>
                  <a:latin typeface="Roboto Condensed" pitchFamily="2" charset="0"/>
                  <a:ea typeface="Roboto Condensed" pitchFamily="2" charset="0"/>
                </a:rPr>
                <a:t>30</a:t>
              </a:r>
            </a:p>
            <a:p>
              <a:r>
                <a:rPr lang="en-US" sz="800" dirty="0">
                  <a:solidFill>
                    <a:srgbClr val="256FBD"/>
                  </a:solidFill>
                  <a:latin typeface="Roboto Condensed" pitchFamily="2" charset="0"/>
                  <a:ea typeface="Roboto Condensed" pitchFamily="2" charset="0"/>
                </a:rPr>
                <a:t>40</a:t>
              </a:r>
            </a:p>
            <a:p>
              <a:r>
                <a:rPr lang="en-US" sz="800" dirty="0">
                  <a:solidFill>
                    <a:srgbClr val="256FBD"/>
                  </a:solidFill>
                  <a:latin typeface="Roboto Condensed" pitchFamily="2" charset="0"/>
                  <a:ea typeface="Roboto Condensed" pitchFamily="2" charset="0"/>
                </a:rPr>
                <a:t>60</a:t>
              </a:r>
            </a:p>
            <a:p>
              <a:r>
                <a:rPr lang="en-US" sz="800" dirty="0">
                  <a:solidFill>
                    <a:srgbClr val="256FBD"/>
                  </a:solidFill>
                  <a:latin typeface="Roboto Condensed" pitchFamily="2" charset="0"/>
                  <a:ea typeface="Roboto Condensed" pitchFamily="2" charset="0"/>
                </a:rPr>
                <a:t>90</a:t>
              </a:r>
            </a:p>
            <a:p>
              <a:r>
                <a:rPr lang="en-US" sz="800" dirty="0">
                  <a:solidFill>
                    <a:srgbClr val="256FBD"/>
                  </a:solidFill>
                  <a:latin typeface="Roboto Condensed" pitchFamily="2" charset="0"/>
                  <a:ea typeface="Roboto Condensed" pitchFamily="2" charset="0"/>
                </a:rPr>
                <a:t>100</a:t>
              </a:r>
            </a:p>
            <a:p>
              <a:r>
                <a:rPr lang="en-US" sz="800" dirty="0">
                  <a:solidFill>
                    <a:srgbClr val="256FBD"/>
                  </a:solidFill>
                  <a:latin typeface="Roboto Condensed" pitchFamily="2" charset="0"/>
                  <a:ea typeface="Roboto Condensed" pitchFamily="2" charset="0"/>
                </a:rPr>
                <a:t>120</a:t>
              </a:r>
            </a:p>
            <a:p>
              <a:endParaRPr lang="en-US" dirty="0"/>
            </a:p>
          </p:txBody>
        </p:sp>
        <p:sp>
          <p:nvSpPr>
            <p:cNvPr id="50" name="TextBox 49"/>
            <p:cNvSpPr txBox="1"/>
            <p:nvPr/>
          </p:nvSpPr>
          <p:spPr>
            <a:xfrm>
              <a:off x="3367037" y="3395642"/>
              <a:ext cx="790601" cy="184666"/>
            </a:xfrm>
            <a:prstGeom prst="rect">
              <a:avLst/>
            </a:prstGeom>
            <a:noFill/>
          </p:spPr>
          <p:txBody>
            <a:bodyPr wrap="none" rtlCol="0">
              <a:spAutoFit/>
            </a:bodyPr>
            <a:lstStyle/>
            <a:p>
              <a:r>
                <a:rPr lang="en-US" sz="600" dirty="0">
                  <a:solidFill>
                    <a:srgbClr val="256FBD"/>
                  </a:solidFill>
                </a:rPr>
                <a:t>Enter  a custom qty</a:t>
              </a:r>
              <a:endParaRPr lang="en-US" sz="2000" dirty="0"/>
            </a:p>
          </p:txBody>
        </p:sp>
        <p:sp>
          <p:nvSpPr>
            <p:cNvPr id="51" name="Rectangle 50"/>
            <p:cNvSpPr/>
            <p:nvPr/>
          </p:nvSpPr>
          <p:spPr>
            <a:xfrm>
              <a:off x="3458077" y="3564919"/>
              <a:ext cx="389541" cy="18496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855614" y="3564919"/>
              <a:ext cx="259984" cy="191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498831" y="3557344"/>
              <a:ext cx="391613" cy="215444"/>
            </a:xfrm>
            <a:prstGeom prst="rect">
              <a:avLst/>
            </a:prstGeom>
            <a:noFill/>
          </p:spPr>
          <p:txBody>
            <a:bodyPr wrap="square" rtlCol="0">
              <a:spAutoFit/>
            </a:bodyPr>
            <a:lstStyle/>
            <a:p>
              <a:r>
                <a:rPr lang="en-US" sz="800" dirty="0">
                  <a:solidFill>
                    <a:schemeClr val="tx1">
                      <a:lumMod val="50000"/>
                      <a:lumOff val="50000"/>
                    </a:schemeClr>
                  </a:solidFill>
                  <a:latin typeface="Roboto Condensed" pitchFamily="2" charset="0"/>
                  <a:ea typeface="Roboto Condensed" pitchFamily="2" charset="0"/>
                </a:rPr>
                <a:t>Qty</a:t>
              </a:r>
              <a:endParaRPr lang="en-US" dirty="0">
                <a:latin typeface="Roboto Condensed" pitchFamily="2" charset="0"/>
                <a:ea typeface="Roboto Condensed" pitchFamily="2" charset="0"/>
              </a:endParaRPr>
            </a:p>
          </p:txBody>
        </p:sp>
        <p:sp>
          <p:nvSpPr>
            <p:cNvPr id="56" name="TextBox 55"/>
            <p:cNvSpPr txBox="1"/>
            <p:nvPr/>
          </p:nvSpPr>
          <p:spPr>
            <a:xfrm>
              <a:off x="3831481" y="3549769"/>
              <a:ext cx="435512"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SET</a:t>
              </a:r>
              <a:endParaRPr lang="en-US" dirty="0">
                <a:solidFill>
                  <a:schemeClr val="bg1"/>
                </a:solidFill>
                <a:latin typeface="Roboto Condensed" pitchFamily="2" charset="0"/>
                <a:ea typeface="Roboto Condensed" pitchFamily="2" charset="0"/>
              </a:endParaRPr>
            </a:p>
          </p:txBody>
        </p:sp>
        <p:sp>
          <p:nvSpPr>
            <p:cNvPr id="58" name="Isosceles Triangle 57"/>
            <p:cNvSpPr/>
            <p:nvPr/>
          </p:nvSpPr>
          <p:spPr>
            <a:xfrm rot="16200000">
              <a:off x="3594626" y="2926408"/>
              <a:ext cx="70428" cy="8942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376795" y="1968105"/>
              <a:ext cx="763351" cy="192360"/>
            </a:xfrm>
            <a:prstGeom prst="rect">
              <a:avLst/>
            </a:prstGeom>
            <a:solidFill>
              <a:schemeClr val="bg1">
                <a:lumMod val="85000"/>
              </a:schemeClr>
            </a:solidFill>
          </p:spPr>
          <p:txBody>
            <a:bodyPr wrap="none" rtlCol="0">
              <a:spAutoFit/>
            </a:bodyPr>
            <a:lstStyle/>
            <a:p>
              <a:r>
                <a:rPr lang="en-US" sz="650" dirty="0">
                  <a:latin typeface="Roboto Condensed" pitchFamily="2" charset="0"/>
                  <a:ea typeface="Roboto Condensed" pitchFamily="2" charset="0"/>
                </a:rPr>
                <a:t>SELECT QUANITY</a:t>
              </a:r>
            </a:p>
          </p:txBody>
        </p:sp>
      </p:grpSp>
    </p:spTree>
    <p:extLst>
      <p:ext uri="{BB962C8B-B14F-4D97-AF65-F5344CB8AC3E}">
        <p14:creationId xmlns:p14="http://schemas.microsoft.com/office/powerpoint/2010/main" val="260579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up)">
                                      <p:cBhvr>
                                        <p:cTn id="7" dur="500"/>
                                        <p:tgtEl>
                                          <p:spTgt spid="88"/>
                                        </p:tgtEl>
                                      </p:cBhvr>
                                    </p:animEffect>
                                  </p:childTnLst>
                                  <p:subTnLst>
                                    <p:set>
                                      <p:cBhvr override="childStyle">
                                        <p:cTn dur="1" fill="hold" display="0" masterRel="nextClick" afterEffect="1"/>
                                        <p:tgtEl>
                                          <p:spTgt spid="8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up)">
                                      <p:cBhvr>
                                        <p:cTn id="12"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250"/>
                                  </p:stCondLst>
                                  <p:childTnLst>
                                    <p:set>
                                      <p:cBhvr>
                                        <p:cTn id="23" dur="1" fill="hold">
                                          <p:stCondLst>
                                            <p:cond delay="0"/>
                                          </p:stCondLst>
                                        </p:cTn>
                                        <p:tgtEl>
                                          <p:spTgt spid="95"/>
                                        </p:tgtEl>
                                        <p:attrNameLst>
                                          <p:attrName>style.visibility</p:attrName>
                                        </p:attrNameLst>
                                      </p:cBhvr>
                                      <p:to>
                                        <p:strVal val="visible"/>
                                      </p:to>
                                    </p:set>
                                  </p:childTnLst>
                                </p:cTn>
                              </p:par>
                            </p:childTnLst>
                          </p:cTn>
                        </p:par>
                        <p:par>
                          <p:cTn id="24" fill="hold">
                            <p:stCondLst>
                              <p:cond delay="250"/>
                            </p:stCondLst>
                            <p:childTnLst>
                              <p:par>
                                <p:cTn id="25" presetID="1" presetClass="entr" presetSubtype="0" fill="hold" grpId="0" nodeType="afterEffect">
                                  <p:stCondLst>
                                    <p:cond delay="250"/>
                                  </p:stCondLst>
                                  <p:childTnLst>
                                    <p:set>
                                      <p:cBhvr>
                                        <p:cTn id="26" dur="1" fill="hold">
                                          <p:stCondLst>
                                            <p:cond delay="0"/>
                                          </p:stCondLst>
                                        </p:cTn>
                                        <p:tgtEl>
                                          <p:spTgt spid="96"/>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childTnLst>
                                </p:cTn>
                              </p:par>
                            </p:childTnLst>
                          </p:cTn>
                        </p:par>
                        <p:par>
                          <p:cTn id="36" fill="hold">
                            <p:stCondLst>
                              <p:cond delay="500"/>
                            </p:stCondLst>
                            <p:childTnLst>
                              <p:par>
                                <p:cTn id="37" presetID="22" presetClass="entr" presetSubtype="1" fill="hold" nodeType="afterEffect">
                                  <p:stCondLst>
                                    <p:cond delay="2250"/>
                                  </p:stCondLst>
                                  <p:childTnLst>
                                    <p:set>
                                      <p:cBhvr>
                                        <p:cTn id="38" dur="1" fill="hold">
                                          <p:stCondLst>
                                            <p:cond delay="0"/>
                                          </p:stCondLst>
                                        </p:cTn>
                                        <p:tgtEl>
                                          <p:spTgt spid="98"/>
                                        </p:tgtEl>
                                        <p:attrNameLst>
                                          <p:attrName>style.visibility</p:attrName>
                                        </p:attrNameLst>
                                      </p:cBhvr>
                                      <p:to>
                                        <p:strVal val="visible"/>
                                      </p:to>
                                    </p:set>
                                    <p:animEffect transition="in" filter="wipe(up)">
                                      <p:cBhvr>
                                        <p:cTn id="39" dur="500"/>
                                        <p:tgtEl>
                                          <p:spTgt spid="98"/>
                                        </p:tgtEl>
                                      </p:cBhvr>
                                    </p:animEffect>
                                  </p:childTnLst>
                                </p:cTn>
                              </p:par>
                              <p:par>
                                <p:cTn id="40" presetID="1" presetClass="entr" presetSubtype="0" fill="hold" grpId="0" nodeType="withEffect">
                                  <p:stCondLst>
                                    <p:cond delay="3750"/>
                                  </p:stCondLst>
                                  <p:childTnLst>
                                    <p:set>
                                      <p:cBhvr>
                                        <p:cTn id="41" dur="1" fill="hold">
                                          <p:stCondLst>
                                            <p:cond delay="0"/>
                                          </p:stCondLst>
                                        </p:cTn>
                                        <p:tgtEl>
                                          <p:spTgt spid="67"/>
                                        </p:tgtEl>
                                        <p:attrNameLst>
                                          <p:attrName>style.visibility</p:attrName>
                                        </p:attrNameLst>
                                      </p:cBhvr>
                                      <p:to>
                                        <p:strVal val="visible"/>
                                      </p:to>
                                    </p:set>
                                  </p:childTnLst>
                                </p:cTn>
                              </p:par>
                              <p:par>
                                <p:cTn id="42" presetID="1" presetClass="entr" presetSubtype="0" fill="hold" grpId="0" nodeType="withEffect">
                                  <p:stCondLst>
                                    <p:cond delay="3750"/>
                                  </p:stCondLst>
                                  <p:childTnLst>
                                    <p:set>
                                      <p:cBhvr>
                                        <p:cTn id="43" dur="1" fill="hold">
                                          <p:stCondLst>
                                            <p:cond delay="0"/>
                                          </p:stCondLst>
                                        </p:cTn>
                                        <p:tgtEl>
                                          <p:spTgt spid="68"/>
                                        </p:tgtEl>
                                        <p:attrNameLst>
                                          <p:attrName>style.visibility</p:attrName>
                                        </p:attrNameLst>
                                      </p:cBhvr>
                                      <p:to>
                                        <p:strVal val="visible"/>
                                      </p:to>
                                    </p:set>
                                  </p:childTnLst>
                                </p:cTn>
                              </p:par>
                              <p:par>
                                <p:cTn id="44" presetID="1" presetClass="entr" presetSubtype="0" fill="hold" nodeType="withEffect">
                                  <p:stCondLst>
                                    <p:cond delay="3750"/>
                                  </p:stCondLst>
                                  <p:childTnLst>
                                    <p:set>
                                      <p:cBhvr>
                                        <p:cTn id="45" dur="1" fill="hold">
                                          <p:stCondLst>
                                            <p:cond delay="0"/>
                                          </p:stCondLst>
                                        </p:cTn>
                                        <p:tgtEl>
                                          <p:spTgt spid="69"/>
                                        </p:tgtEl>
                                        <p:attrNameLst>
                                          <p:attrName>style.visibility</p:attrName>
                                        </p:attrNameLst>
                                      </p:cBhvr>
                                      <p:to>
                                        <p:strVal val="visible"/>
                                      </p:to>
                                    </p:set>
                                  </p:childTnLst>
                                </p:cTn>
                              </p:par>
                              <p:par>
                                <p:cTn id="46" presetID="1" presetClass="entr" presetSubtype="0" fill="hold" grpId="0" nodeType="withEffect">
                                  <p:stCondLst>
                                    <p:cond delay="3750"/>
                                  </p:stCondLst>
                                  <p:childTnLst>
                                    <p:set>
                                      <p:cBhvr>
                                        <p:cTn id="47" dur="1" fill="hold">
                                          <p:stCondLst>
                                            <p:cond delay="0"/>
                                          </p:stCondLst>
                                        </p:cTn>
                                        <p:tgtEl>
                                          <p:spTgt spid="70"/>
                                        </p:tgtEl>
                                        <p:attrNameLst>
                                          <p:attrName>style.visibility</p:attrName>
                                        </p:attrNameLst>
                                      </p:cBhvr>
                                      <p:to>
                                        <p:strVal val="visible"/>
                                      </p:to>
                                    </p:set>
                                  </p:childTnLst>
                                </p:cTn>
                              </p:par>
                            </p:childTnLst>
                          </p:cTn>
                        </p:par>
                        <p:par>
                          <p:cTn id="48" fill="hold">
                            <p:stCondLst>
                              <p:cond delay="4250"/>
                            </p:stCondLst>
                            <p:childTnLst>
                              <p:par>
                                <p:cTn id="49" presetID="1" presetClass="entr" presetSubtype="0" fill="hold" grpId="0" nodeType="afterEffect">
                                  <p:stCondLst>
                                    <p:cond delay="50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bldLvl="5" animBg="1"/>
      <p:bldP spid="90" grpId="0"/>
      <p:bldP spid="91" grpId="0"/>
      <p:bldP spid="93" grpId="0"/>
      <p:bldP spid="95" grpId="0"/>
      <p:bldP spid="96" grpId="0"/>
      <p:bldP spid="97" grpId="0" animBg="1"/>
      <p:bldP spid="57" grpId="0"/>
      <p:bldP spid="60" grpId="0"/>
      <p:bldP spid="61" grpId="0"/>
      <p:bldP spid="67" grpId="0" animBg="1"/>
      <p:bldP spid="68" grpId="0"/>
      <p:bldP spid="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 2016</a:t>
            </a:r>
            <a:r>
              <a:rPr kumimoji="0" lang="en-US" sz="600" b="0" i="0" u="none" strike="noStrike" kern="0" cap="none" spc="0" normalizeH="0" baseline="0" noProof="0" dirty="0">
                <a:ln>
                  <a:noFill/>
                </a:ln>
                <a:solidFill>
                  <a:srgbClr val="737373">
                    <a:lumMod val="60000"/>
                    <a:lumOff val="40000"/>
                  </a:srgbClr>
                </a:solidFill>
                <a:effectLst/>
                <a:uLnTx/>
                <a:uFillTx/>
              </a:rPr>
              <a:t>. Prepared for internal use only. This document contains information proprietary and confidential to  Ingenious Mobility and is not to be disclosed in whole or in part without the express written consent of  IMV.</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2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28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grpSp>
      <p:grpSp>
        <p:nvGrpSpPr>
          <p:cNvPr id="45" name="Group 44"/>
          <p:cNvGrpSpPr/>
          <p:nvPr/>
        </p:nvGrpSpPr>
        <p:grpSpPr>
          <a:xfrm>
            <a:off x="5977866" y="92691"/>
            <a:ext cx="3158002" cy="6511092"/>
            <a:chOff x="5235997" y="81674"/>
            <a:chExt cx="3158002" cy="6511092"/>
          </a:xfrm>
        </p:grpSpPr>
        <p:pic>
          <p:nvPicPr>
            <p:cNvPr id="46" name="Picture 45"/>
            <p:cNvPicPr>
              <a:picLocks noChangeAspect="1"/>
            </p:cNvPicPr>
            <p:nvPr/>
          </p:nvPicPr>
          <p:blipFill>
            <a:blip r:embed="rId3"/>
            <a:stretch>
              <a:fillRect/>
            </a:stretch>
          </p:blipFill>
          <p:spPr>
            <a:xfrm>
              <a:off x="5235997" y="81674"/>
              <a:ext cx="3158002" cy="6511092"/>
            </a:xfrm>
            <a:prstGeom prst="rect">
              <a:avLst/>
            </a:prstGeom>
          </p:spPr>
        </p:pic>
        <p:sp>
          <p:nvSpPr>
            <p:cNvPr id="47" name="Rectangle 46"/>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52" name="Straight Connector 51"/>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6218210" y="1010052"/>
            <a:ext cx="2655633" cy="248232"/>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TextBox 74"/>
          <p:cNvSpPr txBox="1"/>
          <p:nvPr/>
        </p:nvSpPr>
        <p:spPr>
          <a:xfrm>
            <a:off x="6707699" y="990905"/>
            <a:ext cx="173957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INSURANCE  / CASH PAY</a:t>
            </a:r>
          </a:p>
        </p:txBody>
      </p:sp>
      <p:pic>
        <p:nvPicPr>
          <p:cNvPr id="76" name="Picture 75"/>
          <p:cNvPicPr>
            <a:picLocks noChangeAspect="1"/>
          </p:cNvPicPr>
          <p:nvPr/>
        </p:nvPicPr>
        <p:blipFill>
          <a:blip r:embed="rId4"/>
          <a:stretch>
            <a:fillRect/>
          </a:stretch>
        </p:blipFill>
        <p:spPr>
          <a:xfrm>
            <a:off x="6261707" y="1363061"/>
            <a:ext cx="2163035" cy="319989"/>
          </a:xfrm>
          <a:prstGeom prst="rect">
            <a:avLst/>
          </a:prstGeom>
        </p:spPr>
      </p:pic>
      <p:sp>
        <p:nvSpPr>
          <p:cNvPr id="77" name="TextBox 76"/>
          <p:cNvSpPr txBox="1"/>
          <p:nvPr/>
        </p:nvSpPr>
        <p:spPr>
          <a:xfrm>
            <a:off x="6630437" y="1232909"/>
            <a:ext cx="1656712" cy="1692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sp>
        <p:nvSpPr>
          <p:cNvPr id="78" name="Action Button: Home 77">
            <a:hlinkClick r:id="rId5" action="ppaction://hlinksldjump" highlightClick="1"/>
          </p:cNvPr>
          <p:cNvSpPr/>
          <p:nvPr/>
        </p:nvSpPr>
        <p:spPr>
          <a:xfrm>
            <a:off x="7235355" y="598421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79" name="Picture 78"/>
          <p:cNvPicPr>
            <a:picLocks noChangeAspect="1"/>
          </p:cNvPicPr>
          <p:nvPr/>
        </p:nvPicPr>
        <p:blipFill rotWithShape="1">
          <a:blip r:embed="rId4"/>
          <a:srcRect l="20615" t="-145" b="-1"/>
          <a:stretch/>
        </p:blipFill>
        <p:spPr>
          <a:xfrm>
            <a:off x="7156710" y="1363062"/>
            <a:ext cx="1717133" cy="319990"/>
          </a:xfrm>
          <a:prstGeom prst="rect">
            <a:avLst/>
          </a:prstGeom>
        </p:spPr>
      </p:pic>
      <p:sp>
        <p:nvSpPr>
          <p:cNvPr id="80" name="Rectangle 79"/>
          <p:cNvSpPr/>
          <p:nvPr/>
        </p:nvSpPr>
        <p:spPr>
          <a:xfrm>
            <a:off x="7141395" y="1422933"/>
            <a:ext cx="411540" cy="2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1" name="Rectangle 80"/>
          <p:cNvSpPr/>
          <p:nvPr/>
        </p:nvSpPr>
        <p:spPr>
          <a:xfrm>
            <a:off x="6486241" y="1393339"/>
            <a:ext cx="1800908" cy="231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87" name="Picture 86"/>
          <p:cNvPicPr>
            <a:picLocks noChangeAspect="1"/>
          </p:cNvPicPr>
          <p:nvPr/>
        </p:nvPicPr>
        <p:blipFill>
          <a:blip r:embed="rId6"/>
          <a:stretch>
            <a:fillRect/>
          </a:stretch>
        </p:blipFill>
        <p:spPr>
          <a:xfrm>
            <a:off x="6254721" y="1711526"/>
            <a:ext cx="2612136" cy="454582"/>
          </a:xfrm>
          <a:prstGeom prst="rect">
            <a:avLst/>
          </a:prstGeom>
        </p:spPr>
      </p:pic>
      <p:sp>
        <p:nvSpPr>
          <p:cNvPr id="90" name="TextBox 89"/>
          <p:cNvSpPr txBox="1"/>
          <p:nvPr/>
        </p:nvSpPr>
        <p:spPr>
          <a:xfrm>
            <a:off x="6240840" y="2185848"/>
            <a:ext cx="10552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12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91" name="TextBox 90"/>
          <p:cNvSpPr txBox="1"/>
          <p:nvPr/>
        </p:nvSpPr>
        <p:spPr>
          <a:xfrm>
            <a:off x="5854742" y="2344159"/>
            <a:ext cx="1656712" cy="1692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sp>
        <p:nvSpPr>
          <p:cNvPr id="93" name="TextBox 92"/>
          <p:cNvSpPr txBox="1"/>
          <p:nvPr/>
        </p:nvSpPr>
        <p:spPr>
          <a:xfrm>
            <a:off x="6784375" y="2472939"/>
            <a:ext cx="1257189"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PROPRANOLOL 20MG </a:t>
            </a:r>
          </a:p>
        </p:txBody>
      </p:sp>
      <p:sp>
        <p:nvSpPr>
          <p:cNvPr id="95" name="TextBox 94"/>
          <p:cNvSpPr txBox="1"/>
          <p:nvPr/>
        </p:nvSpPr>
        <p:spPr>
          <a:xfrm>
            <a:off x="8310625" y="2471888"/>
            <a:ext cx="724283"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  9.44  </a:t>
            </a:r>
          </a:p>
        </p:txBody>
      </p:sp>
      <p:sp>
        <p:nvSpPr>
          <p:cNvPr id="96" name="Rectangle 95"/>
          <p:cNvSpPr/>
          <p:nvPr/>
        </p:nvSpPr>
        <p:spPr>
          <a:xfrm>
            <a:off x="6395909" y="2440915"/>
            <a:ext cx="546945"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60</a:t>
            </a:r>
            <a:r>
              <a:rPr kumimoji="0" lang="en-US" sz="7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pills </a:t>
            </a:r>
            <a:endParaRPr kumimoji="0" lang="en-US" sz="700" b="0" i="0" u="none" strike="noStrike" kern="0" cap="none" spc="0" normalizeH="0" baseline="0" noProof="0" dirty="0">
              <a:ln>
                <a:noFill/>
              </a:ln>
              <a:solidFill>
                <a:sysClr val="windowText" lastClr="000000"/>
              </a:solidFill>
              <a:effectLst/>
              <a:uLnTx/>
              <a:uFillTx/>
            </a:endParaRPr>
          </a:p>
        </p:txBody>
      </p:sp>
      <p:grpSp>
        <p:nvGrpSpPr>
          <p:cNvPr id="98" name="Group 97"/>
          <p:cNvGrpSpPr/>
          <p:nvPr/>
        </p:nvGrpSpPr>
        <p:grpSpPr>
          <a:xfrm>
            <a:off x="6270249" y="3472780"/>
            <a:ext cx="2555352" cy="950794"/>
            <a:chOff x="2801764" y="3839671"/>
            <a:chExt cx="2555352" cy="1770936"/>
          </a:xfrm>
        </p:grpSpPr>
        <p:sp>
          <p:nvSpPr>
            <p:cNvPr id="100" name="Rectangle 99"/>
            <p:cNvSpPr/>
            <p:nvPr/>
          </p:nvSpPr>
          <p:spPr>
            <a:xfrm>
              <a:off x="2911923" y="3839671"/>
              <a:ext cx="1035298" cy="584726"/>
            </a:xfrm>
            <a:prstGeom prst="rect">
              <a:avLst/>
            </a:prstGeom>
            <a:solidFill>
              <a:srgbClr val="256FBD"/>
            </a:solidFill>
            <a:ln>
              <a:solidFill>
                <a:srgbClr val="256FBD"/>
              </a:solidFill>
            </a:ln>
          </p:spPr>
          <p:txBody>
            <a:bodyPr wrap="square" tIns="18288" bIns="18288">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CASH  PAY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p:txBody>
        </p:sp>
        <p:cxnSp>
          <p:nvCxnSpPr>
            <p:cNvPr id="107" name="Straight Connector 106"/>
            <p:cNvCxnSpPr/>
            <p:nvPr/>
          </p:nvCxnSpPr>
          <p:spPr>
            <a:xfrm>
              <a:off x="2801764" y="5610607"/>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4072624" y="3893589"/>
              <a:ext cx="1003801" cy="45860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lumMod val="95000"/>
                    </a:schemeClr>
                  </a:solidFill>
                  <a:effectLst/>
                  <a:uLnTx/>
                  <a:uFillTx/>
                  <a:latin typeface="Roboto Condensed" pitchFamily="2" charset="0"/>
                  <a:ea typeface="Roboto Condensed" pitchFamily="2" charset="0"/>
                </a:rPr>
                <a:t> RX INSURANCE</a:t>
              </a:r>
            </a:p>
          </p:txBody>
        </p:sp>
      </p:grpSp>
      <p:sp>
        <p:nvSpPr>
          <p:cNvPr id="57" name="TextBox 56"/>
          <p:cNvSpPr txBox="1"/>
          <p:nvPr/>
        </p:nvSpPr>
        <p:spPr>
          <a:xfrm>
            <a:off x="7043495" y="2606357"/>
            <a:ext cx="130521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0000"/>
                </a:solidFill>
                <a:effectLst/>
                <a:uLnTx/>
                <a:uFillTx/>
                <a:latin typeface="Roboto Condensed" pitchFamily="2" charset="0"/>
                <a:ea typeface="Roboto Condensed" pitchFamily="2" charset="0"/>
              </a:rPr>
              <a:t>REDEEMED</a:t>
            </a:r>
            <a:r>
              <a:rPr kumimoji="0" lang="en-US" sz="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COMPLIANCE REWARDS™ BALANCE</a:t>
            </a:r>
          </a:p>
        </p:txBody>
      </p:sp>
      <p:pic>
        <p:nvPicPr>
          <p:cNvPr id="2" name="Picture 1"/>
          <p:cNvPicPr>
            <a:picLocks noChangeAspect="1"/>
          </p:cNvPicPr>
          <p:nvPr/>
        </p:nvPicPr>
        <p:blipFill>
          <a:blip r:embed="rId7"/>
          <a:stretch>
            <a:fillRect/>
          </a:stretch>
        </p:blipFill>
        <p:spPr>
          <a:xfrm>
            <a:off x="6733514" y="2674244"/>
            <a:ext cx="369880" cy="445836"/>
          </a:xfrm>
          <a:prstGeom prst="rect">
            <a:avLst/>
          </a:prstGeom>
        </p:spPr>
      </p:pic>
      <p:sp>
        <p:nvSpPr>
          <p:cNvPr id="60" name="TextBox 59"/>
          <p:cNvSpPr txBox="1"/>
          <p:nvPr/>
        </p:nvSpPr>
        <p:spPr>
          <a:xfrm>
            <a:off x="8124836" y="2830001"/>
            <a:ext cx="843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a:t>
            </a:r>
            <a:r>
              <a:rPr kumimoji="0" lang="en-US" sz="1200" b="1" i="0" u="none" strike="noStrike" kern="0" cap="none" spc="0" normalizeH="0" baseline="0" noProof="0" dirty="0">
                <a:ln>
                  <a:noFill/>
                </a:ln>
                <a:solidFill>
                  <a:schemeClr val="accent1">
                    <a:lumMod val="50000"/>
                  </a:schemeClr>
                </a:solidFill>
                <a:effectLst/>
                <a:uLnTx/>
                <a:uFillTx/>
                <a:latin typeface="Roboto Condensed" pitchFamily="2" charset="0"/>
                <a:ea typeface="Roboto Condensed" pitchFamily="2" charset="0"/>
              </a:rPr>
              <a:t>$  6.29 </a:t>
            </a:r>
          </a:p>
        </p:txBody>
      </p:sp>
      <p:sp>
        <p:nvSpPr>
          <p:cNvPr id="61" name="TextBox 60"/>
          <p:cNvSpPr txBox="1"/>
          <p:nvPr/>
        </p:nvSpPr>
        <p:spPr>
          <a:xfrm>
            <a:off x="7235355" y="2857096"/>
            <a:ext cx="1108496"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accent1">
                    <a:lumMod val="50000"/>
                  </a:schemeClr>
                </a:solidFill>
                <a:effectLst/>
                <a:uLnTx/>
                <a:uFillTx/>
                <a:latin typeface="Roboto Condensed" pitchFamily="2" charset="0"/>
                <a:ea typeface="Roboto Condensed" pitchFamily="2" charset="0"/>
              </a:rPr>
              <a:t>YOUR RX PRICE</a:t>
            </a:r>
          </a:p>
        </p:txBody>
      </p:sp>
      <p:sp>
        <p:nvSpPr>
          <p:cNvPr id="62" name="Title 15"/>
          <p:cNvSpPr>
            <a:spLocks noGrp="1"/>
          </p:cNvSpPr>
          <p:nvPr>
            <p:ph type="title"/>
          </p:nvPr>
        </p:nvSpPr>
        <p:spPr>
          <a:xfrm>
            <a:off x="383050" y="732959"/>
            <a:ext cx="5065279" cy="992070"/>
          </a:xfrm>
        </p:spPr>
        <p:txBody>
          <a:bodyPr>
            <a:normAutofit fontScale="90000"/>
          </a:bodyPr>
          <a:lstStyle/>
          <a:p>
            <a:r>
              <a:rPr lang="en-US" sz="3100" dirty="0">
                <a:solidFill>
                  <a:srgbClr val="FF0000"/>
                </a:solidFill>
                <a:latin typeface="Roboto Condensed" pitchFamily="2" charset="0"/>
                <a:ea typeface="Roboto Condensed" pitchFamily="2" charset="0"/>
              </a:rPr>
              <a:t>No Rx insurance on file scenario</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latin typeface="Roboto Condensed" pitchFamily="2" charset="0"/>
                <a:ea typeface="Roboto Condensed" pitchFamily="2" charset="0"/>
              </a:rPr>
              <a:t>INSURANCE  or  CASH</a:t>
            </a:r>
            <a:br>
              <a:rPr lang="en-US" dirty="0">
                <a:latin typeface="Roboto Condensed" pitchFamily="2" charset="0"/>
                <a:ea typeface="Roboto Condensed" pitchFamily="2" charset="0"/>
              </a:rPr>
            </a:br>
            <a:r>
              <a:rPr lang="en-US" sz="2000" dirty="0">
                <a:solidFill>
                  <a:srgbClr val="FF0000"/>
                </a:solidFill>
                <a:latin typeface="Roboto Condensed" pitchFamily="2" charset="0"/>
                <a:ea typeface="Roboto Condensed" pitchFamily="2" charset="0"/>
              </a:rPr>
              <a:t>COMPLIANCE REWARDS™</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endParaRPr lang="en-US" sz="1800" dirty="0"/>
          </a:p>
        </p:txBody>
      </p:sp>
      <p:sp>
        <p:nvSpPr>
          <p:cNvPr id="63" name="L-Shape 62"/>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Flowchart: Connector 63"/>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5" name="Straight Connector 64"/>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4" name="Action Button: Home 53">
            <a:hlinkClick r:id="rId5" action="ppaction://hlinksldjump" highlightClick="1"/>
          </p:cNvPr>
          <p:cNvSpPr/>
          <p:nvPr/>
        </p:nvSpPr>
        <p:spPr>
          <a:xfrm>
            <a:off x="7344917" y="594900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 name="TextBox 41"/>
          <p:cNvSpPr txBox="1"/>
          <p:nvPr/>
        </p:nvSpPr>
        <p:spPr>
          <a:xfrm>
            <a:off x="6670217" y="3305138"/>
            <a:ext cx="1838247" cy="1015663"/>
          </a:xfrm>
          <a:prstGeom prst="rect">
            <a:avLst/>
          </a:prstGeom>
          <a:solidFill>
            <a:schemeClr val="bg2">
              <a:lumMod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00"/>
                </a:solidFill>
                <a:effectLst/>
                <a:uLnTx/>
                <a:uFillTx/>
                <a:latin typeface="Roboto Condensed" pitchFamily="2" charset="0"/>
                <a:ea typeface="Roboto Condensed" pitchFamily="2" charset="0"/>
              </a:rPr>
              <a:t>NO</a:t>
            </a:r>
            <a:r>
              <a:rPr kumimoji="0" lang="en-US" sz="1200" b="0" i="0" u="none" strike="noStrike" kern="0" cap="none" spc="0" normalizeH="0" noProof="0" dirty="0">
                <a:ln>
                  <a:noFill/>
                </a:ln>
                <a:solidFill>
                  <a:srgbClr val="FFFF00"/>
                </a:solidFill>
                <a:effectLst/>
                <a:uLnTx/>
                <a:uFillTx/>
                <a:latin typeface="Roboto Condensed" pitchFamily="2" charset="0"/>
                <a:ea typeface="Roboto Condensed" pitchFamily="2" charset="0"/>
              </a:rPr>
              <a:t> PRESCRIPTION DRUG INSURANCE ON FILE-</a:t>
            </a:r>
            <a:r>
              <a:rPr kumimoji="0" lang="en-US" sz="1200" b="0" i="0" u="none" strike="noStrike" kern="0" cap="none" spc="0" normalizeH="0" noProof="0" dirty="0">
                <a:ln>
                  <a:noFill/>
                </a:ln>
                <a:solidFill>
                  <a:srgbClr val="666666"/>
                </a:solidFill>
                <a:effectLst/>
                <a:uLnTx/>
                <a:uFillTx/>
                <a:latin typeface="Roboto Condensed" pitchFamily="2" charset="0"/>
                <a:ea typeface="Roboto Condensed" pitchFamily="2"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baseline="0" dirty="0">
                <a:solidFill>
                  <a:schemeClr val="bg1"/>
                </a:solidFill>
                <a:latin typeface="Roboto Condensed" pitchFamily="2" charset="0"/>
                <a:ea typeface="Roboto Condensed" pitchFamily="2" charset="0"/>
              </a:rPr>
              <a:t>WOULD</a:t>
            </a:r>
            <a:r>
              <a:rPr lang="en-US" sz="1200" kern="0" dirty="0">
                <a:solidFill>
                  <a:schemeClr val="bg1"/>
                </a:solidFill>
                <a:latin typeface="Roboto Condensed" pitchFamily="2" charset="0"/>
                <a:ea typeface="Roboto Condensed" pitchFamily="2" charset="0"/>
              </a:rPr>
              <a:t> YOU LIKE TO UPLOAD YOUR RX INSURANCE CARD NOW?</a:t>
            </a:r>
            <a:endParaRPr kumimoji="0" lang="en-US" sz="12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p:txBody>
      </p:sp>
      <p:sp>
        <p:nvSpPr>
          <p:cNvPr id="43" name="TextBox 42"/>
          <p:cNvSpPr txBox="1"/>
          <p:nvPr/>
        </p:nvSpPr>
        <p:spPr>
          <a:xfrm>
            <a:off x="6845375" y="4423574"/>
            <a:ext cx="549315" cy="3804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Roboto Condensed" pitchFamily="2" charset="0"/>
                <a:ea typeface="Roboto Condensed" pitchFamily="2" charset="0"/>
              </a:rPr>
              <a:t>NO</a:t>
            </a:r>
          </a:p>
        </p:txBody>
      </p:sp>
      <p:sp>
        <p:nvSpPr>
          <p:cNvPr id="44" name="TextBox 43"/>
          <p:cNvSpPr txBox="1"/>
          <p:nvPr/>
        </p:nvSpPr>
        <p:spPr>
          <a:xfrm>
            <a:off x="7552935" y="4419644"/>
            <a:ext cx="52197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YES</a:t>
            </a:r>
          </a:p>
        </p:txBody>
      </p:sp>
      <p:sp>
        <p:nvSpPr>
          <p:cNvPr id="3" name="Rectangle 2"/>
          <p:cNvSpPr/>
          <p:nvPr/>
        </p:nvSpPr>
        <p:spPr>
          <a:xfrm>
            <a:off x="6744938" y="4401014"/>
            <a:ext cx="636814" cy="3736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UPDATE</a:t>
            </a:r>
          </a:p>
        </p:txBody>
      </p:sp>
    </p:spTree>
    <p:extLst>
      <p:ext uri="{BB962C8B-B14F-4D97-AF65-F5344CB8AC3E}">
        <p14:creationId xmlns:p14="http://schemas.microsoft.com/office/powerpoint/2010/main" val="9165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125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125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50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p:bldP spid="42" grpId="0" animBg="1"/>
      <p:bldP spid="43" grpId="0"/>
      <p:bldP spid="44" grpId="0"/>
      <p:bldP spid="3"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itle 1"/>
          <p:cNvSpPr txBox="1">
            <a:spLocks/>
          </p:cNvSpPr>
          <p:nvPr/>
        </p:nvSpPr>
        <p:spPr>
          <a:xfrm>
            <a:off x="6607845" y="1486184"/>
            <a:ext cx="3851084" cy="2383683"/>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4400" dirty="0">
                <a:solidFill>
                  <a:srgbClr val="0070C0"/>
                </a:solidFill>
                <a:latin typeface="Roboto Condensed" pitchFamily="2" charset="0"/>
                <a:ea typeface="Roboto Condensed" pitchFamily="2" charset="0"/>
                <a:cs typeface="+mj-cs"/>
              </a:rPr>
              <a:t>Promotional Outreach 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740" y="212974"/>
            <a:ext cx="3177206" cy="6395145"/>
          </a:xfrm>
          <a:prstGeom prst="rect">
            <a:avLst/>
          </a:prstGeom>
        </p:spPr>
      </p:pic>
      <p:sp>
        <p:nvSpPr>
          <p:cNvPr id="4" name="Title 1"/>
          <p:cNvSpPr txBox="1">
            <a:spLocks/>
          </p:cNvSpPr>
          <p:nvPr/>
        </p:nvSpPr>
        <p:spPr>
          <a:xfrm>
            <a:off x="6607844" y="3762816"/>
            <a:ext cx="4425411" cy="1598571"/>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1400" dirty="0">
                <a:solidFill>
                  <a:srgbClr val="0070C0"/>
                </a:solidFill>
                <a:latin typeface="Roboto Condensed" pitchFamily="2" charset="0"/>
                <a:ea typeface="Roboto Condensed" pitchFamily="2" charset="0"/>
                <a:cs typeface="+mj-cs"/>
              </a:rPr>
              <a:t>Known opt in patients </a:t>
            </a:r>
          </a:p>
        </p:txBody>
      </p:sp>
      <p:grpSp>
        <p:nvGrpSpPr>
          <p:cNvPr id="6" name="Group 5"/>
          <p:cNvGrpSpPr/>
          <p:nvPr/>
        </p:nvGrpSpPr>
        <p:grpSpPr>
          <a:xfrm>
            <a:off x="2609330" y="4605901"/>
            <a:ext cx="2185228" cy="938719"/>
            <a:chOff x="522165" y="3533434"/>
            <a:chExt cx="2185228" cy="1729125"/>
          </a:xfrm>
        </p:grpSpPr>
        <p:sp>
          <p:nvSpPr>
            <p:cNvPr id="22" name="Rounded Rectangle 21"/>
            <p:cNvSpPr/>
            <p:nvPr/>
          </p:nvSpPr>
          <p:spPr>
            <a:xfrm>
              <a:off x="522166" y="3533434"/>
              <a:ext cx="2158337" cy="1596856"/>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22165" y="3533434"/>
              <a:ext cx="2185228" cy="1729125"/>
            </a:xfrm>
            <a:prstGeom prst="rect">
              <a:avLst/>
            </a:prstGeom>
            <a:noFill/>
          </p:spPr>
          <p:txBody>
            <a:bodyPr wrap="square" rtlCol="0">
              <a:spAutoFit/>
            </a:bodyPr>
            <a:lstStyle/>
            <a:p>
              <a:pPr>
                <a:spcAft>
                  <a:spcPts val="300"/>
                </a:spcAft>
              </a:pPr>
              <a:r>
                <a:rPr lang="en-US" sz="900" b="1" dirty="0">
                  <a:solidFill>
                    <a:srgbClr val="000000"/>
                  </a:solidFill>
                  <a:latin typeface="Roboto Condensed" pitchFamily="2" charset="0"/>
                  <a:ea typeface="Roboto Condensed" pitchFamily="2" charset="0"/>
                  <a:cs typeface="Arial" panose="020B0604020202020204" pitchFamily="34" charset="0"/>
                </a:rPr>
                <a:t>Fantastic! Here’s the link </a:t>
              </a:r>
              <a:r>
                <a:rPr lang="en-US" sz="600" b="1" u="sng" dirty="0">
                  <a:solidFill>
                    <a:srgbClr val="00B0F0"/>
                  </a:solidFill>
                  <a:latin typeface="Roboto Condensed" pitchFamily="2" charset="0"/>
                  <a:ea typeface="Roboto Condensed" pitchFamily="2" charset="0"/>
                  <a:cs typeface="Arial" panose="020B0604020202020204" pitchFamily="34" charset="0"/>
                </a:rPr>
                <a:t>This is where the link is provided </a:t>
              </a:r>
              <a:endParaRPr lang="en-US" sz="1100" dirty="0">
                <a:latin typeface="Times New Roman" panose="02020603050405020304" pitchFamily="18" charset="0"/>
                <a:ea typeface="Times New Roman" panose="02020603050405020304" pitchFamily="18" charset="0"/>
              </a:endParaRPr>
            </a:p>
            <a:p>
              <a:pPr>
                <a:spcAft>
                  <a:spcPts val="300"/>
                </a:spcAft>
              </a:pPr>
              <a:r>
                <a:rPr lang="en-US" sz="1000" b="1" dirty="0">
                  <a:solidFill>
                    <a:srgbClr val="000000"/>
                  </a:solidFill>
                  <a:latin typeface="Roboto Condensed" pitchFamily="2" charset="0"/>
                  <a:ea typeface="Roboto Condensed" pitchFamily="2" charset="0"/>
                  <a:cs typeface="Arial" panose="020B0604020202020204" pitchFamily="34" charset="0"/>
                </a:rPr>
                <a:t>Registration process takes about 5 mins and you’ll receive $5.00 towards each generic purchase</a:t>
              </a:r>
              <a:endParaRPr lang="en-US" sz="1100" dirty="0">
                <a:latin typeface="Times New Roman" panose="02020603050405020304" pitchFamily="18" charset="0"/>
                <a:ea typeface="Times New Roman" panose="02020603050405020304" pitchFamily="18" charset="0"/>
              </a:endParaRPr>
            </a:p>
            <a:p>
              <a:pPr defTabSz="457200">
                <a:spcAft>
                  <a:spcPts val="300"/>
                </a:spcAft>
              </a:pPr>
              <a:endParaRPr lang="en-US" sz="500" u="sng" dirty="0">
                <a:solidFill>
                  <a:srgbClr val="00B0F0"/>
                </a:solidFill>
                <a:latin typeface="Roboto Condensed" pitchFamily="2" charset="0"/>
                <a:ea typeface="Roboto Condensed" pitchFamily="2" charset="0"/>
                <a:cs typeface="Arial" panose="020B0604020202020204" pitchFamily="34" charset="0"/>
              </a:endParaRPr>
            </a:p>
          </p:txBody>
        </p:sp>
      </p:grpSp>
      <p:grpSp>
        <p:nvGrpSpPr>
          <p:cNvPr id="5" name="Group 4"/>
          <p:cNvGrpSpPr/>
          <p:nvPr/>
        </p:nvGrpSpPr>
        <p:grpSpPr>
          <a:xfrm>
            <a:off x="2580800" y="1488130"/>
            <a:ext cx="2347065" cy="758582"/>
            <a:chOff x="742933" y="1700274"/>
            <a:chExt cx="2347065" cy="1206269"/>
          </a:xfrm>
        </p:grpSpPr>
        <p:sp>
          <p:nvSpPr>
            <p:cNvPr id="14" name="Rounded Rectangle 13"/>
            <p:cNvSpPr/>
            <p:nvPr/>
          </p:nvSpPr>
          <p:spPr>
            <a:xfrm>
              <a:off x="742933" y="1700274"/>
              <a:ext cx="2158336" cy="1189532"/>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64509" y="1724607"/>
              <a:ext cx="2325489" cy="1181936"/>
            </a:xfrm>
            <a:prstGeom prst="rect">
              <a:avLst/>
            </a:prstGeom>
            <a:noFill/>
          </p:spPr>
          <p:txBody>
            <a:bodyPr wrap="square" rtlCol="0">
              <a:spAutoFit/>
            </a:bodyPr>
            <a:lstStyle/>
            <a:p>
              <a:pPr>
                <a:lnSpc>
                  <a:spcPct val="107000"/>
                </a:lnSpc>
                <a:spcAft>
                  <a:spcPts val="800"/>
                </a:spcAft>
              </a:pPr>
              <a:r>
                <a:rPr lang="en-US" sz="1000" b="1" dirty="0">
                  <a:solidFill>
                    <a:srgbClr val="000000"/>
                  </a:solidFill>
                  <a:latin typeface="Roboto Condensed" pitchFamily="2" charset="0"/>
                  <a:ea typeface="Roboto Condensed" pitchFamily="2" charset="0"/>
                  <a:cs typeface="Arial" panose="020B0604020202020204" pitchFamily="34" charset="0"/>
                </a:rPr>
                <a:t>New to DFW – RX-DIRECT HOME DELIVERY Pharmacy -  now delivers as fast as same day. Get Pay as little as $0 per 90 days' supply for some generics!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7" name="Group 26"/>
          <p:cNvGrpSpPr/>
          <p:nvPr/>
        </p:nvGrpSpPr>
        <p:grpSpPr>
          <a:xfrm>
            <a:off x="4276287" y="3990080"/>
            <a:ext cx="1009650" cy="438150"/>
            <a:chOff x="5266049" y="3367099"/>
            <a:chExt cx="1009650" cy="438150"/>
          </a:xfrm>
        </p:grpSpPr>
        <p:pic>
          <p:nvPicPr>
            <p:cNvPr id="28" name="Picture 27"/>
            <p:cNvPicPr>
              <a:picLocks noChangeAspect="1"/>
            </p:cNvPicPr>
            <p:nvPr/>
          </p:nvPicPr>
          <p:blipFill>
            <a:blip r:embed="rId4"/>
            <a:stretch>
              <a:fillRect/>
            </a:stretch>
          </p:blipFill>
          <p:spPr>
            <a:xfrm>
              <a:off x="5266049" y="3367099"/>
              <a:ext cx="1009650" cy="438150"/>
            </a:xfrm>
            <a:prstGeom prst="rect">
              <a:avLst/>
            </a:prstGeom>
          </p:spPr>
        </p:pic>
        <p:sp>
          <p:nvSpPr>
            <p:cNvPr id="29" name="Rounded Rectangle 28"/>
            <p:cNvSpPr/>
            <p:nvPr/>
          </p:nvSpPr>
          <p:spPr>
            <a:xfrm>
              <a:off x="5623554" y="3490743"/>
              <a:ext cx="322206" cy="190861"/>
            </a:xfrm>
            <a:prstGeom prst="roundRect">
              <a:avLst/>
            </a:prstGeom>
            <a:solidFill>
              <a:srgbClr val="6FE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560733" y="4059548"/>
            <a:ext cx="47627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1</a:t>
            </a:r>
          </a:p>
        </p:txBody>
      </p:sp>
      <p:grpSp>
        <p:nvGrpSpPr>
          <p:cNvPr id="20" name="Group 19"/>
          <p:cNvGrpSpPr/>
          <p:nvPr/>
        </p:nvGrpSpPr>
        <p:grpSpPr>
          <a:xfrm>
            <a:off x="2602376" y="2343682"/>
            <a:ext cx="2345889" cy="1063530"/>
            <a:chOff x="425408" y="1702111"/>
            <a:chExt cx="2345889" cy="1327202"/>
          </a:xfrm>
        </p:grpSpPr>
        <p:sp>
          <p:nvSpPr>
            <p:cNvPr id="31" name="Rounded Rectangle 30"/>
            <p:cNvSpPr/>
            <p:nvPr/>
          </p:nvSpPr>
          <p:spPr>
            <a:xfrm>
              <a:off x="425408" y="1702111"/>
              <a:ext cx="2158336" cy="1327202"/>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45808" y="1754505"/>
              <a:ext cx="2325489" cy="1123436"/>
            </a:xfrm>
            <a:prstGeom prst="rect">
              <a:avLst/>
            </a:prstGeom>
            <a:noFill/>
          </p:spPr>
          <p:txBody>
            <a:bodyPr wrap="square" rtlCol="0">
              <a:spAutoFit/>
            </a:bodyPr>
            <a:lstStyle/>
            <a:p>
              <a:pPr defTabSz="457200">
                <a:spcAft>
                  <a:spcPts val="300"/>
                </a:spcAft>
              </a:pPr>
              <a:r>
                <a:rPr lang="en-US" sz="1050" b="1" dirty="0">
                  <a:latin typeface="Roboto Condensed" pitchFamily="2" charset="0"/>
                  <a:ea typeface="Roboto Condensed" pitchFamily="2" charset="0"/>
                  <a:cs typeface="Arial" panose="020B0604020202020204" pitchFamily="34" charset="0"/>
                </a:rPr>
                <a:t>Using the RxDirect mobile APP makes transferring your Rx as easy as snapping a pic or 6 second video of your current Rx label. We handle the rest!  </a:t>
              </a:r>
              <a:endParaRPr lang="en-US" sz="1200" u="sng" dirty="0">
                <a:solidFill>
                  <a:srgbClr val="0000FF"/>
                </a:solidFill>
                <a:latin typeface="Roboto Condensed" pitchFamily="2" charset="0"/>
                <a:ea typeface="Roboto Condensed" pitchFamily="2" charset="0"/>
                <a:cs typeface="Calibri" pitchFamily="34" charset="0"/>
              </a:endParaRPr>
            </a:p>
          </p:txBody>
        </p:sp>
      </p:grpSp>
      <p:sp>
        <p:nvSpPr>
          <p:cNvPr id="32" name="TextBox 31"/>
          <p:cNvSpPr txBox="1"/>
          <p:nvPr/>
        </p:nvSpPr>
        <p:spPr>
          <a:xfrm>
            <a:off x="2167601" y="6662596"/>
            <a:ext cx="11145079" cy="184666"/>
          </a:xfrm>
          <a:prstGeom prst="rect">
            <a:avLst/>
          </a:prstGeom>
          <a:noFill/>
        </p:spPr>
        <p:txBody>
          <a:bodyPr wrap="square" rtlCol="0">
            <a:spAutoFit/>
          </a:bodyPr>
          <a:lstStyle/>
          <a:p>
            <a:pPr defTabSz="457200"/>
            <a:r>
              <a:rPr lang="en-US" sz="600" dirty="0">
                <a:solidFill>
                  <a:prstClr val="white">
                    <a:lumMod val="50000"/>
                  </a:prstClr>
                </a:solidFill>
                <a:latin typeface="Segoe UI Symbol" pitchFamily="34" charset="0"/>
                <a:ea typeface="Segoe UI Symbol" pitchFamily="34" charset="0"/>
              </a:rPr>
              <a:t>  © 2016. Prepared for internal use only. This document contains information proprietary and confidential to  Ingenious Mobility Ventures  (IMV)  and is not to be disclosed in whole or in part without the express written consent of  IMV</a:t>
            </a:r>
          </a:p>
        </p:txBody>
      </p:sp>
      <p:sp>
        <p:nvSpPr>
          <p:cNvPr id="3" name="Rectangle 2"/>
          <p:cNvSpPr/>
          <p:nvPr/>
        </p:nvSpPr>
        <p:spPr>
          <a:xfrm>
            <a:off x="3655825" y="1165006"/>
            <a:ext cx="648821" cy="17116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93195" y="3620748"/>
            <a:ext cx="4514377" cy="369332"/>
          </a:xfrm>
          <a:prstGeom prst="rect">
            <a:avLst/>
          </a:prstGeom>
        </p:spPr>
        <p:txBody>
          <a:bodyPr wrap="none">
            <a:spAutoFit/>
          </a:bodyPr>
          <a:lstStyle/>
          <a:p>
            <a:r>
              <a:rPr lang="en-US" b="1" dirty="0">
                <a:latin typeface="Roboto Condensed" pitchFamily="2" charset="0"/>
                <a:ea typeface="Roboto Condensed" pitchFamily="2" charset="0"/>
                <a:cs typeface="Arial" panose="020B0604020202020204" pitchFamily="34" charset="0"/>
              </a:rPr>
              <a:t>Tired of the Pharmacy. Pay less. Stop waiting. </a:t>
            </a:r>
            <a:endParaRPr lang="en-US" dirty="0"/>
          </a:p>
        </p:txBody>
      </p:sp>
      <p:grpSp>
        <p:nvGrpSpPr>
          <p:cNvPr id="33" name="Group 32"/>
          <p:cNvGrpSpPr/>
          <p:nvPr/>
        </p:nvGrpSpPr>
        <p:grpSpPr>
          <a:xfrm>
            <a:off x="2622776" y="3481701"/>
            <a:ext cx="2345889" cy="457518"/>
            <a:chOff x="425408" y="1702111"/>
            <a:chExt cx="2345889" cy="570465"/>
          </a:xfrm>
        </p:grpSpPr>
        <p:sp>
          <p:nvSpPr>
            <p:cNvPr id="34" name="Rounded Rectangle 33"/>
            <p:cNvSpPr/>
            <p:nvPr/>
          </p:nvSpPr>
          <p:spPr>
            <a:xfrm>
              <a:off x="425408" y="1702111"/>
              <a:ext cx="2158336" cy="566474"/>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45808" y="1754504"/>
              <a:ext cx="2325489" cy="518072"/>
            </a:xfrm>
            <a:prstGeom prst="rect">
              <a:avLst/>
            </a:prstGeom>
            <a:noFill/>
          </p:spPr>
          <p:txBody>
            <a:bodyPr wrap="square" rtlCol="0">
              <a:spAutoFit/>
            </a:bodyPr>
            <a:lstStyle/>
            <a:p>
              <a:pPr lvl="0"/>
              <a:r>
                <a:rPr lang="en-US" sz="1050" b="1" dirty="0">
                  <a:solidFill>
                    <a:prstClr val="black"/>
                  </a:solidFill>
                  <a:latin typeface="Roboto Condensed" pitchFamily="2" charset="0"/>
                  <a:ea typeface="Roboto Condensed" pitchFamily="2" charset="0"/>
                  <a:cs typeface="Arial" panose="020B0604020202020204" pitchFamily="34" charset="0"/>
                </a:rPr>
                <a:t>simply reply “1” to request the get the GenericDirect  app  Text STOP to end</a:t>
              </a:r>
              <a:endParaRPr lang="en-US" dirty="0">
                <a:solidFill>
                  <a:prstClr val="black"/>
                </a:solidFill>
              </a:endParaRPr>
            </a:p>
          </p:txBody>
        </p:sp>
      </p:grpSp>
    </p:spTree>
    <p:extLst>
      <p:ext uri="{BB962C8B-B14F-4D97-AF65-F5344CB8AC3E}">
        <p14:creationId xmlns:p14="http://schemas.microsoft.com/office/powerpoint/2010/main" val="1146205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75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1250"/>
                            </p:stCondLst>
                            <p:childTnLst>
                              <p:par>
                                <p:cTn id="12" presetID="1" presetClass="entr" presetSubtype="0" fill="hold" nodeType="afterEffect">
                                  <p:stCondLst>
                                    <p:cond delay="50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175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1750"/>
                            </p:stCondLst>
                            <p:childTnLst>
                              <p:par>
                                <p:cTn id="18" presetID="1" presetClass="entr" presetSubtype="0" fill="hold" nodeType="after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2250"/>
                            </p:stCondLst>
                            <p:childTnLst>
                              <p:par>
                                <p:cTn id="21" presetID="1" presetClass="entr" presetSubtype="0" fill="hold" nodeType="afterEffect">
                                  <p:stCondLst>
                                    <p:cond delay="75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 2016</a:t>
            </a:r>
            <a:r>
              <a:rPr kumimoji="0" lang="en-US" sz="600" b="0" i="0" u="none" strike="noStrike" kern="0" cap="none" spc="0" normalizeH="0" baseline="0" noProof="0" dirty="0">
                <a:ln>
                  <a:noFill/>
                </a:ln>
                <a:solidFill>
                  <a:srgbClr val="737373">
                    <a:lumMod val="60000"/>
                    <a:lumOff val="40000"/>
                  </a:srgbClr>
                </a:solidFill>
                <a:effectLst/>
                <a:uLnTx/>
                <a:uFillTx/>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4"/>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55816" y="5628267"/>
            <a:ext cx="1826141"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Roboto Condensed" pitchFamily="2" charset="0"/>
                <a:ea typeface="Roboto Condensed" pitchFamily="2" charset="0"/>
              </a:rPr>
              <a:t>Copyright © 2016 Ingenious Mobility Ventures</a:t>
            </a:r>
          </a:p>
        </p:txBody>
      </p:sp>
      <p:sp>
        <p:nvSpPr>
          <p:cNvPr id="16" name="Title 15"/>
          <p:cNvSpPr>
            <a:spLocks noGrp="1"/>
          </p:cNvSpPr>
          <p:nvPr>
            <p:ph type="title"/>
          </p:nvPr>
        </p:nvSpPr>
        <p:spPr>
          <a:xfrm>
            <a:off x="615342" y="561221"/>
            <a:ext cx="4668211" cy="992070"/>
          </a:xfrm>
        </p:spPr>
        <p:txBody>
          <a:bodyPr>
            <a:normAutofit fontScale="90000"/>
          </a:bodyPr>
          <a:lstStyle/>
          <a:p>
            <a:r>
              <a:rPr lang="en-US" dirty="0"/>
              <a:t>ADD RX INSURANCE TO  MY PROFILE</a:t>
            </a:r>
            <a:br>
              <a:rPr lang="en-US" dirty="0"/>
            </a:br>
            <a:r>
              <a:rPr lang="en-US" sz="2200" dirty="0">
                <a:solidFill>
                  <a:srgbClr val="FF0000"/>
                </a:solidFill>
              </a:rPr>
              <a:t>RX INSURANCE</a:t>
            </a:r>
          </a:p>
        </p:txBody>
      </p:sp>
      <p:grpSp>
        <p:nvGrpSpPr>
          <p:cNvPr id="99" name="Group 98"/>
          <p:cNvGrpSpPr/>
          <p:nvPr/>
        </p:nvGrpSpPr>
        <p:grpSpPr>
          <a:xfrm>
            <a:off x="10000673" y="559334"/>
            <a:ext cx="1750800" cy="669660"/>
            <a:chOff x="13206479" y="-386822"/>
            <a:chExt cx="1750800" cy="669660"/>
          </a:xfrm>
        </p:grpSpPr>
        <p:sp>
          <p:nvSpPr>
            <p:cNvPr id="100" name="TextBox 99"/>
            <p:cNvSpPr txBox="1"/>
            <p:nvPr/>
          </p:nvSpPr>
          <p:spPr>
            <a:xfrm>
              <a:off x="13206479" y="-386822"/>
              <a:ext cx="175080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2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28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101" name="TextBox 100"/>
            <p:cNvSpPr txBox="1"/>
            <p:nvPr/>
          </p:nvSpPr>
          <p:spPr>
            <a:xfrm>
              <a:off x="13206479" y="5839"/>
              <a:ext cx="165671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grpSp>
      <p:sp>
        <p:nvSpPr>
          <p:cNvPr id="105" name="Action Button: Home 104">
            <a:hlinkClick r:id="rId5" action="ppaction://hlinksldjump" highlightClick="1"/>
          </p:cNvPr>
          <p:cNvSpPr/>
          <p:nvPr/>
        </p:nvSpPr>
        <p:spPr>
          <a:xfrm>
            <a:off x="7267892" y="595475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 name="Rectangle 103"/>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6" name="L-Shape 105"/>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9" name="TextBox 118"/>
          <p:cNvSpPr txBox="1"/>
          <p:nvPr/>
        </p:nvSpPr>
        <p:spPr>
          <a:xfrm>
            <a:off x="6783209" y="988672"/>
            <a:ext cx="14558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EDIT MY PROFILE</a:t>
            </a:r>
          </a:p>
        </p:txBody>
      </p:sp>
      <p:sp>
        <p:nvSpPr>
          <p:cNvPr id="107" name="Rounded Rectangle 106"/>
          <p:cNvSpPr/>
          <p:nvPr/>
        </p:nvSpPr>
        <p:spPr>
          <a:xfrm>
            <a:off x="6336099" y="1596103"/>
            <a:ext cx="2519414"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08" name="TextBox 107"/>
          <p:cNvSpPr txBox="1"/>
          <p:nvPr/>
        </p:nvSpPr>
        <p:spPr>
          <a:xfrm>
            <a:off x="6271261" y="1458572"/>
            <a:ext cx="356188"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Roboto Condensed" pitchFamily="2" charset="0"/>
                <a:ea typeface="Roboto Condensed" pitchFamily="2" charset="0"/>
              </a:rPr>
              <a:t>email</a:t>
            </a:r>
          </a:p>
        </p:txBody>
      </p:sp>
      <p:sp>
        <p:nvSpPr>
          <p:cNvPr id="109" name="TextBox 108"/>
          <p:cNvSpPr txBox="1"/>
          <p:nvPr/>
        </p:nvSpPr>
        <p:spPr>
          <a:xfrm>
            <a:off x="6283674" y="1562224"/>
            <a:ext cx="1870393"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70C0"/>
                </a:solidFill>
                <a:effectLst/>
                <a:uLnTx/>
                <a:uFillTx/>
                <a:latin typeface="Roboto Condensed" pitchFamily="2" charset="0"/>
                <a:ea typeface="Roboto Condensed" pitchFamily="2" charset="0"/>
              </a:rPr>
              <a:t>ken@burkett.mobi</a:t>
            </a:r>
          </a:p>
        </p:txBody>
      </p:sp>
      <p:sp>
        <p:nvSpPr>
          <p:cNvPr id="110" name="Rounded Rectangle 109"/>
          <p:cNvSpPr/>
          <p:nvPr/>
        </p:nvSpPr>
        <p:spPr>
          <a:xfrm>
            <a:off x="6337031" y="187752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11" name="TextBox 110"/>
          <p:cNvSpPr txBox="1"/>
          <p:nvPr/>
        </p:nvSpPr>
        <p:spPr>
          <a:xfrm>
            <a:off x="6263856" y="1740048"/>
            <a:ext cx="636713"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Roboto Condensed" pitchFamily="2" charset="0"/>
                <a:ea typeface="Roboto Condensed" pitchFamily="2" charset="0"/>
              </a:rPr>
              <a:t>Mobile number</a:t>
            </a:r>
          </a:p>
        </p:txBody>
      </p:sp>
      <p:sp>
        <p:nvSpPr>
          <p:cNvPr id="113" name="TextBox 112"/>
          <p:cNvSpPr txBox="1"/>
          <p:nvPr/>
        </p:nvSpPr>
        <p:spPr>
          <a:xfrm>
            <a:off x="6284606" y="1843645"/>
            <a:ext cx="970047"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70C0"/>
                </a:solidFill>
                <a:effectLst/>
                <a:uLnTx/>
                <a:uFillTx/>
                <a:latin typeface="Roboto Condensed" pitchFamily="2" charset="0"/>
                <a:ea typeface="Roboto Condensed" pitchFamily="2" charset="0"/>
              </a:rPr>
              <a:t>303-757-6965</a:t>
            </a:r>
          </a:p>
        </p:txBody>
      </p:sp>
      <p:sp>
        <p:nvSpPr>
          <p:cNvPr id="114" name="Rounded Rectangle 113"/>
          <p:cNvSpPr/>
          <p:nvPr/>
        </p:nvSpPr>
        <p:spPr>
          <a:xfrm>
            <a:off x="7689932" y="187845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15" name="TextBox 114"/>
          <p:cNvSpPr txBox="1"/>
          <p:nvPr/>
        </p:nvSpPr>
        <p:spPr>
          <a:xfrm>
            <a:off x="7616757" y="1740983"/>
            <a:ext cx="899605"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Roboto Condensed" pitchFamily="2" charset="0"/>
                <a:ea typeface="Roboto Condensed" pitchFamily="2" charset="0"/>
              </a:rPr>
              <a:t>Back Up Phone Number</a:t>
            </a:r>
          </a:p>
        </p:txBody>
      </p:sp>
      <p:sp>
        <p:nvSpPr>
          <p:cNvPr id="116" name="TextBox 115"/>
          <p:cNvSpPr txBox="1"/>
          <p:nvPr/>
        </p:nvSpPr>
        <p:spPr>
          <a:xfrm>
            <a:off x="7637507" y="1844580"/>
            <a:ext cx="970047"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70C0"/>
                </a:solidFill>
                <a:effectLst/>
                <a:uLnTx/>
                <a:uFillTx/>
                <a:latin typeface="Roboto Condensed" pitchFamily="2" charset="0"/>
                <a:ea typeface="Roboto Condensed" pitchFamily="2" charset="0"/>
              </a:rPr>
              <a:t>303-757-6965</a:t>
            </a:r>
          </a:p>
        </p:txBody>
      </p:sp>
      <p:sp>
        <p:nvSpPr>
          <p:cNvPr id="117" name="Rectangle 116"/>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8" name="L-Shape 117"/>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0" name="TextBox 119"/>
          <p:cNvSpPr txBox="1"/>
          <p:nvPr/>
        </p:nvSpPr>
        <p:spPr>
          <a:xfrm>
            <a:off x="6783209" y="988672"/>
            <a:ext cx="14558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EDIT MY PROFILE</a:t>
            </a:r>
          </a:p>
        </p:txBody>
      </p:sp>
      <p:sp>
        <p:nvSpPr>
          <p:cNvPr id="121" name="Rounded Rectangle 120"/>
          <p:cNvSpPr/>
          <p:nvPr/>
        </p:nvSpPr>
        <p:spPr>
          <a:xfrm>
            <a:off x="6219585" y="3787940"/>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22" name="TextBox 121"/>
          <p:cNvSpPr txBox="1"/>
          <p:nvPr/>
        </p:nvSpPr>
        <p:spPr>
          <a:xfrm>
            <a:off x="6190831" y="1281670"/>
            <a:ext cx="83308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KEN </a:t>
            </a:r>
            <a:endPar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endParaRPr>
          </a:p>
        </p:txBody>
      </p:sp>
      <p:sp>
        <p:nvSpPr>
          <p:cNvPr id="123" name="Rounded Rectangle 122"/>
          <p:cNvSpPr/>
          <p:nvPr/>
        </p:nvSpPr>
        <p:spPr>
          <a:xfrm>
            <a:off x="6218975" y="3124016"/>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24" name="TextBox 123"/>
          <p:cNvSpPr txBox="1"/>
          <p:nvPr/>
        </p:nvSpPr>
        <p:spPr>
          <a:xfrm>
            <a:off x="6599245" y="1276688"/>
            <a:ext cx="227633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BURKETT               DOB: </a:t>
            </a:r>
            <a:r>
              <a:rPr kumimoji="0" lang="en-US" sz="7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11-16-1965 </a:t>
            </a: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(M)  </a:t>
            </a:r>
          </a:p>
        </p:txBody>
      </p:sp>
      <p:sp>
        <p:nvSpPr>
          <p:cNvPr id="125" name="TextBox 124"/>
          <p:cNvSpPr txBox="1"/>
          <p:nvPr/>
        </p:nvSpPr>
        <p:spPr>
          <a:xfrm>
            <a:off x="6193688" y="3139910"/>
            <a:ext cx="232267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BILLING ADDRESS</a:t>
            </a:r>
          </a:p>
        </p:txBody>
      </p:sp>
      <p:sp>
        <p:nvSpPr>
          <p:cNvPr id="126" name="TextBox 125"/>
          <p:cNvSpPr txBox="1"/>
          <p:nvPr/>
        </p:nvSpPr>
        <p:spPr>
          <a:xfrm>
            <a:off x="6214078" y="3783577"/>
            <a:ext cx="232267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PAYMENT INFORMATION</a:t>
            </a:r>
          </a:p>
        </p:txBody>
      </p:sp>
      <p:sp>
        <p:nvSpPr>
          <p:cNvPr id="127" name="Rounded Rectangle 126"/>
          <p:cNvSpPr/>
          <p:nvPr/>
        </p:nvSpPr>
        <p:spPr>
          <a:xfrm>
            <a:off x="6229347" y="2777642"/>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28" name="TextBox 127"/>
          <p:cNvSpPr txBox="1"/>
          <p:nvPr/>
        </p:nvSpPr>
        <p:spPr>
          <a:xfrm>
            <a:off x="6205116" y="2758051"/>
            <a:ext cx="230764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DEPENDENTS   (1)</a:t>
            </a:r>
            <a:endPar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p:txBody>
      </p:sp>
      <p:sp>
        <p:nvSpPr>
          <p:cNvPr id="129" name="TextBox 128"/>
          <p:cNvSpPr txBox="1"/>
          <p:nvPr/>
        </p:nvSpPr>
        <p:spPr>
          <a:xfrm>
            <a:off x="8204602" y="2677792"/>
            <a:ext cx="9907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EDIT  [</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4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endParaRPr kumimoji="0" lang="en-US" sz="700" b="1" i="0" u="none" strike="noStrike" kern="0" cap="none" spc="0" normalizeH="0" baseline="0" noProof="0" dirty="0">
              <a:ln>
                <a:noFill/>
              </a:ln>
              <a:solidFill>
                <a:prstClr val="black"/>
              </a:solidFill>
              <a:effectLst/>
              <a:uLnTx/>
              <a:uFillTx/>
              <a:latin typeface="Roboto Condensed" pitchFamily="2" charset="0"/>
              <a:ea typeface="Roboto Condensed" pitchFamily="2" charset="0"/>
            </a:endParaRPr>
          </a:p>
        </p:txBody>
      </p:sp>
      <p:sp>
        <p:nvSpPr>
          <p:cNvPr id="130" name="Rounded Rectangle 129"/>
          <p:cNvSpPr/>
          <p:nvPr/>
        </p:nvSpPr>
        <p:spPr>
          <a:xfrm>
            <a:off x="6234516" y="2131879"/>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32" name="TextBox 131"/>
          <p:cNvSpPr txBox="1"/>
          <p:nvPr/>
        </p:nvSpPr>
        <p:spPr>
          <a:xfrm>
            <a:off x="6210285" y="2112288"/>
            <a:ext cx="230764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ALLERGIES</a:t>
            </a:r>
            <a:endPar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p:txBody>
      </p:sp>
      <p:sp>
        <p:nvSpPr>
          <p:cNvPr id="133" name="TextBox 132"/>
          <p:cNvSpPr txBox="1"/>
          <p:nvPr/>
        </p:nvSpPr>
        <p:spPr>
          <a:xfrm>
            <a:off x="8209771" y="2032029"/>
            <a:ext cx="9907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EDIT  [</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4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endParaRPr kumimoji="0" lang="en-US" sz="700" b="1" i="0" u="none" strike="noStrike" kern="0" cap="none" spc="0" normalizeH="0" baseline="0" noProof="0" dirty="0">
              <a:ln>
                <a:noFill/>
              </a:ln>
              <a:solidFill>
                <a:prstClr val="black"/>
              </a:solidFill>
              <a:effectLst/>
              <a:uLnTx/>
              <a:uFillTx/>
              <a:latin typeface="Roboto Condensed" pitchFamily="2" charset="0"/>
              <a:ea typeface="Roboto Condensed" pitchFamily="2" charset="0"/>
            </a:endParaRPr>
          </a:p>
        </p:txBody>
      </p:sp>
      <p:sp>
        <p:nvSpPr>
          <p:cNvPr id="134" name="Rounded Rectangle 133"/>
          <p:cNvSpPr/>
          <p:nvPr/>
        </p:nvSpPr>
        <p:spPr>
          <a:xfrm>
            <a:off x="6239681" y="2439261"/>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35" name="TextBox 134"/>
          <p:cNvSpPr txBox="1"/>
          <p:nvPr/>
        </p:nvSpPr>
        <p:spPr>
          <a:xfrm>
            <a:off x="6215450" y="2419670"/>
            <a:ext cx="230764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DELIVERY ADDRESS  (2)</a:t>
            </a:r>
            <a:endPar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p:txBody>
      </p:sp>
      <p:sp>
        <p:nvSpPr>
          <p:cNvPr id="136" name="TextBox 135"/>
          <p:cNvSpPr txBox="1"/>
          <p:nvPr/>
        </p:nvSpPr>
        <p:spPr>
          <a:xfrm>
            <a:off x="8214940" y="2347158"/>
            <a:ext cx="9907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EDIT  [</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4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endParaRPr kumimoji="0" lang="en-US" sz="700" b="1" i="0" u="none" strike="noStrike" kern="0" cap="none" spc="0" normalizeH="0" baseline="0" noProof="0" dirty="0">
              <a:ln>
                <a:noFill/>
              </a:ln>
              <a:solidFill>
                <a:prstClr val="black"/>
              </a:solidFill>
              <a:effectLst/>
              <a:uLnTx/>
              <a:uFillTx/>
              <a:latin typeface="Roboto Condensed" pitchFamily="2" charset="0"/>
              <a:ea typeface="Roboto Condensed" pitchFamily="2" charset="0"/>
            </a:endParaRPr>
          </a:p>
        </p:txBody>
      </p:sp>
      <p:sp>
        <p:nvSpPr>
          <p:cNvPr id="137" name="Rounded Rectangle 136"/>
          <p:cNvSpPr/>
          <p:nvPr/>
        </p:nvSpPr>
        <p:spPr>
          <a:xfrm>
            <a:off x="6232689" y="3462698"/>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Roboto Condensed" pitchFamily="2" charset="0"/>
              <a:ea typeface="Roboto Condensed" pitchFamily="2" charset="0"/>
            </a:endParaRPr>
          </a:p>
        </p:txBody>
      </p:sp>
      <p:sp>
        <p:nvSpPr>
          <p:cNvPr id="138" name="TextBox 137"/>
          <p:cNvSpPr txBox="1"/>
          <p:nvPr/>
        </p:nvSpPr>
        <p:spPr>
          <a:xfrm>
            <a:off x="6216494" y="3460944"/>
            <a:ext cx="232267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RX INSURANCE  CARD  (1)</a:t>
            </a:r>
          </a:p>
        </p:txBody>
      </p:sp>
      <p:sp>
        <p:nvSpPr>
          <p:cNvPr id="139" name="TextBox 138"/>
          <p:cNvSpPr txBox="1"/>
          <p:nvPr/>
        </p:nvSpPr>
        <p:spPr>
          <a:xfrm>
            <a:off x="8209771" y="3016170"/>
            <a:ext cx="9907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EDIT  [</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4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endParaRPr kumimoji="0" lang="en-US" sz="700" b="1" i="0" u="none" strike="noStrike" kern="0" cap="none" spc="0" normalizeH="0" baseline="0" noProof="0" dirty="0">
              <a:ln>
                <a:noFill/>
              </a:ln>
              <a:solidFill>
                <a:prstClr val="black"/>
              </a:solidFill>
              <a:effectLst/>
              <a:uLnTx/>
              <a:uFillTx/>
              <a:latin typeface="Roboto Condensed" pitchFamily="2" charset="0"/>
              <a:ea typeface="Roboto Condensed" pitchFamily="2" charset="0"/>
            </a:endParaRPr>
          </a:p>
        </p:txBody>
      </p:sp>
      <p:sp>
        <p:nvSpPr>
          <p:cNvPr id="140" name="TextBox 139"/>
          <p:cNvSpPr txBox="1"/>
          <p:nvPr/>
        </p:nvSpPr>
        <p:spPr>
          <a:xfrm>
            <a:off x="8202022" y="3372633"/>
            <a:ext cx="9907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EDIT  [</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4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endParaRPr kumimoji="0" lang="en-US" sz="700" b="1" i="0" u="none" strike="noStrike" kern="0" cap="none" spc="0" normalizeH="0" baseline="0" noProof="0" dirty="0">
              <a:ln>
                <a:noFill/>
              </a:ln>
              <a:solidFill>
                <a:prstClr val="black"/>
              </a:solidFill>
              <a:effectLst/>
              <a:uLnTx/>
              <a:uFillTx/>
              <a:latin typeface="Roboto Condensed" pitchFamily="2" charset="0"/>
              <a:ea typeface="Roboto Condensed" pitchFamily="2" charset="0"/>
            </a:endParaRPr>
          </a:p>
        </p:txBody>
      </p:sp>
      <p:sp>
        <p:nvSpPr>
          <p:cNvPr id="141" name="TextBox 140"/>
          <p:cNvSpPr txBox="1"/>
          <p:nvPr/>
        </p:nvSpPr>
        <p:spPr>
          <a:xfrm>
            <a:off x="8184255" y="3681947"/>
            <a:ext cx="9907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EDIT  [</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4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a:t>
            </a:r>
            <a:r>
              <a:rPr kumimoji="0" lang="en-US" sz="1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r>
              <a:rPr kumimoji="0" lang="en-US" sz="10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a:t>
            </a:r>
            <a:endParaRPr kumimoji="0" lang="en-US" sz="700" b="1" i="0" u="none" strike="noStrike" kern="0" cap="none" spc="0" normalizeH="0" baseline="0" noProof="0" dirty="0">
              <a:ln>
                <a:noFill/>
              </a:ln>
              <a:solidFill>
                <a:prstClr val="black"/>
              </a:solidFill>
              <a:effectLst/>
              <a:uLnTx/>
              <a:uFillTx/>
              <a:latin typeface="Roboto Condensed" pitchFamily="2" charset="0"/>
              <a:ea typeface="Roboto Condensed" pitchFamily="2" charset="0"/>
            </a:endParaRPr>
          </a:p>
        </p:txBody>
      </p:sp>
      <p:grpSp>
        <p:nvGrpSpPr>
          <p:cNvPr id="51" name="Group 50"/>
          <p:cNvGrpSpPr/>
          <p:nvPr/>
        </p:nvGrpSpPr>
        <p:grpSpPr>
          <a:xfrm>
            <a:off x="6302024" y="3947426"/>
            <a:ext cx="2620628" cy="786412"/>
            <a:chOff x="9302960" y="4396002"/>
            <a:chExt cx="2620628" cy="786412"/>
          </a:xfrm>
        </p:grpSpPr>
        <p:pic>
          <p:nvPicPr>
            <p:cNvPr id="52" name="Picture 51"/>
            <p:cNvPicPr>
              <a:picLocks noChangeAspect="1"/>
            </p:cNvPicPr>
            <p:nvPr/>
          </p:nvPicPr>
          <p:blipFill rotWithShape="1">
            <a:blip r:embed="rId6"/>
            <a:srcRect l="3425" t="4042" r="2991" b="3211"/>
            <a:stretch/>
          </p:blipFill>
          <p:spPr>
            <a:xfrm>
              <a:off x="9302960" y="4613823"/>
              <a:ext cx="736666" cy="505614"/>
            </a:xfrm>
            <a:prstGeom prst="roundRect">
              <a:avLst>
                <a:gd name="adj" fmla="val 5934"/>
              </a:avLst>
            </a:prstGeom>
          </p:spPr>
        </p:pic>
        <p:pic>
          <p:nvPicPr>
            <p:cNvPr id="53" name="Picture 52"/>
            <p:cNvPicPr>
              <a:picLocks noChangeAspect="1"/>
            </p:cNvPicPr>
            <p:nvPr/>
          </p:nvPicPr>
          <p:blipFill rotWithShape="1">
            <a:blip r:embed="rId7"/>
            <a:srcRect l="1982" t="3793" r="3205" b="4742"/>
            <a:stretch/>
          </p:blipFill>
          <p:spPr>
            <a:xfrm>
              <a:off x="10104334" y="4611684"/>
              <a:ext cx="733174" cy="504875"/>
            </a:xfrm>
            <a:prstGeom prst="roundRect">
              <a:avLst>
                <a:gd name="adj" fmla="val 5268"/>
              </a:avLst>
            </a:prstGeom>
          </p:spPr>
        </p:pic>
        <p:sp>
          <p:nvSpPr>
            <p:cNvPr id="54" name="Flowchart: Connector 53"/>
            <p:cNvSpPr/>
            <p:nvPr/>
          </p:nvSpPr>
          <p:spPr>
            <a:xfrm>
              <a:off x="10929170" y="4900455"/>
              <a:ext cx="80860" cy="86765"/>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55" name="TextBox 54"/>
            <p:cNvSpPr txBox="1"/>
            <p:nvPr/>
          </p:nvSpPr>
          <p:spPr>
            <a:xfrm>
              <a:off x="10991326" y="4628416"/>
              <a:ext cx="890087"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solidFill>
                  <a:effectLst/>
                  <a:uLnTx/>
                  <a:uFillTx/>
                  <a:latin typeface="Roboto Condensed" pitchFamily="2" charset="0"/>
                  <a:ea typeface="Roboto Condensed" pitchFamily="2" charset="0"/>
                </a:rPr>
                <a:t>Cardholder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solidFill>
                  <a:effectLst/>
                  <a:uLnTx/>
                  <a:uFillTx/>
                  <a:latin typeface="Roboto Condensed" pitchFamily="2" charset="0"/>
                  <a:ea typeface="Roboto Condensed" pitchFamily="2" charset="0"/>
                </a:rPr>
                <a:t>Spouse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solidFill>
                  <a:effectLst/>
                  <a:uLnTx/>
                  <a:uFillTx/>
                  <a:latin typeface="Roboto Condensed" pitchFamily="2" charset="0"/>
                  <a:ea typeface="Roboto Condensed" pitchFamily="2" charset="0"/>
                </a:rPr>
                <a:t>Child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solidFill>
                  <a:effectLst/>
                  <a:uLnTx/>
                  <a:uFillTx/>
                  <a:latin typeface="Roboto Condensed" pitchFamily="2" charset="0"/>
                  <a:ea typeface="Roboto Condensed" pitchFamily="2" charset="0"/>
                </a:rPr>
                <a:t>Other Dependent</a:t>
              </a:r>
              <a:endParaRPr kumimoji="0" lang="en-US" sz="525" b="1" i="0" u="none" strike="noStrike" kern="0" cap="none" spc="0" normalizeH="0" baseline="0" noProof="0" dirty="0">
                <a:ln>
                  <a:noFill/>
                </a:ln>
                <a:solidFill>
                  <a:prstClr val="black"/>
                </a:solidFill>
                <a:effectLst/>
                <a:uLnTx/>
                <a:uFillTx/>
                <a:latin typeface="Roboto Condensed" pitchFamily="2" charset="0"/>
                <a:ea typeface="Roboto Condensed" pitchFamily="2" charset="0"/>
              </a:endParaRPr>
            </a:p>
          </p:txBody>
        </p:sp>
        <p:sp>
          <p:nvSpPr>
            <p:cNvPr id="56" name="Flowchart: Connector 55"/>
            <p:cNvSpPr/>
            <p:nvPr/>
          </p:nvSpPr>
          <p:spPr>
            <a:xfrm>
              <a:off x="10926415" y="5024719"/>
              <a:ext cx="80860" cy="86765"/>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57" name="Flowchart: Connector 56"/>
            <p:cNvSpPr/>
            <p:nvPr/>
          </p:nvSpPr>
          <p:spPr>
            <a:xfrm>
              <a:off x="10924540" y="4780315"/>
              <a:ext cx="80860" cy="86765"/>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58" name="Flowchart: Connector 57"/>
            <p:cNvSpPr/>
            <p:nvPr/>
          </p:nvSpPr>
          <p:spPr>
            <a:xfrm>
              <a:off x="10926415" y="4655888"/>
              <a:ext cx="80860" cy="86765"/>
            </a:xfrm>
            <a:prstGeom prst="flowChartConnector">
              <a:avLst/>
            </a:prstGeom>
            <a:solidFill>
              <a:srgbClr val="9AC64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61" name="TextBox 60"/>
            <p:cNvSpPr txBox="1"/>
            <p:nvPr/>
          </p:nvSpPr>
          <p:spPr>
            <a:xfrm>
              <a:off x="10989915" y="4396002"/>
              <a:ext cx="93367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70C0"/>
                  </a:solidFill>
                  <a:effectLst/>
                  <a:uLnTx/>
                  <a:uFillTx/>
                  <a:latin typeface="Roboto Condensed" pitchFamily="2" charset="0"/>
                  <a:ea typeface="Roboto Condensed" pitchFamily="2" charset="0"/>
                </a:rPr>
                <a:t>                                                                          RELATIONSHIP          </a:t>
              </a:r>
              <a:endParaRPr kumimoji="0" lang="en-US" sz="700" b="1" i="0" u="none" strike="noStrike" kern="0" cap="none" spc="0" normalizeH="0" baseline="0" noProof="0" dirty="0">
                <a:ln>
                  <a:noFill/>
                </a:ln>
                <a:solidFill>
                  <a:prstClr val="black"/>
                </a:solidFill>
                <a:effectLst/>
                <a:uLnTx/>
                <a:uFillTx/>
                <a:latin typeface="Roboto Condensed" pitchFamily="2" charset="0"/>
                <a:ea typeface="Roboto Condensed" pitchFamily="2" charset="0"/>
              </a:endParaRPr>
            </a:p>
          </p:txBody>
        </p:sp>
      </p:grpSp>
      <p:sp>
        <p:nvSpPr>
          <p:cNvPr id="63" name="Rectangle 62"/>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UPDATE</a:t>
            </a:r>
          </a:p>
        </p:txBody>
      </p:sp>
    </p:spTree>
    <p:extLst>
      <p:ext uri="{BB962C8B-B14F-4D97-AF65-F5344CB8AC3E}">
        <p14:creationId xmlns:p14="http://schemas.microsoft.com/office/powerpoint/2010/main" val="16802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0 L 0 0.25 E" pathEditMode="relative" ptsTypes="">
                                      <p:cBhvr>
                                        <p:cTn id="6" dur="2000" fill="hold"/>
                                        <p:tgtEl>
                                          <p:spTgt spid="121"/>
                                        </p:tgtEl>
                                        <p:attrNameLst>
                                          <p:attrName>ppt_x</p:attrName>
                                          <p:attrName>ppt_y</p:attrName>
                                        </p:attrNameLst>
                                      </p:cBhvr>
                                    </p:animMotion>
                                  </p:childTnLst>
                                </p:cTn>
                              </p:par>
                              <p:par>
                                <p:cTn id="7" presetID="42" presetClass="path" presetSubtype="0" accel="50000" decel="50000" fill="hold" grpId="0" nodeType="withEffect">
                                  <p:stCondLst>
                                    <p:cond delay="0"/>
                                  </p:stCondLst>
                                  <p:childTnLst>
                                    <p:animMotion origin="layout" path="M 0 0 L 0 0.25 E" pathEditMode="relative" ptsTypes="">
                                      <p:cBhvr>
                                        <p:cTn id="8" dur="2000" fill="hold"/>
                                        <p:tgtEl>
                                          <p:spTgt spid="126"/>
                                        </p:tgtEl>
                                        <p:attrNameLst>
                                          <p:attrName>ppt_x</p:attrName>
                                          <p:attrName>ppt_y</p:attrName>
                                        </p:attrNameLst>
                                      </p:cBhvr>
                                    </p:animMotion>
                                  </p:childTnLst>
                                </p:cTn>
                              </p:par>
                              <p:par>
                                <p:cTn id="9" presetID="42" presetClass="path" presetSubtype="0" accel="50000" decel="50000" fill="hold" grpId="0" nodeType="withEffect">
                                  <p:stCondLst>
                                    <p:cond delay="0"/>
                                  </p:stCondLst>
                                  <p:childTnLst>
                                    <p:animMotion origin="layout" path="M 0 0 L 0 0.25 E" pathEditMode="relative" ptsTypes="">
                                      <p:cBhvr>
                                        <p:cTn id="10" dur="2000" fill="hold"/>
                                        <p:tgtEl>
                                          <p:spTgt spid="141"/>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50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6" grpId="0"/>
      <p:bldP spid="141" grpId="0"/>
      <p:bldP spid="6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 2016</a:t>
            </a:r>
            <a:r>
              <a:rPr kumimoji="0" lang="en-US" sz="600" b="0" i="0" u="none" strike="noStrike" kern="0" cap="none" spc="0" normalizeH="0" baseline="0" noProof="0" dirty="0">
                <a:ln>
                  <a:noFill/>
                </a:ln>
                <a:solidFill>
                  <a:srgbClr val="737373">
                    <a:lumMod val="60000"/>
                    <a:lumOff val="40000"/>
                  </a:srgbClr>
                </a:solidFill>
                <a:effectLst/>
                <a:uLnTx/>
                <a:uFillTx/>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249114" y="1720537"/>
            <a:ext cx="71754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p>
        </p:txBody>
      </p:sp>
      <p:sp>
        <p:nvSpPr>
          <p:cNvPr id="16" name="Title 15"/>
          <p:cNvSpPr>
            <a:spLocks noGrp="1"/>
          </p:cNvSpPr>
          <p:nvPr>
            <p:ph type="title"/>
          </p:nvPr>
        </p:nvSpPr>
        <p:spPr>
          <a:xfrm>
            <a:off x="352213" y="365126"/>
            <a:ext cx="5065279" cy="992070"/>
          </a:xfrm>
        </p:spPr>
        <p:txBody>
          <a:bodyPr>
            <a:normAutofit/>
          </a:bodyPr>
          <a:lstStyle/>
          <a:p>
            <a:r>
              <a:rPr lang="en-US" dirty="0">
                <a:latin typeface="Roboto Condensed" pitchFamily="2" charset="0"/>
                <a:ea typeface="Roboto Condensed" pitchFamily="2" charset="0"/>
              </a:rPr>
              <a:t>TRANSFER </a:t>
            </a:r>
            <a:br>
              <a:rPr lang="en-US" dirty="0">
                <a:latin typeface="Roboto Condensed" pitchFamily="2" charset="0"/>
                <a:ea typeface="Roboto Condensed" pitchFamily="2" charset="0"/>
              </a:rPr>
            </a:br>
            <a:r>
              <a:rPr lang="en-US" sz="2000" dirty="0">
                <a:solidFill>
                  <a:srgbClr val="FF0000"/>
                </a:solidFill>
                <a:latin typeface="Roboto Condensed" pitchFamily="2" charset="0"/>
                <a:ea typeface="Roboto Condensed" pitchFamily="2" charset="0"/>
              </a:rPr>
              <a:t>FROM PRICE HISTORY</a:t>
            </a:r>
            <a:endParaRPr lang="en-US" sz="900" dirty="0">
              <a:solidFill>
                <a:srgbClr val="FF0000"/>
              </a:solidFill>
            </a:endParaRPr>
          </a:p>
        </p:txBody>
      </p:sp>
      <p:sp>
        <p:nvSpPr>
          <p:cNvPr id="83" name="Rectangle 82"/>
          <p:cNvSpPr/>
          <p:nvPr/>
        </p:nvSpPr>
        <p:spPr>
          <a:xfrm>
            <a:off x="6218210" y="1013275"/>
            <a:ext cx="2655633"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9" name="TextBox 118"/>
          <p:cNvSpPr txBox="1"/>
          <p:nvPr/>
        </p:nvSpPr>
        <p:spPr>
          <a:xfrm>
            <a:off x="6741673" y="991705"/>
            <a:ext cx="163217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SAVED DRUG SEARCHS</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2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28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grpSp>
      <p:sp>
        <p:nvSpPr>
          <p:cNvPr id="30" name="Action Button: Home 29">
            <a:hlinkClick r:id="rId4" action="ppaction://hlinksldjump" highlightClick="1"/>
          </p:cNvPr>
          <p:cNvSpPr/>
          <p:nvPr/>
        </p:nvSpPr>
        <p:spPr>
          <a:xfrm>
            <a:off x="7270188" y="595879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 name="L-Shape 28"/>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 name="TextBox 48"/>
          <p:cNvSpPr txBox="1"/>
          <p:nvPr/>
        </p:nvSpPr>
        <p:spPr>
          <a:xfrm>
            <a:off x="6443005" y="1786741"/>
            <a:ext cx="151982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ADD ANOTHER SEARCH </a:t>
            </a:r>
          </a:p>
        </p:txBody>
      </p:sp>
      <p:sp>
        <p:nvSpPr>
          <p:cNvPr id="50" name="TextBox 49"/>
          <p:cNvSpPr txBox="1"/>
          <p:nvPr/>
        </p:nvSpPr>
        <p:spPr>
          <a:xfrm>
            <a:off x="6874370" y="1381998"/>
            <a:ext cx="151982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2</a:t>
            </a:r>
            <a:r>
              <a:rPr kumimoji="0" lang="en-US" sz="10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  </a:t>
            </a:r>
            <a:r>
              <a:rPr kumimoji="0" lang="en-US" sz="1000" b="0" i="0" u="none" strike="noStrike" kern="0" cap="none" spc="0" normalizeH="0" baseline="0" noProof="0" dirty="0">
                <a:ln>
                  <a:noFill/>
                </a:ln>
                <a:solidFill>
                  <a:srgbClr val="256FBD"/>
                </a:solidFill>
                <a:effectLst/>
                <a:uLnTx/>
                <a:uFillTx/>
                <a:latin typeface="Roboto Condensed" pitchFamily="2" charset="0"/>
                <a:ea typeface="Roboto Condensed" pitchFamily="2" charset="0"/>
              </a:rPr>
              <a:t>SAVED SEARCHES </a:t>
            </a:r>
          </a:p>
        </p:txBody>
      </p:sp>
      <p:cxnSp>
        <p:nvCxnSpPr>
          <p:cNvPr id="7" name="Straight Connector 6"/>
          <p:cNvCxnSpPr/>
          <p:nvPr/>
        </p:nvCxnSpPr>
        <p:spPr>
          <a:xfrm flipH="1">
            <a:off x="6502402" y="1654919"/>
            <a:ext cx="209697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Flowchart: Connector 7"/>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1" name="Straight Connector 10"/>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249114" y="2155227"/>
            <a:ext cx="2612640"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9AC642"/>
                </a:solidFill>
                <a:effectLst/>
                <a:uLnTx/>
                <a:uFillTx/>
                <a:latin typeface="Roboto Condensed" pitchFamily="2" charset="0"/>
                <a:ea typeface="Roboto Condensed" pitchFamily="2" charset="0"/>
              </a:rPr>
              <a:t>RECENT SEARCHES                                  </a:t>
            </a:r>
            <a:r>
              <a:rPr kumimoji="0" lang="en-US" sz="800" b="0" i="0" u="none" strike="noStrike" kern="0" cap="none" spc="0" normalizeH="0" baseline="0" noProof="0" dirty="0">
                <a:ln>
                  <a:noFill/>
                </a:ln>
                <a:solidFill>
                  <a:srgbClr val="9AC642"/>
                </a:solidFill>
                <a:effectLst/>
                <a:uLnTx/>
                <a:uFillTx/>
                <a:latin typeface="Roboto Condensed" pitchFamily="2" charset="0"/>
                <a:ea typeface="Roboto Condensed" pitchFamily="2" charset="0"/>
              </a:rPr>
              <a:t>CLEAR ALL</a:t>
            </a:r>
          </a:p>
        </p:txBody>
      </p:sp>
      <p:sp>
        <p:nvSpPr>
          <p:cNvPr id="52" name="TextBox 51"/>
          <p:cNvSpPr txBox="1"/>
          <p:nvPr/>
        </p:nvSpPr>
        <p:spPr>
          <a:xfrm>
            <a:off x="6347258" y="2384316"/>
            <a:ext cx="2391044"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2-15-2016</a:t>
            </a: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PROPRANOLOL  TAB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Strength: 20mg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Qty # 60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Cash Pay Home Delivery Price	$9.44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2-10-2016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Warfarin  (COUMADIN generic)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Strength: 2mg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Qty # 60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Cash Pay Home Delivery Price	$16.35</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p:txBody>
      </p:sp>
      <p:sp>
        <p:nvSpPr>
          <p:cNvPr id="54" name="Rectangle 53"/>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HOME </a:t>
            </a:r>
          </a:p>
        </p:txBody>
      </p:sp>
      <p:sp>
        <p:nvSpPr>
          <p:cNvPr id="55" name="TextBox 54"/>
          <p:cNvSpPr txBox="1"/>
          <p:nvPr/>
        </p:nvSpPr>
        <p:spPr>
          <a:xfrm>
            <a:off x="7634284" y="3220565"/>
            <a:ext cx="151982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START Rx TRANSFER</a:t>
            </a:r>
          </a:p>
        </p:txBody>
      </p:sp>
      <p:sp>
        <p:nvSpPr>
          <p:cNvPr id="56" name="TextBox 55"/>
          <p:cNvSpPr txBox="1"/>
          <p:nvPr/>
        </p:nvSpPr>
        <p:spPr>
          <a:xfrm>
            <a:off x="6312597" y="3237967"/>
            <a:ext cx="54931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0000"/>
                </a:solidFill>
                <a:effectLst/>
                <a:uLnTx/>
                <a:uFillTx/>
                <a:latin typeface="Roboto Condensed" pitchFamily="2" charset="0"/>
                <a:ea typeface="Roboto Condensed" pitchFamily="2" charset="0"/>
              </a:rPr>
              <a:t>CLEAR</a:t>
            </a:r>
          </a:p>
        </p:txBody>
      </p:sp>
      <p:sp>
        <p:nvSpPr>
          <p:cNvPr id="57" name="TextBox 56"/>
          <p:cNvSpPr txBox="1"/>
          <p:nvPr/>
        </p:nvSpPr>
        <p:spPr>
          <a:xfrm>
            <a:off x="6928260" y="3235472"/>
            <a:ext cx="69967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lumMod val="50000"/>
                  </a:schemeClr>
                </a:solidFill>
                <a:effectLst/>
                <a:uLnTx/>
                <a:uFillTx/>
                <a:latin typeface="Roboto Condensed" pitchFamily="2" charset="0"/>
                <a:ea typeface="Roboto Condensed" pitchFamily="2" charset="0"/>
              </a:rPr>
              <a:t>REPRICE</a:t>
            </a:r>
          </a:p>
        </p:txBody>
      </p:sp>
      <p:sp>
        <p:nvSpPr>
          <p:cNvPr id="58" name="TextBox 57"/>
          <p:cNvSpPr txBox="1"/>
          <p:nvPr/>
        </p:nvSpPr>
        <p:spPr>
          <a:xfrm>
            <a:off x="7647202" y="4636076"/>
            <a:ext cx="128724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START Rx TRANSFER</a:t>
            </a:r>
          </a:p>
        </p:txBody>
      </p:sp>
      <p:sp>
        <p:nvSpPr>
          <p:cNvPr id="59" name="TextBox 58"/>
          <p:cNvSpPr txBox="1"/>
          <p:nvPr/>
        </p:nvSpPr>
        <p:spPr>
          <a:xfrm>
            <a:off x="6325515" y="4653478"/>
            <a:ext cx="54931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0000"/>
                </a:solidFill>
                <a:effectLst/>
                <a:uLnTx/>
                <a:uFillTx/>
                <a:latin typeface="Roboto Condensed" pitchFamily="2" charset="0"/>
                <a:ea typeface="Roboto Condensed" pitchFamily="2" charset="0"/>
              </a:rPr>
              <a:t>CLEAR</a:t>
            </a:r>
          </a:p>
        </p:txBody>
      </p:sp>
      <p:sp>
        <p:nvSpPr>
          <p:cNvPr id="60" name="TextBox 59"/>
          <p:cNvSpPr txBox="1"/>
          <p:nvPr/>
        </p:nvSpPr>
        <p:spPr>
          <a:xfrm>
            <a:off x="6941178" y="4650983"/>
            <a:ext cx="69967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lumMod val="50000"/>
                  </a:schemeClr>
                </a:solidFill>
                <a:effectLst/>
                <a:uLnTx/>
                <a:uFillTx/>
                <a:latin typeface="Roboto Condensed" pitchFamily="2" charset="0"/>
                <a:ea typeface="Roboto Condensed" pitchFamily="2" charset="0"/>
              </a:rPr>
              <a:t>REPRICE</a:t>
            </a:r>
          </a:p>
        </p:txBody>
      </p:sp>
      <p:cxnSp>
        <p:nvCxnSpPr>
          <p:cNvPr id="61" name="Straight Connector 60"/>
          <p:cNvCxnSpPr/>
          <p:nvPr/>
        </p:nvCxnSpPr>
        <p:spPr>
          <a:xfrm flipH="1">
            <a:off x="6437885" y="3558627"/>
            <a:ext cx="209697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626014" y="2726326"/>
            <a:ext cx="1898542" cy="1489213"/>
            <a:chOff x="3657600" y="2789695"/>
            <a:chExt cx="1898542" cy="1325105"/>
          </a:xfrm>
        </p:grpSpPr>
        <p:sp>
          <p:nvSpPr>
            <p:cNvPr id="15" name="Rectangle 14"/>
            <p:cNvSpPr/>
            <p:nvPr/>
          </p:nvSpPr>
          <p:spPr>
            <a:xfrm>
              <a:off x="3657600" y="2789695"/>
              <a:ext cx="1898542" cy="132510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TextBox 62"/>
            <p:cNvSpPr txBox="1"/>
            <p:nvPr/>
          </p:nvSpPr>
          <p:spPr>
            <a:xfrm>
              <a:off x="3677340" y="3002363"/>
              <a:ext cx="183824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IS  </a:t>
              </a:r>
              <a:r>
                <a:rPr kumimoji="0" lang="en-US" sz="12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PROPRANOLOL 20mg</a:t>
              </a: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A CURRENT RX YOU HAVE WITH A LABEL FROM ANOTHER PHARMACY?</a:t>
              </a:r>
            </a:p>
          </p:txBody>
        </p:sp>
        <p:sp>
          <p:nvSpPr>
            <p:cNvPr id="64" name="TextBox 63"/>
            <p:cNvSpPr txBox="1"/>
            <p:nvPr/>
          </p:nvSpPr>
          <p:spPr>
            <a:xfrm>
              <a:off x="3969066" y="3712470"/>
              <a:ext cx="54931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Roboto Condensed" pitchFamily="2" charset="0"/>
                  <a:ea typeface="Roboto Condensed" pitchFamily="2" charset="0"/>
                </a:rPr>
                <a:t>NO</a:t>
              </a:r>
            </a:p>
          </p:txBody>
        </p:sp>
        <p:sp>
          <p:nvSpPr>
            <p:cNvPr id="65" name="TextBox 64">
              <a:hlinkClick r:id="rId5" action="ppaction://hlinksldjump"/>
            </p:cNvPr>
            <p:cNvSpPr txBox="1"/>
            <p:nvPr/>
          </p:nvSpPr>
          <p:spPr>
            <a:xfrm>
              <a:off x="4675194" y="3708727"/>
              <a:ext cx="699674" cy="338554"/>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YES</a:t>
              </a:r>
            </a:p>
          </p:txBody>
        </p:sp>
      </p:grpSp>
    </p:spTree>
    <p:extLst>
      <p:ext uri="{BB962C8B-B14F-4D97-AF65-F5344CB8AC3E}">
        <p14:creationId xmlns:p14="http://schemas.microsoft.com/office/powerpoint/2010/main" val="33976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 2016</a:t>
            </a:r>
            <a:r>
              <a:rPr kumimoji="0" lang="en-US" sz="600" b="0" i="0" u="none" strike="noStrike" kern="0" cap="none" spc="0" normalizeH="0" baseline="0" noProof="0" dirty="0">
                <a:ln>
                  <a:noFill/>
                </a:ln>
                <a:solidFill>
                  <a:srgbClr val="737373">
                    <a:lumMod val="60000"/>
                    <a:lumOff val="40000"/>
                  </a:srgbClr>
                </a:solidFill>
                <a:effectLst/>
                <a:uLnTx/>
                <a:uFillTx/>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375241" y="2207271"/>
            <a:ext cx="35102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1</a:t>
            </a:r>
          </a:p>
        </p:txBody>
      </p:sp>
      <p:sp>
        <p:nvSpPr>
          <p:cNvPr id="16" name="Title 15"/>
          <p:cNvSpPr>
            <a:spLocks noGrp="1"/>
          </p:cNvSpPr>
          <p:nvPr>
            <p:ph type="title"/>
          </p:nvPr>
        </p:nvSpPr>
        <p:spPr>
          <a:xfrm>
            <a:off x="352213" y="365126"/>
            <a:ext cx="5065279" cy="992070"/>
          </a:xfrm>
        </p:spPr>
        <p:txBody>
          <a:bodyPr>
            <a:normAutofit/>
          </a:bodyPr>
          <a:lstStyle/>
          <a:p>
            <a:r>
              <a:rPr lang="en-US" dirty="0">
                <a:latin typeface="Roboto Condensed" pitchFamily="2" charset="0"/>
                <a:ea typeface="Roboto Condensed" pitchFamily="2" charset="0"/>
              </a:rPr>
              <a:t>CURRENT RX? </a:t>
            </a:r>
            <a:br>
              <a:rPr lang="en-US" dirty="0">
                <a:latin typeface="Roboto Condensed" pitchFamily="2" charset="0"/>
                <a:ea typeface="Roboto Condensed" pitchFamily="2" charset="0"/>
              </a:rPr>
            </a:br>
            <a:endParaRPr lang="en-US" sz="900" dirty="0">
              <a:solidFill>
                <a:srgbClr val="FF0000"/>
              </a:solidFill>
            </a:endParaRPr>
          </a:p>
        </p:txBody>
      </p:sp>
      <p:sp>
        <p:nvSpPr>
          <p:cNvPr id="83" name="Rectangle 82"/>
          <p:cNvSpPr/>
          <p:nvPr/>
        </p:nvSpPr>
        <p:spPr>
          <a:xfrm>
            <a:off x="6218210" y="1013275"/>
            <a:ext cx="2655633"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9" name="TextBox 118"/>
          <p:cNvSpPr txBox="1"/>
          <p:nvPr/>
        </p:nvSpPr>
        <p:spPr>
          <a:xfrm>
            <a:off x="6955347" y="1014417"/>
            <a:ext cx="110158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REQUEST A RX</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2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28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grpSp>
      <p:sp>
        <p:nvSpPr>
          <p:cNvPr id="30" name="Action Button: Home 29">
            <a:hlinkClick r:id="rId4" action="ppaction://hlinksldjump" highlightClick="1"/>
          </p:cNvPr>
          <p:cNvSpPr/>
          <p:nvPr/>
        </p:nvSpPr>
        <p:spPr>
          <a:xfrm>
            <a:off x="7270188" y="595879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 name="L-Shape 28"/>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 name="TextBox 48"/>
          <p:cNvSpPr txBox="1"/>
          <p:nvPr/>
        </p:nvSpPr>
        <p:spPr>
          <a:xfrm>
            <a:off x="6240761" y="1472643"/>
            <a:ext cx="276375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Prescriptions may be obtained by </a:t>
            </a:r>
            <a:r>
              <a:rPr kumimoji="0" lang="en-US" sz="1600" b="0"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16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1600" b="0"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r>
              <a:rPr kumimoji="0" lang="en-US" sz="16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  one of  3 ways</a:t>
            </a:r>
          </a:p>
        </p:txBody>
      </p:sp>
      <p:sp>
        <p:nvSpPr>
          <p:cNvPr id="50" name="TextBox 49"/>
          <p:cNvSpPr txBox="1"/>
          <p:nvPr/>
        </p:nvSpPr>
        <p:spPr>
          <a:xfrm>
            <a:off x="6623378" y="2164446"/>
            <a:ext cx="190381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Your doctor may call in a prescription for you :  817-274-8200</a:t>
            </a:r>
            <a:endParaRPr kumimoji="0" lang="en-US" sz="1000" b="0" i="0" u="none" strike="noStrike" kern="0" cap="none" spc="0" normalizeH="0" baseline="0" noProof="0" dirty="0">
              <a:ln>
                <a:noFill/>
              </a:ln>
              <a:solidFill>
                <a:srgbClr val="256FBD"/>
              </a:solidFill>
              <a:effectLst/>
              <a:uLnTx/>
              <a:uFillTx/>
              <a:latin typeface="Roboto Condensed" pitchFamily="2" charset="0"/>
              <a:ea typeface="Roboto Condensed" pitchFamily="2" charset="0"/>
            </a:endParaRPr>
          </a:p>
        </p:txBody>
      </p:sp>
      <p:sp>
        <p:nvSpPr>
          <p:cNvPr id="8" name="Flowchart: Connector 7"/>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1" name="Straight Connector 10"/>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HOME </a:t>
            </a:r>
          </a:p>
        </p:txBody>
      </p:sp>
      <p:sp>
        <p:nvSpPr>
          <p:cNvPr id="37" name="TextBox 36"/>
          <p:cNvSpPr txBox="1"/>
          <p:nvPr/>
        </p:nvSpPr>
        <p:spPr>
          <a:xfrm>
            <a:off x="6634071" y="2915710"/>
            <a:ext cx="190381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Your doctor’s office may fax your prescription:  817-274-8205</a:t>
            </a:r>
            <a:endParaRPr kumimoji="0" lang="en-US" sz="1000" b="0" i="0" u="none" strike="noStrike" kern="0" cap="none" spc="0" normalizeH="0" baseline="0" noProof="0" dirty="0">
              <a:ln>
                <a:noFill/>
              </a:ln>
              <a:solidFill>
                <a:srgbClr val="256FBD"/>
              </a:solidFill>
              <a:effectLst/>
              <a:uLnTx/>
              <a:uFillTx/>
              <a:latin typeface="Roboto Condensed" pitchFamily="2" charset="0"/>
              <a:ea typeface="Roboto Condensed" pitchFamily="2" charset="0"/>
            </a:endParaRPr>
          </a:p>
        </p:txBody>
      </p:sp>
      <p:sp>
        <p:nvSpPr>
          <p:cNvPr id="38" name="TextBox 37"/>
          <p:cNvSpPr txBox="1"/>
          <p:nvPr/>
        </p:nvSpPr>
        <p:spPr>
          <a:xfrm>
            <a:off x="6603613" y="3711894"/>
            <a:ext cx="190381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Your doctor’s office may ePrescribe your prescription:  RX-</a:t>
            </a:r>
            <a:r>
              <a:rPr kumimoji="0" lang="en-US" sz="12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r>
              <a:rPr kumimoji="0" lang="en-US" sz="12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 </a:t>
            </a:r>
            <a:r>
              <a:rPr kumimoji="0" lang="en-US" sz="1200" b="0" i="0" u="none" strike="noStrike" kern="0" cap="none" spc="0" normalizeH="0" baseline="0" noProof="0" dirty="0">
                <a:ln>
                  <a:noFill/>
                </a:ln>
                <a:solidFill>
                  <a:schemeClr val="bg1">
                    <a:lumMod val="50000"/>
                  </a:schemeClr>
                </a:solidFill>
                <a:effectLst/>
                <a:uLnTx/>
                <a:uFillTx/>
                <a:latin typeface="Roboto Condensed" pitchFamily="2" charset="0"/>
                <a:ea typeface="Roboto Condensed" pitchFamily="2" charset="0"/>
              </a:rPr>
              <a:t>HOME DELIVERY  </a:t>
            </a:r>
            <a:r>
              <a:rPr kumimoji="0" lang="en-US" sz="12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ARLINGTON, TX </a:t>
            </a:r>
            <a:endParaRPr kumimoji="0" lang="en-US" sz="1000" b="0" i="0" u="none" strike="noStrike" kern="0" cap="none" spc="0" normalizeH="0" baseline="0" noProof="0" dirty="0">
              <a:ln>
                <a:noFill/>
              </a:ln>
              <a:solidFill>
                <a:srgbClr val="256FBD"/>
              </a:solidFill>
              <a:effectLst/>
              <a:uLnTx/>
              <a:uFillTx/>
              <a:latin typeface="Roboto Condensed" pitchFamily="2" charset="0"/>
              <a:ea typeface="Roboto Condensed" pitchFamily="2" charset="0"/>
            </a:endParaRPr>
          </a:p>
        </p:txBody>
      </p:sp>
      <p:sp>
        <p:nvSpPr>
          <p:cNvPr id="39" name="TextBox 38"/>
          <p:cNvSpPr txBox="1"/>
          <p:nvPr/>
        </p:nvSpPr>
        <p:spPr>
          <a:xfrm>
            <a:off x="6392074" y="2916292"/>
            <a:ext cx="35102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2</a:t>
            </a:r>
          </a:p>
        </p:txBody>
      </p:sp>
      <p:sp>
        <p:nvSpPr>
          <p:cNvPr id="40" name="TextBox 39"/>
          <p:cNvSpPr txBox="1"/>
          <p:nvPr/>
        </p:nvSpPr>
        <p:spPr>
          <a:xfrm>
            <a:off x="6385660" y="3715252"/>
            <a:ext cx="35102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66666"/>
                </a:solidFill>
                <a:effectLst/>
                <a:uLnTx/>
                <a:uFillTx/>
                <a:latin typeface="Roboto Condensed" pitchFamily="2" charset="0"/>
                <a:ea typeface="Roboto Condensed" pitchFamily="2" charset="0"/>
              </a:rPr>
              <a:t>3</a:t>
            </a:r>
          </a:p>
        </p:txBody>
      </p:sp>
    </p:spTree>
    <p:extLst>
      <p:ext uri="{BB962C8B-B14F-4D97-AF65-F5344CB8AC3E}">
        <p14:creationId xmlns:p14="http://schemas.microsoft.com/office/powerpoint/2010/main" val="16254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Menu</a:t>
            </a: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45" name="Rectangle 44"/>
          <p:cNvSpPr/>
          <p:nvPr/>
        </p:nvSpPr>
        <p:spPr>
          <a:xfrm>
            <a:off x="8116279" y="1178069"/>
            <a:ext cx="2620993"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5876" y="1157157"/>
            <a:ext cx="2013211" cy="1006364"/>
          </a:xfrm>
          <a:prstGeom prst="rect">
            <a:avLst/>
          </a:prstGeom>
        </p:spPr>
      </p:pic>
      <p:pic>
        <p:nvPicPr>
          <p:cNvPr id="54"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20223" y="4971025"/>
            <a:ext cx="426448" cy="575581"/>
          </a:xfrm>
        </p:spPr>
      </p:pic>
      <p:sp>
        <p:nvSpPr>
          <p:cNvPr id="55" name="TextBox 54"/>
          <p:cNvSpPr txBox="1"/>
          <p:nvPr/>
        </p:nvSpPr>
        <p:spPr>
          <a:xfrm>
            <a:off x="9240571" y="5045935"/>
            <a:ext cx="393193" cy="246221"/>
          </a:xfrm>
          <a:prstGeom prst="rect">
            <a:avLst/>
          </a:prstGeom>
          <a:noFill/>
        </p:spPr>
        <p:txBody>
          <a:bodyPr wrap="square" rtlCol="0">
            <a:spAutoFit/>
          </a:bodyPr>
          <a:lstStyle/>
          <a:p>
            <a:r>
              <a:rPr lang="en-US" sz="1000" dirty="0">
                <a:solidFill>
                  <a:srgbClr val="256FBD"/>
                </a:solidFill>
                <a:latin typeface="Cleanvertising" panose="020B0803030403020204" pitchFamily="34" charset="0"/>
              </a:rPr>
              <a:t>350</a:t>
            </a:r>
          </a:p>
        </p:txBody>
      </p:sp>
      <p:sp>
        <p:nvSpPr>
          <p:cNvPr id="56" name="TextBox 55"/>
          <p:cNvSpPr txBox="1"/>
          <p:nvPr/>
        </p:nvSpPr>
        <p:spPr>
          <a:xfrm>
            <a:off x="8562109" y="2085249"/>
            <a:ext cx="2022764" cy="2413481"/>
          </a:xfrm>
          <a:prstGeom prst="rect">
            <a:avLst/>
          </a:prstGeom>
          <a:noFill/>
        </p:spPr>
        <p:txBody>
          <a:bodyPr wrap="square" rtlCol="0">
            <a:spAutoFit/>
          </a:bodyPr>
          <a:lstStyle/>
          <a:p>
            <a:pPr>
              <a:lnSpc>
                <a:spcPts val="2160"/>
              </a:lnSpc>
              <a:spcAft>
                <a:spcPts val="1800"/>
              </a:spcAft>
            </a:pPr>
            <a:r>
              <a:rPr lang="en-US" sz="1400" dirty="0">
                <a:solidFill>
                  <a:srgbClr val="256FBD"/>
                </a:solidFill>
                <a:latin typeface="Roboto Condensed" pitchFamily="2" charset="0"/>
                <a:ea typeface="Roboto Condensed" pitchFamily="2" charset="0"/>
              </a:rPr>
              <a:t>My Profile</a:t>
            </a:r>
          </a:p>
          <a:p>
            <a:pPr>
              <a:lnSpc>
                <a:spcPts val="2160"/>
              </a:lnSpc>
              <a:spcAft>
                <a:spcPts val="1800"/>
              </a:spcAft>
            </a:pPr>
            <a:r>
              <a:rPr lang="en-US" sz="1400" dirty="0">
                <a:solidFill>
                  <a:srgbClr val="256FBD"/>
                </a:solidFill>
                <a:latin typeface="Roboto Condensed" pitchFamily="2" charset="0"/>
                <a:ea typeface="Roboto Condensed" pitchFamily="2" charset="0"/>
              </a:rPr>
              <a:t>My Rx Orders</a:t>
            </a:r>
          </a:p>
          <a:p>
            <a:pPr>
              <a:lnSpc>
                <a:spcPts val="2160"/>
              </a:lnSpc>
              <a:spcAft>
                <a:spcPts val="1800"/>
              </a:spcAft>
            </a:pPr>
            <a:r>
              <a:rPr lang="en-US" sz="1400" dirty="0">
                <a:solidFill>
                  <a:srgbClr val="256FBD"/>
                </a:solidFill>
                <a:latin typeface="Roboto Condensed" pitchFamily="2" charset="0"/>
                <a:ea typeface="Roboto Condensed" pitchFamily="2" charset="0"/>
              </a:rPr>
              <a:t>My Alerts</a:t>
            </a:r>
          </a:p>
          <a:p>
            <a:pPr>
              <a:lnSpc>
                <a:spcPts val="2160"/>
              </a:lnSpc>
              <a:spcAft>
                <a:spcPts val="1800"/>
              </a:spcAft>
            </a:pPr>
            <a:r>
              <a:rPr lang="en-US" sz="1400" dirty="0">
                <a:solidFill>
                  <a:srgbClr val="256FBD"/>
                </a:solidFill>
                <a:latin typeface="Roboto Condensed" pitchFamily="2" charset="0"/>
                <a:ea typeface="Roboto Condensed" pitchFamily="2" charset="0"/>
              </a:rPr>
              <a:t>Drug Lookup</a:t>
            </a:r>
          </a:p>
          <a:p>
            <a:pPr>
              <a:lnSpc>
                <a:spcPts val="2160"/>
              </a:lnSpc>
              <a:spcAft>
                <a:spcPts val="1800"/>
              </a:spcAft>
            </a:pPr>
            <a:r>
              <a:rPr lang="en-US" sz="1400" dirty="0">
                <a:solidFill>
                  <a:srgbClr val="256FBD"/>
                </a:solidFill>
                <a:latin typeface="Roboto Condensed" pitchFamily="2" charset="0"/>
                <a:ea typeface="Roboto Condensed" pitchFamily="2" charset="0"/>
              </a:rPr>
              <a:t>Compliance Rewards™</a:t>
            </a:r>
          </a:p>
        </p:txBody>
      </p:sp>
      <p:cxnSp>
        <p:nvCxnSpPr>
          <p:cNvPr id="57" name="Straight Connector 56"/>
          <p:cNvCxnSpPr/>
          <p:nvPr/>
        </p:nvCxnSpPr>
        <p:spPr>
          <a:xfrm>
            <a:off x="8220364" y="2512950"/>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118767" y="2068685"/>
            <a:ext cx="2624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220364" y="3016519"/>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240226" y="3501168"/>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220364" y="4037586"/>
            <a:ext cx="23645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2" name="Chevron 61"/>
          <p:cNvSpPr/>
          <p:nvPr/>
        </p:nvSpPr>
        <p:spPr>
          <a:xfrm>
            <a:off x="10476807" y="2199228"/>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Chevron 62"/>
          <p:cNvSpPr/>
          <p:nvPr/>
        </p:nvSpPr>
        <p:spPr>
          <a:xfrm>
            <a:off x="10476807" y="2684457"/>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Chevron 63"/>
          <p:cNvSpPr/>
          <p:nvPr/>
        </p:nvSpPr>
        <p:spPr>
          <a:xfrm>
            <a:off x="10476807" y="3135239"/>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Chevron 64"/>
          <p:cNvSpPr/>
          <p:nvPr/>
        </p:nvSpPr>
        <p:spPr>
          <a:xfrm>
            <a:off x="10475598" y="3698583"/>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Chevron 65"/>
          <p:cNvSpPr/>
          <p:nvPr/>
        </p:nvSpPr>
        <p:spPr>
          <a:xfrm>
            <a:off x="10475598" y="4212458"/>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5224" y="3152155"/>
            <a:ext cx="192024" cy="192024"/>
          </a:xfrm>
          <a:prstGeom prst="rect">
            <a:avLst/>
          </a:prstGeom>
        </p:spPr>
      </p:pic>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6836" y="2653063"/>
            <a:ext cx="248802" cy="192024"/>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2505" y="2201118"/>
            <a:ext cx="177463" cy="192024"/>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1447" y="3684885"/>
            <a:ext cx="192024" cy="192024"/>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5224" y="4211476"/>
            <a:ext cx="192024" cy="192024"/>
          </a:xfrm>
          <a:prstGeom prst="rect">
            <a:avLst/>
          </a:prstGeom>
        </p:spPr>
      </p:pic>
      <p:pic>
        <p:nvPicPr>
          <p:cNvPr id="72" name="Picture 7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4343" y="5249704"/>
            <a:ext cx="290349" cy="259931"/>
          </a:xfrm>
          <a:prstGeom prst="rect">
            <a:avLst/>
          </a:prstGeom>
        </p:spPr>
      </p:pic>
      <p:sp>
        <p:nvSpPr>
          <p:cNvPr id="73" name="Rectangle 72"/>
          <p:cNvSpPr/>
          <p:nvPr/>
        </p:nvSpPr>
        <p:spPr>
          <a:xfrm>
            <a:off x="9879082" y="5468670"/>
            <a:ext cx="934871" cy="215444"/>
          </a:xfrm>
          <a:prstGeom prst="rect">
            <a:avLst/>
          </a:prstGeom>
        </p:spPr>
        <p:txBody>
          <a:bodyPr wrap="none">
            <a:spAutoFit/>
          </a:bodyPr>
          <a:lstStyle/>
          <a:p>
            <a:pPr algn="ctr">
              <a:spcAft>
                <a:spcPts val="1800"/>
              </a:spcAft>
            </a:pPr>
            <a:r>
              <a:rPr lang="en-US" sz="800" dirty="0">
                <a:solidFill>
                  <a:srgbClr val="256FBD"/>
                </a:solidFill>
                <a:latin typeface="Roboto Condensed" pitchFamily="2" charset="0"/>
                <a:ea typeface="Roboto Condensed" pitchFamily="2" charset="0"/>
              </a:rPr>
              <a:t>Share with Friends</a:t>
            </a:r>
          </a:p>
        </p:txBody>
      </p:sp>
      <p:sp>
        <p:nvSpPr>
          <p:cNvPr id="74" name="Rectangle 73"/>
          <p:cNvSpPr/>
          <p:nvPr/>
        </p:nvSpPr>
        <p:spPr>
          <a:xfrm>
            <a:off x="8164093" y="5471812"/>
            <a:ext cx="676788" cy="215444"/>
          </a:xfrm>
          <a:prstGeom prst="rect">
            <a:avLst/>
          </a:prstGeom>
        </p:spPr>
        <p:txBody>
          <a:bodyPr wrap="none">
            <a:spAutoFit/>
          </a:bodyPr>
          <a:lstStyle/>
          <a:p>
            <a:pPr algn="ctr">
              <a:spcAft>
                <a:spcPts val="1800"/>
              </a:spcAft>
            </a:pPr>
            <a:r>
              <a:rPr lang="en-US" sz="800" dirty="0">
                <a:solidFill>
                  <a:srgbClr val="256FBD"/>
                </a:solidFill>
                <a:latin typeface="Roboto Condensed" pitchFamily="2" charset="0"/>
                <a:ea typeface="Roboto Condensed" pitchFamily="2" charset="0"/>
              </a:rPr>
              <a:t>Med Hotline</a:t>
            </a:r>
          </a:p>
        </p:txBody>
      </p:sp>
      <p:sp>
        <p:nvSpPr>
          <p:cNvPr id="75" name="Rectangle 74"/>
          <p:cNvSpPr/>
          <p:nvPr/>
        </p:nvSpPr>
        <p:spPr>
          <a:xfrm>
            <a:off x="9121422" y="5471897"/>
            <a:ext cx="598242" cy="215444"/>
          </a:xfrm>
          <a:prstGeom prst="rect">
            <a:avLst/>
          </a:prstGeom>
        </p:spPr>
        <p:txBody>
          <a:bodyPr wrap="none">
            <a:spAutoFit/>
          </a:bodyPr>
          <a:lstStyle/>
          <a:p>
            <a:pPr algn="ctr">
              <a:spcAft>
                <a:spcPts val="1800"/>
              </a:spcAft>
            </a:pPr>
            <a:r>
              <a:rPr lang="en-US" sz="800" b="1" dirty="0">
                <a:solidFill>
                  <a:srgbClr val="256FBD"/>
                </a:solidFill>
                <a:latin typeface="Roboto Condensed" pitchFamily="2" charset="0"/>
                <a:ea typeface="Roboto Condensed" pitchFamily="2" charset="0"/>
              </a:rPr>
              <a:t>My Points</a:t>
            </a:r>
          </a:p>
        </p:txBody>
      </p:sp>
      <p:sp>
        <p:nvSpPr>
          <p:cNvPr id="76" name="Rectangle 75"/>
          <p:cNvSpPr/>
          <p:nvPr/>
        </p:nvSpPr>
        <p:spPr>
          <a:xfrm>
            <a:off x="8116279" y="4574723"/>
            <a:ext cx="2620993" cy="381601"/>
          </a:xfrm>
          <a:prstGeom prst="rect">
            <a:avLst/>
          </a:prstGeom>
          <a:solidFill>
            <a:srgbClr val="9AC642"/>
          </a:solidFill>
          <a:ln>
            <a:noFill/>
          </a:ln>
          <a:effectLst>
            <a:outerShdw blurRad="508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p:cNvSpPr txBox="1"/>
          <p:nvPr/>
        </p:nvSpPr>
        <p:spPr>
          <a:xfrm>
            <a:off x="8302505" y="4631162"/>
            <a:ext cx="2198485"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TRANSFER A RX TO</a:t>
            </a:r>
          </a:p>
        </p:txBody>
      </p:sp>
      <p:pic>
        <p:nvPicPr>
          <p:cNvPr id="78" name="Picture 7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0052" y="4614054"/>
            <a:ext cx="792078" cy="317273"/>
          </a:xfrm>
          <a:prstGeom prst="rect">
            <a:avLst/>
          </a:prstGeom>
        </p:spPr>
      </p:pic>
      <p:sp>
        <p:nvSpPr>
          <p:cNvPr id="79" name="TextBox 78"/>
          <p:cNvSpPr txBox="1"/>
          <p:nvPr/>
        </p:nvSpPr>
        <p:spPr>
          <a:xfrm>
            <a:off x="9767169" y="2179238"/>
            <a:ext cx="755335" cy="215444"/>
          </a:xfrm>
          <a:prstGeom prst="rect">
            <a:avLst/>
          </a:prstGeom>
          <a:noFill/>
        </p:spPr>
        <p:txBody>
          <a:bodyPr wrap="none" rtlCol="0">
            <a:spAutoFit/>
          </a:bodyPr>
          <a:lstStyle/>
          <a:p>
            <a:pPr algn="r"/>
            <a:r>
              <a:rPr lang="en-US" sz="800" dirty="0">
                <a:solidFill>
                  <a:schemeClr val="bg1">
                    <a:lumMod val="50000"/>
                  </a:schemeClr>
                </a:solidFill>
              </a:rPr>
              <a:t>KEN BURKETT</a:t>
            </a:r>
          </a:p>
        </p:txBody>
      </p:sp>
      <p:sp>
        <p:nvSpPr>
          <p:cNvPr id="80" name="Chevron 79"/>
          <p:cNvSpPr/>
          <p:nvPr/>
        </p:nvSpPr>
        <p:spPr>
          <a:xfrm>
            <a:off x="10490838" y="4654418"/>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 name="Action Button: Custom 80">
            <a:hlinkClick r:id="rId12" action="ppaction://hlinksldjump" highlightClick="1"/>
          </p:cNvPr>
          <p:cNvSpPr/>
          <p:nvPr/>
        </p:nvSpPr>
        <p:spPr>
          <a:xfrm>
            <a:off x="8979434" y="4939474"/>
            <a:ext cx="827139" cy="720891"/>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ction Button: Custom 81">
            <a:hlinkClick r:id="rId13" action="ppaction://hlinksldjump" highlightClick="1"/>
          </p:cNvPr>
          <p:cNvSpPr/>
          <p:nvPr/>
        </p:nvSpPr>
        <p:spPr>
          <a:xfrm>
            <a:off x="9970759" y="5128754"/>
            <a:ext cx="827139" cy="598782"/>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9967543" y="2677773"/>
            <a:ext cx="554960" cy="215444"/>
          </a:xfrm>
          <a:prstGeom prst="rect">
            <a:avLst/>
          </a:prstGeom>
          <a:noFill/>
        </p:spPr>
        <p:txBody>
          <a:bodyPr wrap="none" rtlCol="0">
            <a:spAutoFit/>
          </a:bodyPr>
          <a:lstStyle/>
          <a:p>
            <a:pPr algn="r"/>
            <a:r>
              <a:rPr lang="en-US" sz="800" dirty="0">
                <a:solidFill>
                  <a:schemeClr val="bg1">
                    <a:lumMod val="50000"/>
                  </a:schemeClr>
                </a:solidFill>
              </a:rPr>
              <a:t>3 ACTIVE</a:t>
            </a:r>
          </a:p>
        </p:txBody>
      </p:sp>
      <p:sp>
        <p:nvSpPr>
          <p:cNvPr id="84" name="TextBox 83"/>
          <p:cNvSpPr txBox="1"/>
          <p:nvPr/>
        </p:nvSpPr>
        <p:spPr>
          <a:xfrm>
            <a:off x="9643736" y="3127764"/>
            <a:ext cx="878767" cy="215444"/>
          </a:xfrm>
          <a:prstGeom prst="rect">
            <a:avLst/>
          </a:prstGeom>
          <a:noFill/>
        </p:spPr>
        <p:txBody>
          <a:bodyPr wrap="none" rtlCol="0">
            <a:spAutoFit/>
          </a:bodyPr>
          <a:lstStyle/>
          <a:p>
            <a:pPr algn="r"/>
            <a:r>
              <a:rPr lang="en-US" sz="800" dirty="0">
                <a:solidFill>
                  <a:schemeClr val="bg1">
                    <a:lumMod val="50000"/>
                  </a:schemeClr>
                </a:solidFill>
              </a:rPr>
              <a:t>(3) NEW  (7) OLD</a:t>
            </a:r>
          </a:p>
        </p:txBody>
      </p:sp>
      <p:sp>
        <p:nvSpPr>
          <p:cNvPr id="85" name="TextBox 84"/>
          <p:cNvSpPr txBox="1"/>
          <p:nvPr/>
        </p:nvSpPr>
        <p:spPr>
          <a:xfrm>
            <a:off x="9774098" y="3675885"/>
            <a:ext cx="745718" cy="215444"/>
          </a:xfrm>
          <a:prstGeom prst="rect">
            <a:avLst/>
          </a:prstGeom>
          <a:noFill/>
        </p:spPr>
        <p:txBody>
          <a:bodyPr wrap="none" rtlCol="0">
            <a:spAutoFit/>
          </a:bodyPr>
          <a:lstStyle/>
          <a:p>
            <a:pPr algn="r"/>
            <a:r>
              <a:rPr lang="en-US" sz="800" dirty="0">
                <a:solidFill>
                  <a:schemeClr val="bg1">
                    <a:lumMod val="50000"/>
                  </a:schemeClr>
                </a:solidFill>
              </a:rPr>
              <a:t>(2) SEARCHES</a:t>
            </a:r>
          </a:p>
        </p:txBody>
      </p:sp>
      <p:pic>
        <p:nvPicPr>
          <p:cNvPr id="87" name="Picture 8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72915" y="5251653"/>
            <a:ext cx="257292" cy="256032"/>
          </a:xfrm>
          <a:prstGeom prst="rect">
            <a:avLst/>
          </a:prstGeom>
        </p:spPr>
      </p:pic>
      <p:sp>
        <p:nvSpPr>
          <p:cNvPr id="88" name="Double Brace 87"/>
          <p:cNvSpPr/>
          <p:nvPr/>
        </p:nvSpPr>
        <p:spPr>
          <a:xfrm>
            <a:off x="7316218" y="2068685"/>
            <a:ext cx="4164585" cy="2484101"/>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p:cNvSpPr txBox="1"/>
          <p:nvPr/>
        </p:nvSpPr>
        <p:spPr>
          <a:xfrm>
            <a:off x="5789314" y="3016519"/>
            <a:ext cx="1403927" cy="646331"/>
          </a:xfrm>
          <a:prstGeom prst="rect">
            <a:avLst/>
          </a:prstGeom>
          <a:noFill/>
        </p:spPr>
        <p:txBody>
          <a:bodyPr wrap="square" rtlCol="0">
            <a:spAutoFit/>
          </a:bodyPr>
          <a:lstStyle/>
          <a:p>
            <a:pPr algn="r"/>
            <a:r>
              <a:rPr lang="en-US" dirty="0"/>
              <a:t>SCROLLING</a:t>
            </a:r>
            <a:br>
              <a:rPr lang="en-US" dirty="0"/>
            </a:br>
            <a:r>
              <a:rPr lang="en-US" dirty="0"/>
              <a:t>REGION</a:t>
            </a:r>
          </a:p>
        </p:txBody>
      </p:sp>
      <p:sp>
        <p:nvSpPr>
          <p:cNvPr id="90" name="Double Brace 89"/>
          <p:cNvSpPr/>
          <p:nvPr/>
        </p:nvSpPr>
        <p:spPr>
          <a:xfrm>
            <a:off x="7316218" y="1138713"/>
            <a:ext cx="4164585" cy="91177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p:cNvSpPr txBox="1"/>
          <p:nvPr/>
        </p:nvSpPr>
        <p:spPr>
          <a:xfrm>
            <a:off x="5789314" y="1271434"/>
            <a:ext cx="1403927" cy="369332"/>
          </a:xfrm>
          <a:prstGeom prst="rect">
            <a:avLst/>
          </a:prstGeom>
          <a:noFill/>
        </p:spPr>
        <p:txBody>
          <a:bodyPr wrap="square" rtlCol="0">
            <a:spAutoFit/>
          </a:bodyPr>
          <a:lstStyle/>
          <a:p>
            <a:pPr algn="r"/>
            <a:r>
              <a:rPr lang="en-US" dirty="0"/>
              <a:t>STATIC</a:t>
            </a:r>
          </a:p>
        </p:txBody>
      </p:sp>
      <p:sp>
        <p:nvSpPr>
          <p:cNvPr id="92" name="Double Brace 91"/>
          <p:cNvSpPr/>
          <p:nvPr/>
        </p:nvSpPr>
        <p:spPr>
          <a:xfrm>
            <a:off x="7316218" y="4541015"/>
            <a:ext cx="4164585" cy="116705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5789314" y="4962017"/>
            <a:ext cx="1403927" cy="369332"/>
          </a:xfrm>
          <a:prstGeom prst="rect">
            <a:avLst/>
          </a:prstGeom>
          <a:noFill/>
        </p:spPr>
        <p:txBody>
          <a:bodyPr wrap="square" rtlCol="0">
            <a:spAutoFit/>
          </a:bodyPr>
          <a:lstStyle/>
          <a:p>
            <a:pPr algn="r"/>
            <a:r>
              <a:rPr lang="en-US" dirty="0"/>
              <a:t>STATIC</a:t>
            </a:r>
          </a:p>
        </p:txBody>
      </p:sp>
      <p:sp>
        <p:nvSpPr>
          <p:cNvPr id="38" name="Action Button: Custom 37">
            <a:hlinkClick r:id="rId15" action="ppaction://hlinksldjump" highlightClick="1"/>
          </p:cNvPr>
          <p:cNvSpPr/>
          <p:nvPr/>
        </p:nvSpPr>
        <p:spPr>
          <a:xfrm>
            <a:off x="7651030" y="4566900"/>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Action Button: Custom 40">
            <a:hlinkClick r:id="rId12" action="ppaction://hlinksldjump" highlightClick="1"/>
          </p:cNvPr>
          <p:cNvSpPr/>
          <p:nvPr/>
        </p:nvSpPr>
        <p:spPr>
          <a:xfrm>
            <a:off x="7651030" y="4128052"/>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ction Button: Custom 46">
            <a:hlinkClick r:id="rId16" action="ppaction://hlinksldjump" highlightClick="1"/>
          </p:cNvPr>
          <p:cNvSpPr/>
          <p:nvPr/>
        </p:nvSpPr>
        <p:spPr>
          <a:xfrm>
            <a:off x="7698446" y="3620674"/>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ction Button: Custom 48">
            <a:hlinkClick r:id="rId17" action="ppaction://hlinksldjump" highlightClick="1"/>
          </p:cNvPr>
          <p:cNvSpPr/>
          <p:nvPr/>
        </p:nvSpPr>
        <p:spPr>
          <a:xfrm>
            <a:off x="7682534" y="2058356"/>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Custom 49">
            <a:hlinkClick r:id="rId18" action="ppaction://hlinksldjump" highlightClick="1"/>
          </p:cNvPr>
          <p:cNvSpPr/>
          <p:nvPr/>
        </p:nvSpPr>
        <p:spPr>
          <a:xfrm>
            <a:off x="7691515" y="3075127"/>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Custom 50">
            <a:hlinkClick r:id="rId12" action="ppaction://hlinksldjump" highlightClick="1"/>
          </p:cNvPr>
          <p:cNvSpPr/>
          <p:nvPr/>
        </p:nvSpPr>
        <p:spPr>
          <a:xfrm>
            <a:off x="9027635" y="5006350"/>
            <a:ext cx="827139" cy="598782"/>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Custom 51">
            <a:hlinkClick r:id="rId13" action="ppaction://hlinksldjump" highlightClick="1"/>
          </p:cNvPr>
          <p:cNvSpPr/>
          <p:nvPr/>
        </p:nvSpPr>
        <p:spPr>
          <a:xfrm>
            <a:off x="9986505" y="5074740"/>
            <a:ext cx="827139" cy="598782"/>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ction Button: Custom 47">
            <a:hlinkClick r:id="rId19" action="ppaction://hlinksldjump" highlightClick="1"/>
          </p:cNvPr>
          <p:cNvSpPr/>
          <p:nvPr/>
        </p:nvSpPr>
        <p:spPr>
          <a:xfrm>
            <a:off x="7682534" y="2569390"/>
            <a:ext cx="3456586"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rotWithShape="1">
          <a:blip r:embed="rId20" cstate="print">
            <a:extLst>
              <a:ext uri="{28A0092B-C50C-407E-A947-70E740481C1C}">
                <a14:useLocalDpi xmlns:a14="http://schemas.microsoft.com/office/drawing/2010/main" val="0"/>
              </a:ext>
            </a:extLst>
          </a:blip>
          <a:srcRect l="19363" t="5089" r="1503" b="42791"/>
          <a:stretch/>
        </p:blipFill>
        <p:spPr>
          <a:xfrm>
            <a:off x="5224398" y="6541576"/>
            <a:ext cx="419614" cy="276272"/>
          </a:xfrm>
          <a:prstGeom prst="rect">
            <a:avLst/>
          </a:prstGeom>
        </p:spPr>
      </p:pic>
      <p:sp>
        <p:nvSpPr>
          <p:cNvPr id="94" name="Rectangle 93">
            <a:hlinkClick r:id="rId21" action="ppaction://hlinksldjump"/>
          </p:cNvPr>
          <p:cNvSpPr/>
          <p:nvPr/>
        </p:nvSpPr>
        <p:spPr>
          <a:xfrm>
            <a:off x="4056611" y="6501424"/>
            <a:ext cx="2651239" cy="356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0782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500"/>
                                  </p:stCondLst>
                                  <p:endCondLst>
                                    <p:cond evt="begin" delay="0">
                                      <p:tn val="5"/>
                                    </p:cond>
                                  </p:end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32" name="Title 31"/>
          <p:cNvSpPr>
            <a:spLocks noGrp="1"/>
          </p:cNvSpPr>
          <p:nvPr>
            <p:ph type="title"/>
          </p:nvPr>
        </p:nvSpPr>
        <p:spPr>
          <a:xfrm>
            <a:off x="838200" y="365125"/>
            <a:ext cx="3285015" cy="1325563"/>
          </a:xfrm>
        </p:spPr>
        <p:txBody>
          <a:bodyPr/>
          <a:lstStyle/>
          <a:p>
            <a:r>
              <a:rPr lang="en-US" dirty="0"/>
              <a:t>Slide Menu</a:t>
            </a:r>
          </a:p>
        </p:txBody>
      </p:sp>
      <p:grpSp>
        <p:nvGrpSpPr>
          <p:cNvPr id="50" name="Group 49"/>
          <p:cNvGrpSpPr/>
          <p:nvPr/>
        </p:nvGrpSpPr>
        <p:grpSpPr>
          <a:xfrm>
            <a:off x="4650181" y="178530"/>
            <a:ext cx="1750800" cy="606296"/>
            <a:chOff x="9925050" y="353883"/>
            <a:chExt cx="1750800" cy="606296"/>
          </a:xfrm>
        </p:grpSpPr>
        <p:sp>
          <p:nvSpPr>
            <p:cNvPr id="51" name="TextBox 50"/>
            <p:cNvSpPr txBox="1"/>
            <p:nvPr/>
          </p:nvSpPr>
          <p:spPr>
            <a:xfrm>
              <a:off x="9925050" y="353883"/>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52" name="TextBox 51"/>
            <p:cNvSpPr txBox="1"/>
            <p:nvPr/>
          </p:nvSpPr>
          <p:spPr>
            <a:xfrm>
              <a:off x="9931489" y="683180"/>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80" name="Content Placeholder 10"/>
          <p:cNvSpPr>
            <a:spLocks noGrp="1"/>
          </p:cNvSpPr>
          <p:nvPr>
            <p:ph idx="1"/>
          </p:nvPr>
        </p:nvSpPr>
        <p:spPr>
          <a:xfrm>
            <a:off x="838200" y="1825625"/>
            <a:ext cx="6545534" cy="3349592"/>
          </a:xfrm>
        </p:spPr>
        <p:txBody>
          <a:bodyPr>
            <a:normAutofit fontScale="62500" lnSpcReduction="20000"/>
          </a:bodyPr>
          <a:lstStyle/>
          <a:p>
            <a:r>
              <a:rPr lang="en-US" b="1" dirty="0"/>
              <a:t>MAIN MENU</a:t>
            </a:r>
          </a:p>
          <a:p>
            <a:pPr lvl="1"/>
            <a:r>
              <a:rPr lang="en-US" dirty="0"/>
              <a:t>Goes to the application’s main menu screen</a:t>
            </a:r>
          </a:p>
          <a:p>
            <a:r>
              <a:rPr lang="en-US" b="1" dirty="0"/>
              <a:t>MY PROFILE</a:t>
            </a:r>
          </a:p>
          <a:p>
            <a:pPr lvl="1"/>
            <a:r>
              <a:rPr lang="en-US" dirty="0"/>
              <a:t>Goes to the shipping, payment, insurance, allergy, demographics, etc.</a:t>
            </a:r>
          </a:p>
          <a:p>
            <a:r>
              <a:rPr lang="en-US" b="1" dirty="0"/>
              <a:t>MY MEDS</a:t>
            </a:r>
          </a:p>
          <a:p>
            <a:pPr lvl="1"/>
            <a:r>
              <a:rPr lang="en-US" dirty="0"/>
              <a:t>Shows all medications user has ordered and provides ability to add new Rx.  This is where participants can refill, see cost and shipping info, etc. </a:t>
            </a:r>
          </a:p>
          <a:p>
            <a:r>
              <a:rPr lang="en-US" b="1" dirty="0"/>
              <a:t>MY REWARDS</a:t>
            </a:r>
          </a:p>
          <a:p>
            <a:pPr lvl="1"/>
            <a:r>
              <a:rPr lang="en-US" dirty="0"/>
              <a:t>Shows point balance info, ways to earn, possible rewards/savings, etc.</a:t>
            </a:r>
          </a:p>
          <a:p>
            <a:r>
              <a:rPr lang="en-US" b="1" dirty="0"/>
              <a:t>SETTINGS</a:t>
            </a:r>
          </a:p>
          <a:p>
            <a:pPr lvl="1"/>
            <a:r>
              <a:rPr lang="en-US" dirty="0"/>
              <a:t>Application settings (notification options), option to remove or change user account, etc.</a:t>
            </a: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39" name="Rectangle 38"/>
          <p:cNvSpPr/>
          <p:nvPr/>
        </p:nvSpPr>
        <p:spPr>
          <a:xfrm>
            <a:off x="8116279" y="1178069"/>
            <a:ext cx="2620993"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0388" y="4327265"/>
            <a:ext cx="749778" cy="1011983"/>
          </a:xfrm>
          <a:prstGeom prst="rect">
            <a:avLst/>
          </a:prstGeom>
        </p:spPr>
      </p:pic>
      <p:sp>
        <p:nvSpPr>
          <p:cNvPr id="41" name="TextBox 40"/>
          <p:cNvSpPr txBox="1"/>
          <p:nvPr/>
        </p:nvSpPr>
        <p:spPr>
          <a:xfrm>
            <a:off x="8442094" y="4511250"/>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37</a:t>
            </a:r>
          </a:p>
        </p:txBody>
      </p:sp>
      <p:sp>
        <p:nvSpPr>
          <p:cNvPr id="42" name="TextBox 41"/>
          <p:cNvSpPr txBox="1"/>
          <p:nvPr/>
        </p:nvSpPr>
        <p:spPr>
          <a:xfrm>
            <a:off x="8116279" y="3906264"/>
            <a:ext cx="2620993" cy="338554"/>
          </a:xfrm>
          <a:prstGeom prst="rect">
            <a:avLst/>
          </a:prstGeom>
          <a:noFill/>
        </p:spPr>
        <p:txBody>
          <a:bodyPr wrap="square" rtlCol="0">
            <a:spAutoFit/>
          </a:bodyPr>
          <a:lstStyle/>
          <a:p>
            <a:pPr algn="ctr"/>
            <a:r>
              <a:rPr lang="en-US" sz="1600" b="1" i="1" dirty="0">
                <a:solidFill>
                  <a:srgbClr val="256FBD"/>
                </a:solidFill>
                <a:latin typeface="Roboto Condensed" pitchFamily="2" charset="0"/>
                <a:ea typeface="Roboto Condensed" pitchFamily="2" charset="0"/>
              </a:rPr>
              <a:t>Reward Points Earned!</a:t>
            </a:r>
          </a:p>
        </p:txBody>
      </p:sp>
      <p:sp>
        <p:nvSpPr>
          <p:cNvPr id="43" name="Rectangle 42"/>
          <p:cNvSpPr/>
          <p:nvPr/>
        </p:nvSpPr>
        <p:spPr>
          <a:xfrm>
            <a:off x="9070166" y="4271391"/>
            <a:ext cx="1560888" cy="1092607"/>
          </a:xfrm>
          <a:prstGeom prst="rect">
            <a:avLst/>
          </a:prstGeom>
        </p:spPr>
        <p:txBody>
          <a:bodyPr wrap="square" anchor="ctr">
            <a:spAutoFit/>
          </a:bodyPr>
          <a:lstStyle/>
          <a:p>
            <a:r>
              <a:rPr lang="en-US" sz="1300" dirty="0">
                <a:solidFill>
                  <a:schemeClr val="accent2"/>
                </a:solidFill>
                <a:latin typeface="Roboto Condensed" pitchFamily="2" charset="0"/>
                <a:ea typeface="Roboto Condensed" pitchFamily="2" charset="0"/>
              </a:rPr>
              <a:t>By completing the registration process, you earned </a:t>
            </a:r>
            <a:r>
              <a:rPr lang="en-US" sz="1300" b="1" dirty="0">
                <a:solidFill>
                  <a:srgbClr val="256FBD"/>
                </a:solidFill>
                <a:latin typeface="Roboto Condensed" pitchFamily="2" charset="0"/>
                <a:ea typeface="Roboto Condensed" pitchFamily="2" charset="0"/>
              </a:rPr>
              <a:t>37</a:t>
            </a:r>
            <a:r>
              <a:rPr lang="en-US" sz="1300" dirty="0">
                <a:solidFill>
                  <a:schemeClr val="accent2"/>
                </a:solidFill>
                <a:latin typeface="Roboto Condensed" pitchFamily="2" charset="0"/>
                <a:ea typeface="Roboto Condensed" pitchFamily="2" charset="0"/>
              </a:rPr>
              <a:t> compliance reward points.  </a:t>
            </a:r>
            <a:r>
              <a:rPr lang="en-US" sz="1300" b="1" u="sng" dirty="0">
                <a:solidFill>
                  <a:schemeClr val="accent2"/>
                </a:solidFill>
                <a:latin typeface="Roboto Condensed" pitchFamily="2" charset="0"/>
                <a:ea typeface="Roboto Condensed" pitchFamily="2" charset="0"/>
              </a:rPr>
              <a:t>Learn more</a:t>
            </a:r>
            <a:r>
              <a:rPr lang="en-US" sz="1300" dirty="0">
                <a:solidFill>
                  <a:schemeClr val="accent2"/>
                </a:solidFill>
                <a:latin typeface="Roboto Condensed" pitchFamily="2" charset="0"/>
                <a:ea typeface="Roboto Condensed" pitchFamily="2" charset="0"/>
              </a:rPr>
              <a:t>.</a:t>
            </a:r>
            <a:endParaRPr lang="en-US" sz="1300" dirty="0">
              <a:solidFill>
                <a:schemeClr val="accent2"/>
              </a:solidFill>
            </a:endParaRPr>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7834" y="1001591"/>
            <a:ext cx="2013211" cy="1006364"/>
          </a:xfrm>
          <a:prstGeom prst="rect">
            <a:avLst/>
          </a:prstGeom>
        </p:spPr>
      </p:pic>
      <p:sp>
        <p:nvSpPr>
          <p:cNvPr id="45" name="TextBox 44"/>
          <p:cNvSpPr txBox="1"/>
          <p:nvPr/>
        </p:nvSpPr>
        <p:spPr>
          <a:xfrm>
            <a:off x="8182284" y="1845711"/>
            <a:ext cx="2488981" cy="830997"/>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Registration Complete!</a:t>
            </a:r>
            <a:br>
              <a:rPr lang="en-US" sz="1200" i="1" dirty="0">
                <a:solidFill>
                  <a:srgbClr val="666666"/>
                </a:solidFill>
                <a:latin typeface="Roboto Condensed" pitchFamily="2" charset="0"/>
                <a:ea typeface="Roboto Condensed" pitchFamily="2" charset="0"/>
              </a:rPr>
            </a:br>
            <a:r>
              <a:rPr lang="en-US" sz="1200" dirty="0">
                <a:solidFill>
                  <a:srgbClr val="666666"/>
                </a:solidFill>
                <a:latin typeface="Roboto Condensed" pitchFamily="2" charset="0"/>
                <a:ea typeface="Roboto Condensed" pitchFamily="2" charset="0"/>
              </a:rPr>
              <a:t>Ready to save?  </a:t>
            </a:r>
            <a:br>
              <a:rPr lang="en-US" sz="1200" dirty="0">
                <a:solidFill>
                  <a:srgbClr val="666666"/>
                </a:solidFill>
                <a:latin typeface="Roboto Condensed" pitchFamily="2" charset="0"/>
                <a:ea typeface="Roboto Condensed" pitchFamily="2" charset="0"/>
              </a:rPr>
            </a:br>
            <a:r>
              <a:rPr lang="en-US" sz="1200" dirty="0">
                <a:solidFill>
                  <a:srgbClr val="666666"/>
                </a:solidFill>
                <a:latin typeface="Roboto Condensed" pitchFamily="2" charset="0"/>
                <a:ea typeface="Roboto Condensed" pitchFamily="2" charset="0"/>
              </a:rPr>
              <a:t>Add you’re your prescription medications to </a:t>
            </a:r>
            <a:r>
              <a:rPr lang="en-US" sz="1200" u="sng" dirty="0">
                <a:solidFill>
                  <a:srgbClr val="256FBD"/>
                </a:solidFill>
                <a:latin typeface="Roboto Condensed" pitchFamily="2" charset="0"/>
                <a:ea typeface="Roboto Condensed" pitchFamily="2" charset="0"/>
              </a:rPr>
              <a:t>My Drugs</a:t>
            </a:r>
            <a:r>
              <a:rPr lang="en-US" sz="1200" dirty="0">
                <a:solidFill>
                  <a:srgbClr val="666666"/>
                </a:solidFill>
                <a:latin typeface="Roboto Condensed" pitchFamily="2" charset="0"/>
                <a:ea typeface="Roboto Condensed" pitchFamily="2" charset="0"/>
              </a:rPr>
              <a:t>.</a:t>
            </a:r>
          </a:p>
        </p:txBody>
      </p:sp>
      <p:sp>
        <p:nvSpPr>
          <p:cNvPr id="46" name="Rounded Rectangle 45"/>
          <p:cNvSpPr/>
          <p:nvPr/>
        </p:nvSpPr>
        <p:spPr>
          <a:xfrm>
            <a:off x="8377833" y="2818517"/>
            <a:ext cx="2013211" cy="304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256FBD"/>
                </a:solidFill>
              </a:rPr>
              <a:t>Add Your Prescriptions</a:t>
            </a:r>
          </a:p>
        </p:txBody>
      </p:sp>
      <p:sp>
        <p:nvSpPr>
          <p:cNvPr id="47" name="Rounded Rectangle 46"/>
          <p:cNvSpPr/>
          <p:nvPr/>
        </p:nvSpPr>
        <p:spPr>
          <a:xfrm>
            <a:off x="8377833" y="3294934"/>
            <a:ext cx="2013211" cy="304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256FBD"/>
                </a:solidFill>
              </a:rPr>
              <a:t>Main Menu</a:t>
            </a:r>
          </a:p>
        </p:txBody>
      </p:sp>
      <p:sp>
        <p:nvSpPr>
          <p:cNvPr id="48" name="Rectangle 47"/>
          <p:cNvSpPr/>
          <p:nvPr/>
        </p:nvSpPr>
        <p:spPr>
          <a:xfrm>
            <a:off x="8107570" y="1178069"/>
            <a:ext cx="1761146" cy="4530004"/>
          </a:xfrm>
          <a:prstGeom prst="rect">
            <a:avLst/>
          </a:prstGeom>
          <a:solidFill>
            <a:srgbClr val="666666"/>
          </a:solidFill>
          <a:ln>
            <a:noFill/>
          </a:ln>
          <a:effectLst>
            <a:outerShdw blurRad="50800" dist="381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8323094" y="1260563"/>
            <a:ext cx="2055405" cy="2800767"/>
          </a:xfrm>
          <a:prstGeom prst="rect">
            <a:avLst/>
          </a:prstGeom>
          <a:noFill/>
        </p:spPr>
        <p:txBody>
          <a:bodyPr wrap="square" rtlCol="0">
            <a:spAutoFit/>
          </a:bodyPr>
          <a:lstStyle/>
          <a:p>
            <a:r>
              <a:rPr lang="en-US" sz="1600" b="1" dirty="0">
                <a:solidFill>
                  <a:schemeClr val="bg1"/>
                </a:solidFill>
                <a:latin typeface="Roboto Condensed" pitchFamily="2" charset="0"/>
                <a:ea typeface="Roboto Condensed" pitchFamily="2" charset="0"/>
              </a:rPr>
              <a:t>MAIN MENU</a:t>
            </a:r>
          </a:p>
          <a:p>
            <a:pPr>
              <a:lnSpc>
                <a:spcPct val="200000"/>
              </a:lnSpc>
            </a:pPr>
            <a:r>
              <a:rPr lang="en-US" sz="1600" b="1" dirty="0">
                <a:solidFill>
                  <a:schemeClr val="bg1"/>
                </a:solidFill>
                <a:latin typeface="Roboto Condensed" pitchFamily="2" charset="0"/>
                <a:ea typeface="Roboto Condensed" pitchFamily="2" charset="0"/>
              </a:rPr>
              <a:t>MY PROFILE</a:t>
            </a:r>
          </a:p>
          <a:p>
            <a:pPr>
              <a:lnSpc>
                <a:spcPct val="200000"/>
              </a:lnSpc>
            </a:pPr>
            <a:r>
              <a:rPr lang="en-US" sz="1600" b="1" dirty="0">
                <a:solidFill>
                  <a:schemeClr val="bg1"/>
                </a:solidFill>
                <a:latin typeface="Roboto Condensed" pitchFamily="2" charset="0"/>
                <a:ea typeface="Roboto Condensed" pitchFamily="2" charset="0"/>
              </a:rPr>
              <a:t>MY MEDS</a:t>
            </a:r>
          </a:p>
          <a:p>
            <a:pPr>
              <a:lnSpc>
                <a:spcPct val="200000"/>
              </a:lnSpc>
            </a:pPr>
            <a:r>
              <a:rPr lang="en-US" sz="1600" b="1" dirty="0">
                <a:solidFill>
                  <a:schemeClr val="bg1"/>
                </a:solidFill>
                <a:latin typeface="Roboto Condensed" pitchFamily="2" charset="0"/>
                <a:ea typeface="Roboto Condensed" pitchFamily="2" charset="0"/>
              </a:rPr>
              <a:t>MY REWARDS</a:t>
            </a:r>
          </a:p>
          <a:p>
            <a:pPr>
              <a:lnSpc>
                <a:spcPct val="200000"/>
              </a:lnSpc>
            </a:pPr>
            <a:r>
              <a:rPr lang="en-US" sz="1600" b="1" dirty="0">
                <a:solidFill>
                  <a:schemeClr val="bg1"/>
                </a:solidFill>
                <a:latin typeface="Roboto Condensed" pitchFamily="2" charset="0"/>
                <a:ea typeface="Roboto Condensed" pitchFamily="2" charset="0"/>
              </a:rPr>
              <a:t>SETTINGS</a:t>
            </a:r>
          </a:p>
          <a:p>
            <a:pPr>
              <a:lnSpc>
                <a:spcPct val="200000"/>
              </a:lnSpc>
            </a:pPr>
            <a:endParaRPr lang="en-US" sz="1600" b="1" dirty="0">
              <a:solidFill>
                <a:schemeClr val="bg1"/>
              </a:solidFill>
              <a:latin typeface="Roboto Condensed" pitchFamily="2" charset="0"/>
              <a:ea typeface="Roboto Condensed" pitchFamily="2" charset="0"/>
            </a:endParaRPr>
          </a:p>
        </p:txBody>
      </p:sp>
      <p:cxnSp>
        <p:nvCxnSpPr>
          <p:cNvPr id="53" name="Straight Connector 52"/>
          <p:cNvCxnSpPr/>
          <p:nvPr/>
        </p:nvCxnSpPr>
        <p:spPr>
          <a:xfrm>
            <a:off x="8182284" y="1619859"/>
            <a:ext cx="1528386" cy="0"/>
          </a:xfrm>
          <a:prstGeom prst="line">
            <a:avLst/>
          </a:prstGeom>
          <a:ln>
            <a:solidFill>
              <a:srgbClr val="9AC64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182284" y="2557870"/>
            <a:ext cx="1528386" cy="0"/>
          </a:xfrm>
          <a:prstGeom prst="line">
            <a:avLst/>
          </a:prstGeom>
          <a:ln>
            <a:solidFill>
              <a:srgbClr val="9AC64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182284" y="2068473"/>
            <a:ext cx="1528386" cy="0"/>
          </a:xfrm>
          <a:prstGeom prst="line">
            <a:avLst/>
          </a:prstGeom>
          <a:ln>
            <a:solidFill>
              <a:srgbClr val="9AC64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182284" y="3053108"/>
            <a:ext cx="1528386" cy="0"/>
          </a:xfrm>
          <a:prstGeom prst="line">
            <a:avLst/>
          </a:prstGeom>
          <a:ln>
            <a:solidFill>
              <a:srgbClr val="9AC642"/>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8116279" y="3672103"/>
            <a:ext cx="1761146" cy="984885"/>
          </a:xfrm>
          <a:prstGeom prst="rect">
            <a:avLst/>
          </a:prstGeom>
          <a:noFill/>
        </p:spPr>
        <p:txBody>
          <a:bodyPr wrap="square" rtlCol="0">
            <a:spAutoFit/>
          </a:bodyPr>
          <a:lstStyle/>
          <a:p>
            <a:r>
              <a:rPr lang="en-US" sz="1400" b="1" dirty="0">
                <a:solidFill>
                  <a:srgbClr val="9AC642"/>
                </a:solidFill>
                <a:latin typeface="Roboto Condensed" pitchFamily="2" charset="0"/>
                <a:ea typeface="Roboto Condensed" pitchFamily="2" charset="0"/>
              </a:rPr>
              <a:t>       Quick Stats</a:t>
            </a:r>
          </a:p>
          <a:p>
            <a:r>
              <a:rPr lang="en-US" sz="1000" dirty="0">
                <a:solidFill>
                  <a:schemeClr val="bg1"/>
                </a:solidFill>
                <a:latin typeface="Roboto Condensed" pitchFamily="2" charset="0"/>
                <a:ea typeface="Roboto Condensed" pitchFamily="2" charset="0"/>
              </a:rPr>
              <a:t>Savings to Date:	$282.44</a:t>
            </a:r>
            <a:br>
              <a:rPr lang="en-US" sz="1000" dirty="0">
                <a:solidFill>
                  <a:schemeClr val="bg1"/>
                </a:solidFill>
                <a:latin typeface="Roboto Condensed" pitchFamily="2" charset="0"/>
                <a:ea typeface="Roboto Condensed" pitchFamily="2" charset="0"/>
              </a:rPr>
            </a:br>
            <a:r>
              <a:rPr lang="en-US" sz="1000" dirty="0">
                <a:solidFill>
                  <a:schemeClr val="bg1"/>
                </a:solidFill>
                <a:latin typeface="Roboto Condensed" pitchFamily="2" charset="0"/>
                <a:ea typeface="Roboto Condensed" pitchFamily="2" charset="0"/>
              </a:rPr>
              <a:t>Rx’s Shipped:	7</a:t>
            </a:r>
            <a:br>
              <a:rPr lang="en-US" sz="1000" dirty="0">
                <a:solidFill>
                  <a:schemeClr val="bg1"/>
                </a:solidFill>
                <a:latin typeface="Roboto Condensed" pitchFamily="2" charset="0"/>
                <a:ea typeface="Roboto Condensed" pitchFamily="2" charset="0"/>
              </a:rPr>
            </a:br>
            <a:r>
              <a:rPr lang="en-US" sz="1000" dirty="0">
                <a:solidFill>
                  <a:schemeClr val="bg1"/>
                </a:solidFill>
                <a:latin typeface="Roboto Condensed" pitchFamily="2" charset="0"/>
                <a:ea typeface="Roboto Condensed" pitchFamily="2" charset="0"/>
              </a:rPr>
              <a:t>Open Orders:	2</a:t>
            </a:r>
            <a:endParaRPr lang="en-US" sz="700" dirty="0">
              <a:solidFill>
                <a:schemeClr val="bg1"/>
              </a:solidFill>
              <a:latin typeface="Roboto Condensed" pitchFamily="2" charset="0"/>
              <a:ea typeface="Roboto Condensed" pitchFamily="2" charset="0"/>
            </a:endParaRPr>
          </a:p>
          <a:p>
            <a:endParaRPr lang="en-US" sz="1400" dirty="0">
              <a:solidFill>
                <a:srgbClr val="9AC642"/>
              </a:solidFill>
              <a:latin typeface="Roboto Condensed" pitchFamily="2" charset="0"/>
              <a:ea typeface="Roboto Condensed" pitchFamily="2" charset="0"/>
            </a:endParaRPr>
          </a:p>
        </p:txBody>
      </p:sp>
      <p:sp>
        <p:nvSpPr>
          <p:cNvPr id="87" name="Chevron 86"/>
          <p:cNvSpPr/>
          <p:nvPr/>
        </p:nvSpPr>
        <p:spPr>
          <a:xfrm>
            <a:off x="8249002" y="1360237"/>
            <a:ext cx="108276" cy="11321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 name="Chevron 87"/>
          <p:cNvSpPr/>
          <p:nvPr/>
        </p:nvSpPr>
        <p:spPr>
          <a:xfrm>
            <a:off x="8243805" y="1782907"/>
            <a:ext cx="108276" cy="11321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Chevron 88"/>
          <p:cNvSpPr/>
          <p:nvPr/>
        </p:nvSpPr>
        <p:spPr>
          <a:xfrm>
            <a:off x="8249002" y="2266955"/>
            <a:ext cx="108276" cy="11321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TextBox 89"/>
          <p:cNvSpPr txBox="1"/>
          <p:nvPr/>
        </p:nvSpPr>
        <p:spPr>
          <a:xfrm>
            <a:off x="8133512" y="4491039"/>
            <a:ext cx="1577158" cy="400110"/>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Lifetime Rewards:	1075</a:t>
            </a:r>
            <a:br>
              <a:rPr lang="en-US" sz="1000" dirty="0">
                <a:solidFill>
                  <a:schemeClr val="bg1"/>
                </a:solidFill>
                <a:latin typeface="Roboto Condensed" pitchFamily="2" charset="0"/>
                <a:ea typeface="Roboto Condensed" pitchFamily="2" charset="0"/>
              </a:rPr>
            </a:br>
            <a:r>
              <a:rPr lang="en-US" sz="1000" dirty="0">
                <a:solidFill>
                  <a:schemeClr val="bg1"/>
                </a:solidFill>
                <a:latin typeface="Roboto Condensed" pitchFamily="2" charset="0"/>
                <a:ea typeface="Roboto Condensed" pitchFamily="2" charset="0"/>
              </a:rPr>
              <a:t>Current Rewards:	350</a:t>
            </a:r>
            <a:endParaRPr lang="en-US" sz="1400" dirty="0">
              <a:solidFill>
                <a:schemeClr val="accent1">
                  <a:lumMod val="60000"/>
                  <a:lumOff val="40000"/>
                </a:schemeClr>
              </a:solidFill>
              <a:latin typeface="Roboto Condensed" pitchFamily="2" charset="0"/>
              <a:ea typeface="Roboto Condensed" pitchFamily="2" charset="0"/>
            </a:endParaRPr>
          </a:p>
        </p:txBody>
      </p:sp>
      <p:sp>
        <p:nvSpPr>
          <p:cNvPr id="91" name="Chevron 90"/>
          <p:cNvSpPr/>
          <p:nvPr/>
        </p:nvSpPr>
        <p:spPr>
          <a:xfrm>
            <a:off x="8243805" y="2759740"/>
            <a:ext cx="108276" cy="11321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8116279" y="5193689"/>
            <a:ext cx="1723176" cy="230832"/>
          </a:xfrm>
          <a:prstGeom prst="rect">
            <a:avLst/>
          </a:prstGeom>
        </p:spPr>
        <p:txBody>
          <a:bodyPr wrap="square">
            <a:spAutoFit/>
          </a:bodyPr>
          <a:lstStyle/>
          <a:p>
            <a:pPr algn="ctr"/>
            <a:r>
              <a:rPr lang="en-US" sz="900" u="sng" dirty="0">
                <a:solidFill>
                  <a:schemeClr val="accent2"/>
                </a:solidFill>
                <a:effectLst>
                  <a:outerShdw blurRad="63500" sx="102000" sy="102000" algn="ctr" rotWithShape="0">
                    <a:prstClr val="black">
                      <a:alpha val="40000"/>
                    </a:prstClr>
                  </a:outerShdw>
                </a:effectLst>
                <a:latin typeface="Roboto Condensed" pitchFamily="2" charset="0"/>
                <a:ea typeface="Roboto Condensed" pitchFamily="2" charset="0"/>
              </a:rPr>
              <a:t>Terms of Service</a:t>
            </a:r>
            <a:endParaRPr lang="en-US" sz="900" u="sng" dirty="0">
              <a:solidFill>
                <a:schemeClr val="accent2"/>
              </a:solidFill>
              <a:effectLst>
                <a:outerShdw blurRad="63500" sx="102000" sy="102000" algn="ctr" rotWithShape="0">
                  <a:prstClr val="black">
                    <a:alpha val="40000"/>
                  </a:prstClr>
                </a:outerShdw>
              </a:effectLst>
            </a:endParaRPr>
          </a:p>
        </p:txBody>
      </p:sp>
      <p:sp>
        <p:nvSpPr>
          <p:cNvPr id="93" name="TextBox 92"/>
          <p:cNvSpPr txBox="1"/>
          <p:nvPr/>
        </p:nvSpPr>
        <p:spPr>
          <a:xfrm>
            <a:off x="8319732" y="5347754"/>
            <a:ext cx="1263487" cy="230832"/>
          </a:xfrm>
          <a:prstGeom prst="rect">
            <a:avLst/>
          </a:prstGeom>
          <a:noFill/>
        </p:spPr>
        <p:txBody>
          <a:bodyPr wrap="none" rtlCol="0">
            <a:spAutoFit/>
          </a:bodyPr>
          <a:lstStyle/>
          <a:p>
            <a:r>
              <a:rPr lang="en-US" sz="900" dirty="0">
                <a:solidFill>
                  <a:schemeClr val="bg1"/>
                </a:solidFill>
                <a:latin typeface="Roboto Condensed" pitchFamily="2" charset="0"/>
                <a:ea typeface="Roboto Condensed" pitchFamily="2" charset="0"/>
              </a:rPr>
              <a:t>Version 1.0 (20151201)</a:t>
            </a:r>
          </a:p>
        </p:txBody>
      </p:sp>
      <p:sp>
        <p:nvSpPr>
          <p:cNvPr id="94" name="TextBox 93"/>
          <p:cNvSpPr txBox="1"/>
          <p:nvPr/>
        </p:nvSpPr>
        <p:spPr>
          <a:xfrm>
            <a:off x="8160959" y="5494676"/>
            <a:ext cx="1640193" cy="200055"/>
          </a:xfrm>
          <a:prstGeom prst="rect">
            <a:avLst/>
          </a:prstGeom>
          <a:noFill/>
        </p:spPr>
        <p:txBody>
          <a:bodyPr wrap="none" rtlCol="0">
            <a:spAutoFit/>
          </a:bodyPr>
          <a:lstStyle/>
          <a:p>
            <a:pPr algn="ctr"/>
            <a:r>
              <a:rPr lang="en-US" sz="700" dirty="0">
                <a:solidFill>
                  <a:schemeClr val="bg1"/>
                </a:solidFill>
                <a:latin typeface="Roboto Condensed" pitchFamily="2" charset="0"/>
                <a:ea typeface="Roboto Condensed" pitchFamily="2" charset="0"/>
              </a:rPr>
              <a:t>© 2016 Ingenious Mobility Ventures, LLC</a:t>
            </a:r>
          </a:p>
        </p:txBody>
      </p:sp>
      <p:sp>
        <p:nvSpPr>
          <p:cNvPr id="95" name="Chevron 94"/>
          <p:cNvSpPr/>
          <p:nvPr/>
        </p:nvSpPr>
        <p:spPr>
          <a:xfrm>
            <a:off x="8242881" y="3249974"/>
            <a:ext cx="108276" cy="11321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6" name="Straight Connector 95"/>
          <p:cNvCxnSpPr/>
          <p:nvPr/>
        </p:nvCxnSpPr>
        <p:spPr>
          <a:xfrm>
            <a:off x="8182284" y="3528780"/>
            <a:ext cx="1528386" cy="0"/>
          </a:xfrm>
          <a:prstGeom prst="line">
            <a:avLst/>
          </a:prstGeom>
          <a:ln>
            <a:solidFill>
              <a:srgbClr val="9AC642"/>
            </a:solidFill>
          </a:ln>
        </p:spPr>
        <p:style>
          <a:lnRef idx="1">
            <a:schemeClr val="accent1"/>
          </a:lnRef>
          <a:fillRef idx="0">
            <a:schemeClr val="accent1"/>
          </a:fillRef>
          <a:effectRef idx="0">
            <a:schemeClr val="accent1"/>
          </a:effectRef>
          <a:fontRef idx="minor">
            <a:schemeClr val="tx1"/>
          </a:fontRef>
        </p:style>
      </p:cxnSp>
      <p:sp>
        <p:nvSpPr>
          <p:cNvPr id="97" name="Action Button: Home 96">
            <a:hlinkClick r:id="rId7" action="ppaction://hlinksldjump" highlightClick="1"/>
          </p:cNvPr>
          <p:cNvSpPr/>
          <p:nvPr/>
        </p:nvSpPr>
        <p:spPr>
          <a:xfrm>
            <a:off x="9099856" y="5818190"/>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4397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33" y="379144"/>
            <a:ext cx="6472586" cy="715962"/>
          </a:xfrm>
        </p:spPr>
        <p:txBody>
          <a:bodyPr>
            <a:noAutofit/>
          </a:bodyPr>
          <a:lstStyle/>
          <a:p>
            <a:pPr algn="l"/>
            <a:r>
              <a:rPr lang="en-US" b="1" dirty="0">
                <a:cs typeface="Segoe UI" pitchFamily="34" charset="0"/>
              </a:rPr>
              <a:t>BENEFITS TO PATIENT</a:t>
            </a:r>
            <a:endParaRPr lang="en-US" b="1" dirty="0">
              <a:solidFill>
                <a:schemeClr val="bg1">
                  <a:lumMod val="50000"/>
                </a:schemeClr>
              </a:solidFill>
              <a:cs typeface="Segoe UI" pitchFamily="34" charset="0"/>
            </a:endParaRPr>
          </a:p>
        </p:txBody>
      </p:sp>
      <p:sp>
        <p:nvSpPr>
          <p:cNvPr id="4" name="TextBox 3"/>
          <p:cNvSpPr txBox="1"/>
          <p:nvPr/>
        </p:nvSpPr>
        <p:spPr>
          <a:xfrm>
            <a:off x="828281" y="2938138"/>
            <a:ext cx="11302320" cy="646331"/>
          </a:xfrm>
          <a:prstGeom prst="rect">
            <a:avLst/>
          </a:prstGeom>
          <a:noFill/>
        </p:spPr>
        <p:txBody>
          <a:bodyPr wrap="square" rtlCol="0">
            <a:spAutoFit/>
          </a:bodyPr>
          <a:lstStyle/>
          <a:p>
            <a:r>
              <a:rPr lang="en-US" sz="3600" dirty="0">
                <a:solidFill>
                  <a:srgbClr val="2071B6"/>
                </a:solidFill>
                <a:latin typeface="Roboto Condensed" pitchFamily="2" charset="0"/>
                <a:ea typeface="Roboto Condensed" pitchFamily="2" charset="0"/>
                <a:cs typeface="+mj-cs"/>
              </a:rPr>
              <a:t>Safety &amp; Compliance </a:t>
            </a:r>
            <a:r>
              <a:rPr lang="en-US" sz="3600" dirty="0">
                <a:solidFill>
                  <a:schemeClr val="bg1">
                    <a:lumMod val="50000"/>
                  </a:schemeClr>
                </a:solidFill>
                <a:latin typeface="Roboto Condensed" pitchFamily="2" charset="0"/>
                <a:ea typeface="Roboto Condensed" pitchFamily="2" charset="0"/>
                <a:cs typeface="+mj-cs"/>
              </a:rPr>
              <a:t>messaging</a:t>
            </a:r>
            <a:r>
              <a:rPr lang="en-US" sz="3600" dirty="0">
                <a:solidFill>
                  <a:srgbClr val="2071B6"/>
                </a:solidFill>
                <a:latin typeface="Roboto Condensed" pitchFamily="2" charset="0"/>
                <a:ea typeface="Roboto Condensed" pitchFamily="2" charset="0"/>
                <a:cs typeface="+mj-cs"/>
              </a:rPr>
              <a:t> </a:t>
            </a:r>
            <a:r>
              <a:rPr lang="en-US" dirty="0">
                <a:solidFill>
                  <a:schemeClr val="bg1">
                    <a:lumMod val="50000"/>
                  </a:schemeClr>
                </a:solidFill>
                <a:latin typeface="Roboto Condensed" pitchFamily="2" charset="0"/>
                <a:ea typeface="Roboto Condensed" pitchFamily="2" charset="0"/>
                <a:cs typeface="+mj-cs"/>
              </a:rPr>
              <a:t>Refill reminders, alerts, status,  &amp; recall </a:t>
            </a:r>
            <a:endParaRPr lang="en-US" sz="3600" dirty="0">
              <a:solidFill>
                <a:schemeClr val="bg1">
                  <a:lumMod val="50000"/>
                </a:schemeClr>
              </a:solidFill>
              <a:latin typeface="Roboto Condensed" pitchFamily="2" charset="0"/>
              <a:ea typeface="Roboto Condensed" pitchFamily="2" charset="0"/>
              <a:cs typeface="+mj-cs"/>
            </a:endParaRPr>
          </a:p>
        </p:txBody>
      </p:sp>
      <p:sp>
        <p:nvSpPr>
          <p:cNvPr id="8" name="TextBox 7"/>
          <p:cNvSpPr txBox="1"/>
          <p:nvPr/>
        </p:nvSpPr>
        <p:spPr>
          <a:xfrm>
            <a:off x="828280" y="3706567"/>
            <a:ext cx="10941781" cy="646331"/>
          </a:xfrm>
          <a:prstGeom prst="rect">
            <a:avLst/>
          </a:prstGeom>
          <a:noFill/>
        </p:spPr>
        <p:txBody>
          <a:bodyPr wrap="square" rtlCol="0">
            <a:spAutoFit/>
          </a:bodyPr>
          <a:lstStyle/>
          <a:p>
            <a:r>
              <a:rPr lang="en-US" sz="3600" dirty="0">
                <a:solidFill>
                  <a:srgbClr val="0070C0"/>
                </a:solidFill>
                <a:latin typeface="Roboto Condensed" pitchFamily="2" charset="0"/>
                <a:ea typeface="Roboto Condensed" pitchFamily="2" charset="0"/>
                <a:cs typeface="+mj-cs"/>
              </a:rPr>
              <a:t>Tips &amp; Nurse resources</a:t>
            </a:r>
            <a:endParaRPr lang="en-US" sz="3600" dirty="0">
              <a:solidFill>
                <a:schemeClr val="bg1">
                  <a:lumMod val="50000"/>
                </a:schemeClr>
              </a:solidFill>
              <a:latin typeface="Roboto Condensed" pitchFamily="2" charset="0"/>
              <a:ea typeface="Roboto Condensed" pitchFamily="2" charset="0"/>
              <a:cs typeface="+mj-cs"/>
            </a:endParaRPr>
          </a:p>
        </p:txBody>
      </p:sp>
      <p:pic>
        <p:nvPicPr>
          <p:cNvPr id="9" name="Picture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041" y="5915401"/>
            <a:ext cx="1760770" cy="942599"/>
          </a:xfrm>
          <a:prstGeom prst="rect">
            <a:avLst/>
          </a:prstGeom>
        </p:spPr>
      </p:pic>
      <p:sp>
        <p:nvSpPr>
          <p:cNvPr id="12" name="Rectangle 11"/>
          <p:cNvSpPr/>
          <p:nvPr/>
        </p:nvSpPr>
        <p:spPr>
          <a:xfrm>
            <a:off x="828279" y="1435702"/>
            <a:ext cx="11238529" cy="1446550"/>
          </a:xfrm>
          <a:prstGeom prst="rect">
            <a:avLst/>
          </a:prstGeom>
        </p:spPr>
        <p:txBody>
          <a:bodyPr wrap="square">
            <a:spAutoFit/>
          </a:bodyPr>
          <a:lstStyle/>
          <a:p>
            <a:r>
              <a:rPr lang="en-US" sz="3600" dirty="0">
                <a:solidFill>
                  <a:schemeClr val="bg1">
                    <a:lumMod val="50000"/>
                  </a:schemeClr>
                </a:solidFill>
                <a:latin typeface="Roboto Condensed" pitchFamily="2" charset="0"/>
                <a:ea typeface="Roboto Condensed" pitchFamily="2" charset="0"/>
                <a:cs typeface="+mj-cs"/>
              </a:rPr>
              <a:t>Rx’s </a:t>
            </a:r>
            <a:r>
              <a:rPr lang="en-US" sz="3600" dirty="0">
                <a:solidFill>
                  <a:srgbClr val="0070C0"/>
                </a:solidFill>
                <a:latin typeface="Roboto Condensed" pitchFamily="2" charset="0"/>
                <a:ea typeface="Roboto Condensed" pitchFamily="2" charset="0"/>
                <a:cs typeface="+mj-cs"/>
              </a:rPr>
              <a:t>cost less </a:t>
            </a:r>
            <a:r>
              <a:rPr lang="en-US" dirty="0">
                <a:solidFill>
                  <a:schemeClr val="bg1">
                    <a:lumMod val="50000"/>
                  </a:schemeClr>
                </a:solidFill>
                <a:latin typeface="Roboto Condensed" pitchFamily="2" charset="0"/>
                <a:ea typeface="Roboto Condensed" pitchFamily="2" charset="0"/>
              </a:rPr>
              <a:t>with Compliance Rewards™ </a:t>
            </a:r>
            <a:endParaRPr lang="en-US" b="1" dirty="0">
              <a:solidFill>
                <a:srgbClr val="0F7ABF"/>
              </a:solidFill>
              <a:latin typeface="Roboto Condensed" pitchFamily="2" charset="0"/>
              <a:ea typeface="Roboto Condensed" pitchFamily="2" charset="0"/>
              <a:cs typeface="Segoe UI" panose="020B0502040204020203" pitchFamily="34" charset="0"/>
            </a:endParaRPr>
          </a:p>
          <a:p>
            <a:endParaRPr lang="en-US" sz="1600" dirty="0">
              <a:solidFill>
                <a:schemeClr val="bg1">
                  <a:lumMod val="50000"/>
                </a:schemeClr>
              </a:solidFill>
              <a:latin typeface="Roboto Condensed" pitchFamily="2" charset="0"/>
              <a:ea typeface="Roboto Condensed" pitchFamily="2" charset="0"/>
              <a:cs typeface="+mj-cs"/>
            </a:endParaRPr>
          </a:p>
          <a:p>
            <a:r>
              <a:rPr lang="en-US" sz="3600" dirty="0">
                <a:solidFill>
                  <a:srgbClr val="0070C0"/>
                </a:solidFill>
                <a:latin typeface="Roboto Condensed" pitchFamily="2" charset="0"/>
                <a:ea typeface="Roboto Condensed" pitchFamily="2" charset="0"/>
                <a:cs typeface="+mj-cs"/>
              </a:rPr>
              <a:t>Consistency</a:t>
            </a:r>
            <a:r>
              <a:rPr lang="en-US" sz="3600" dirty="0">
                <a:solidFill>
                  <a:schemeClr val="bg1">
                    <a:lumMod val="50000"/>
                  </a:schemeClr>
                </a:solidFill>
                <a:latin typeface="Roboto Condensed" pitchFamily="2" charset="0"/>
                <a:ea typeface="Roboto Condensed" pitchFamily="2" charset="0"/>
                <a:cs typeface="+mj-cs"/>
              </a:rPr>
              <a:t> </a:t>
            </a:r>
            <a:r>
              <a:rPr lang="en-US" dirty="0">
                <a:solidFill>
                  <a:schemeClr val="bg1">
                    <a:lumMod val="50000"/>
                  </a:schemeClr>
                </a:solidFill>
                <a:latin typeface="Roboto Condensed" pitchFamily="2" charset="0"/>
                <a:ea typeface="Roboto Condensed" pitchFamily="2" charset="0"/>
              </a:rPr>
              <a:t>same shape, size &amp; color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311" y="406050"/>
            <a:ext cx="1437298" cy="543962"/>
          </a:xfrm>
          <a:prstGeom prst="rect">
            <a:avLst/>
          </a:prstGeom>
        </p:spPr>
      </p:pic>
      <p:sp>
        <p:nvSpPr>
          <p:cNvPr id="13" name="TextBox 12"/>
          <p:cNvSpPr txBox="1"/>
          <p:nvPr/>
        </p:nvSpPr>
        <p:spPr>
          <a:xfrm>
            <a:off x="828280" y="4421166"/>
            <a:ext cx="2719904" cy="646331"/>
          </a:xfrm>
          <a:prstGeom prst="rect">
            <a:avLst/>
          </a:prstGeom>
          <a:noFill/>
        </p:spPr>
        <p:txBody>
          <a:bodyPr wrap="square" rtlCol="0">
            <a:spAutoFit/>
          </a:bodyPr>
          <a:lstStyle/>
          <a:p>
            <a:r>
              <a:rPr lang="en-US" sz="3600" dirty="0">
                <a:solidFill>
                  <a:srgbClr val="0070C0"/>
                </a:solidFill>
                <a:latin typeface="Roboto Condensed" pitchFamily="2" charset="0"/>
                <a:ea typeface="Roboto Condensed" pitchFamily="2" charset="0"/>
                <a:cs typeface="+mj-cs"/>
              </a:rPr>
              <a:t>No paper</a:t>
            </a:r>
          </a:p>
        </p:txBody>
      </p:sp>
      <p:sp>
        <p:nvSpPr>
          <p:cNvPr id="14" name="TextBox 13"/>
          <p:cNvSpPr txBox="1"/>
          <p:nvPr/>
        </p:nvSpPr>
        <p:spPr>
          <a:xfrm>
            <a:off x="828280" y="5129339"/>
            <a:ext cx="10941781" cy="646331"/>
          </a:xfrm>
          <a:prstGeom prst="rect">
            <a:avLst/>
          </a:prstGeom>
          <a:noFill/>
        </p:spPr>
        <p:txBody>
          <a:bodyPr wrap="square" rtlCol="0">
            <a:spAutoFit/>
          </a:bodyPr>
          <a:lstStyle/>
          <a:p>
            <a:r>
              <a:rPr lang="en-US" sz="3600" dirty="0">
                <a:solidFill>
                  <a:schemeClr val="bg1">
                    <a:lumMod val="50000"/>
                  </a:schemeClr>
                </a:solidFill>
                <a:latin typeface="Roboto Condensed" pitchFamily="2" charset="0"/>
                <a:ea typeface="Roboto Condensed" pitchFamily="2" charset="0"/>
                <a:cs typeface="+mj-cs"/>
              </a:rPr>
              <a:t>Convenient, Local </a:t>
            </a:r>
            <a:r>
              <a:rPr lang="en-US" sz="3600" dirty="0">
                <a:solidFill>
                  <a:srgbClr val="0070C0"/>
                </a:solidFill>
                <a:latin typeface="Roboto Condensed" pitchFamily="2" charset="0"/>
                <a:ea typeface="Roboto Condensed" pitchFamily="2" charset="0"/>
                <a:cs typeface="+mj-cs"/>
              </a:rPr>
              <a:t>delivery options</a:t>
            </a:r>
            <a:endParaRPr lang="en-US" dirty="0">
              <a:solidFill>
                <a:schemeClr val="bg1">
                  <a:lumMod val="50000"/>
                </a:schemeClr>
              </a:solidFill>
              <a:latin typeface="Roboto Condensed" pitchFamily="2" charset="0"/>
              <a:ea typeface="Roboto Condensed" pitchFamily="2" charset="0"/>
              <a:cs typeface="+mj-cs"/>
            </a:endParaRPr>
          </a:p>
        </p:txBody>
      </p:sp>
      <p:sp>
        <p:nvSpPr>
          <p:cNvPr id="10" name="Action Button: Home 9">
            <a:hlinkClick r:id="rId2"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28280" y="5839484"/>
            <a:ext cx="8013504" cy="646331"/>
          </a:xfrm>
          <a:prstGeom prst="rect">
            <a:avLst/>
          </a:prstGeom>
          <a:noFill/>
        </p:spPr>
        <p:txBody>
          <a:bodyPr wrap="square" rtlCol="0">
            <a:spAutoFit/>
          </a:bodyPr>
          <a:lstStyle/>
          <a:p>
            <a:r>
              <a:rPr lang="en-US" sz="3600" dirty="0">
                <a:solidFill>
                  <a:srgbClr val="0070C0"/>
                </a:solidFill>
                <a:latin typeface="Roboto Condensed" pitchFamily="2" charset="0"/>
                <a:ea typeface="Roboto Condensed" pitchFamily="2" charset="0"/>
                <a:cs typeface="+mj-cs"/>
              </a:rPr>
              <a:t>Easy Transfer </a:t>
            </a:r>
            <a:r>
              <a:rPr lang="en-US" sz="3600" dirty="0">
                <a:solidFill>
                  <a:schemeClr val="bg1">
                    <a:lumMod val="50000"/>
                  </a:schemeClr>
                </a:solidFill>
                <a:latin typeface="Roboto Condensed" pitchFamily="2" charset="0"/>
                <a:ea typeface="Roboto Condensed" pitchFamily="2" charset="0"/>
                <a:cs typeface="+mj-cs"/>
              </a:rPr>
              <a:t>of their Rx</a:t>
            </a:r>
          </a:p>
        </p:txBody>
      </p:sp>
    </p:spTree>
    <p:extLst>
      <p:ext uri="{BB962C8B-B14F-4D97-AF65-F5344CB8AC3E}">
        <p14:creationId xmlns:p14="http://schemas.microsoft.com/office/powerpoint/2010/main" val="20969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dvAuto="1500"/>
      <p:bldP spid="8" grpId="0"/>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772" y="4489699"/>
            <a:ext cx="10820399" cy="646331"/>
          </a:xfrm>
          <a:prstGeom prst="rect">
            <a:avLst/>
          </a:prstGeom>
        </p:spPr>
        <p:txBody>
          <a:bodyPr wrap="square">
            <a:spAutoFit/>
          </a:bodyPr>
          <a:lstStyle/>
          <a:p>
            <a:pPr marL="457200" indent="-457200" fontAlgn="base">
              <a:buFont typeface="Arial" panose="020B0604020202020204" pitchFamily="34" charset="0"/>
              <a:buChar char="•"/>
            </a:pPr>
            <a:r>
              <a:rPr lang="en-US" sz="3600" dirty="0">
                <a:solidFill>
                  <a:schemeClr val="bg1">
                    <a:lumMod val="50000"/>
                  </a:schemeClr>
                </a:solidFill>
                <a:latin typeface="Roboto Condensed" pitchFamily="2" charset="0"/>
                <a:ea typeface="Roboto Condensed" pitchFamily="2" charset="0"/>
                <a:cs typeface="+mj-cs"/>
              </a:rPr>
              <a:t>Efficient pharmacy network</a:t>
            </a:r>
            <a:r>
              <a:rPr lang="en-US" sz="3600" dirty="0">
                <a:solidFill>
                  <a:srgbClr val="0070C0"/>
                </a:solidFill>
                <a:latin typeface="Roboto Condensed" pitchFamily="2" charset="0"/>
                <a:ea typeface="Roboto Condensed" pitchFamily="2" charset="0"/>
                <a:cs typeface="+mj-cs"/>
              </a:rPr>
              <a:t>; filled anywhere</a:t>
            </a:r>
            <a:endParaRPr lang="en-US" sz="3600" dirty="0">
              <a:solidFill>
                <a:schemeClr val="bg1">
                  <a:lumMod val="50000"/>
                </a:schemeClr>
              </a:solidFill>
              <a:latin typeface="Roboto Condensed" pitchFamily="2" charset="0"/>
              <a:ea typeface="Roboto Condensed" pitchFamily="2" charset="0"/>
              <a:cs typeface="+mj-cs"/>
            </a:endParaRPr>
          </a:p>
        </p:txBody>
      </p:sp>
      <p:sp>
        <p:nvSpPr>
          <p:cNvPr id="3" name="Title 1"/>
          <p:cNvSpPr txBox="1">
            <a:spLocks/>
          </p:cNvSpPr>
          <p:nvPr/>
        </p:nvSpPr>
        <p:spPr>
          <a:xfrm>
            <a:off x="535683" y="406050"/>
            <a:ext cx="8763000"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Roboto Condensed" pitchFamily="2" charset="0"/>
                <a:ea typeface="Roboto Condensed" pitchFamily="2" charset="0"/>
                <a:cs typeface="+mj-cs"/>
              </a:defRPr>
            </a:lvl1pPr>
          </a:lstStyle>
          <a:p>
            <a:r>
              <a:rPr lang="en-US" b="1" dirty="0">
                <a:solidFill>
                  <a:schemeClr val="bg1">
                    <a:lumMod val="50000"/>
                  </a:schemeClr>
                </a:solidFill>
                <a:cs typeface="Segoe UI" pitchFamily="34" charset="0"/>
              </a:rPr>
              <a:t>WHY THIS KIND OF OFFER-- NOW?</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6041" y="5915401"/>
            <a:ext cx="1760770" cy="942599"/>
          </a:xfrm>
          <a:prstGeom prst="rect">
            <a:avLst/>
          </a:prstGeom>
        </p:spPr>
      </p:pic>
      <p:sp>
        <p:nvSpPr>
          <p:cNvPr id="6" name="TextBox 5"/>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a:t>
            </a:r>
            <a:r>
              <a:rPr lang="en-US" sz="600" dirty="0">
                <a:solidFill>
                  <a:srgbClr val="737373">
                    <a:lumMod val="60000"/>
                    <a:lumOff val="40000"/>
                  </a:srgbClr>
                </a:solidFill>
              </a:rPr>
              <a:t>© 2016. Prepared for internal use only. This document contains information proprietary and confidential to  Ingenious Mobility and is not to be disclosed in whole or in part without the express written consent of  IMV.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2558" y="379932"/>
            <a:ext cx="1960781" cy="742080"/>
          </a:xfrm>
          <a:prstGeom prst="rect">
            <a:avLst/>
          </a:prstGeom>
        </p:spPr>
      </p:pic>
      <p:sp>
        <p:nvSpPr>
          <p:cNvPr id="5" name="Rectangle 4"/>
          <p:cNvSpPr/>
          <p:nvPr/>
        </p:nvSpPr>
        <p:spPr>
          <a:xfrm>
            <a:off x="764772" y="1829936"/>
            <a:ext cx="10400604" cy="646331"/>
          </a:xfrm>
          <a:prstGeom prst="rect">
            <a:avLst/>
          </a:prstGeom>
        </p:spPr>
        <p:txBody>
          <a:bodyPr wrap="none">
            <a:spAutoFit/>
          </a:bodyPr>
          <a:lstStyle/>
          <a:p>
            <a:pPr marL="457200" indent="-457200" fontAlgn="base">
              <a:buFont typeface="Arial" panose="020B0604020202020204" pitchFamily="34" charset="0"/>
              <a:buChar char="•"/>
            </a:pPr>
            <a:r>
              <a:rPr lang="en-US" sz="3600" dirty="0">
                <a:solidFill>
                  <a:schemeClr val="bg1">
                    <a:lumMod val="50000"/>
                  </a:schemeClr>
                </a:solidFill>
                <a:latin typeface="Roboto Condensed" pitchFamily="2" charset="0"/>
                <a:ea typeface="Roboto Condensed" pitchFamily="2" charset="0"/>
                <a:cs typeface="+mj-cs"/>
              </a:rPr>
              <a:t>Patients </a:t>
            </a:r>
            <a:r>
              <a:rPr lang="en-US" sz="3600" dirty="0">
                <a:solidFill>
                  <a:srgbClr val="0070C0"/>
                </a:solidFill>
                <a:latin typeface="Roboto Condensed" pitchFamily="2" charset="0"/>
                <a:ea typeface="Roboto Condensed" pitchFamily="2" charset="0"/>
                <a:cs typeface="+mj-cs"/>
              </a:rPr>
              <a:t>accustomed to  smartphones / SMS </a:t>
            </a:r>
            <a:r>
              <a:rPr lang="en-US" sz="3600" dirty="0">
                <a:solidFill>
                  <a:schemeClr val="bg1">
                    <a:lumMod val="50000"/>
                  </a:schemeClr>
                </a:solidFill>
                <a:latin typeface="Roboto Condensed" pitchFamily="2" charset="0"/>
                <a:ea typeface="Roboto Condensed" pitchFamily="2" charset="0"/>
                <a:cs typeface="+mj-cs"/>
              </a:rPr>
              <a:t>services</a:t>
            </a:r>
          </a:p>
        </p:txBody>
      </p:sp>
      <p:sp>
        <p:nvSpPr>
          <p:cNvPr id="10" name="Rectangle 9"/>
          <p:cNvSpPr/>
          <p:nvPr/>
        </p:nvSpPr>
        <p:spPr>
          <a:xfrm>
            <a:off x="764772" y="3078073"/>
            <a:ext cx="5827236" cy="646331"/>
          </a:xfrm>
          <a:prstGeom prst="rect">
            <a:avLst/>
          </a:prstGeom>
        </p:spPr>
        <p:txBody>
          <a:bodyPr wrap="none">
            <a:spAutoFit/>
          </a:bodyPr>
          <a:lstStyle/>
          <a:p>
            <a:pPr marL="457200" indent="-457200" fontAlgn="base">
              <a:buFont typeface="Arial" panose="020B0604020202020204" pitchFamily="34" charset="0"/>
              <a:buChar char="•"/>
            </a:pPr>
            <a:r>
              <a:rPr lang="en-US" sz="3600" dirty="0">
                <a:solidFill>
                  <a:srgbClr val="0070C0"/>
                </a:solidFill>
                <a:latin typeface="Roboto Condensed" pitchFamily="2" charset="0"/>
                <a:ea typeface="Roboto Condensed" pitchFamily="2" charset="0"/>
                <a:cs typeface="+mj-cs"/>
              </a:rPr>
              <a:t>Curated, Evolving Formulary </a:t>
            </a:r>
          </a:p>
        </p:txBody>
      </p:sp>
      <p:sp>
        <p:nvSpPr>
          <p:cNvPr id="11" name="Rectangle 10"/>
          <p:cNvSpPr/>
          <p:nvPr/>
        </p:nvSpPr>
        <p:spPr>
          <a:xfrm>
            <a:off x="764772" y="2445833"/>
            <a:ext cx="8198078" cy="646331"/>
          </a:xfrm>
          <a:prstGeom prst="rect">
            <a:avLst/>
          </a:prstGeom>
        </p:spPr>
        <p:txBody>
          <a:bodyPr wrap="none">
            <a:spAutoFit/>
          </a:bodyPr>
          <a:lstStyle/>
          <a:p>
            <a:pPr marL="457200" indent="-457200" fontAlgn="base">
              <a:buFont typeface="Arial" panose="020B0604020202020204" pitchFamily="34" charset="0"/>
              <a:buChar char="•"/>
            </a:pPr>
            <a:r>
              <a:rPr lang="en-US" sz="3600" dirty="0">
                <a:solidFill>
                  <a:schemeClr val="bg1">
                    <a:lumMod val="50000"/>
                  </a:schemeClr>
                </a:solidFill>
                <a:latin typeface="Roboto Condensed" pitchFamily="2" charset="0"/>
                <a:ea typeface="Roboto Condensed" pitchFamily="2" charset="0"/>
                <a:cs typeface="+mj-cs"/>
              </a:rPr>
              <a:t>Sponsor has </a:t>
            </a:r>
            <a:r>
              <a:rPr lang="en-US" sz="3600" dirty="0">
                <a:solidFill>
                  <a:srgbClr val="2071B6"/>
                </a:solidFill>
                <a:latin typeface="Roboto Condensed" pitchFamily="2" charset="0"/>
                <a:ea typeface="Roboto Condensed" pitchFamily="2" charset="0"/>
                <a:cs typeface="+mj-cs"/>
              </a:rPr>
              <a:t>Direct connection </a:t>
            </a:r>
            <a:r>
              <a:rPr lang="en-US" sz="3600" dirty="0">
                <a:solidFill>
                  <a:schemeClr val="bg1">
                    <a:lumMod val="50000"/>
                  </a:schemeClr>
                </a:solidFill>
                <a:latin typeface="Roboto Condensed" pitchFamily="2" charset="0"/>
                <a:ea typeface="Roboto Condensed" pitchFamily="2" charset="0"/>
                <a:cs typeface="+mj-cs"/>
              </a:rPr>
              <a:t>to Patient </a:t>
            </a:r>
          </a:p>
        </p:txBody>
      </p:sp>
      <p:sp>
        <p:nvSpPr>
          <p:cNvPr id="12" name="Rectangle 11"/>
          <p:cNvSpPr/>
          <p:nvPr/>
        </p:nvSpPr>
        <p:spPr>
          <a:xfrm>
            <a:off x="764772" y="3747029"/>
            <a:ext cx="6253635" cy="646331"/>
          </a:xfrm>
          <a:prstGeom prst="rect">
            <a:avLst/>
          </a:prstGeom>
        </p:spPr>
        <p:txBody>
          <a:bodyPr wrap="none">
            <a:spAutoFit/>
          </a:bodyPr>
          <a:lstStyle/>
          <a:p>
            <a:pPr marL="457200" indent="-457200" fontAlgn="base">
              <a:buFont typeface="Arial" panose="020B0604020202020204" pitchFamily="34" charset="0"/>
              <a:buChar char="•"/>
            </a:pPr>
            <a:r>
              <a:rPr lang="en-US" sz="3600" dirty="0">
                <a:solidFill>
                  <a:schemeClr val="bg1">
                    <a:lumMod val="50000"/>
                  </a:schemeClr>
                </a:solidFill>
                <a:latin typeface="Roboto Condensed" pitchFamily="2" charset="0"/>
                <a:ea typeface="Roboto Condensed" pitchFamily="2" charset="0"/>
                <a:cs typeface="+mj-cs"/>
              </a:rPr>
              <a:t>New </a:t>
            </a:r>
            <a:r>
              <a:rPr lang="en-US" sz="3600" dirty="0">
                <a:solidFill>
                  <a:srgbClr val="2071B6"/>
                </a:solidFill>
                <a:latin typeface="Roboto Condensed" pitchFamily="2" charset="0"/>
                <a:ea typeface="Roboto Condensed" pitchFamily="2" charset="0"/>
                <a:cs typeface="+mj-cs"/>
              </a:rPr>
              <a:t>Customer acquisition &lt;$5</a:t>
            </a:r>
            <a:r>
              <a:rPr lang="en-US" dirty="0">
                <a:solidFill>
                  <a:srgbClr val="2071B6"/>
                </a:solidFill>
                <a:latin typeface="Roboto Condensed" pitchFamily="2" charset="0"/>
                <a:ea typeface="Roboto Condensed" pitchFamily="2" charset="0"/>
                <a:cs typeface="+mj-cs"/>
              </a:rPr>
              <a:t> </a:t>
            </a:r>
          </a:p>
        </p:txBody>
      </p:sp>
      <p:sp>
        <p:nvSpPr>
          <p:cNvPr id="13" name="Action Button: Home 12">
            <a:hlinkClick r:id="rId4"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55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75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68" y="383129"/>
            <a:ext cx="6472586" cy="715962"/>
          </a:xfrm>
        </p:spPr>
        <p:txBody>
          <a:bodyPr>
            <a:noAutofit/>
          </a:bodyPr>
          <a:lstStyle/>
          <a:p>
            <a:pPr algn="l"/>
            <a:r>
              <a:rPr lang="en-US" b="1" dirty="0">
                <a:cs typeface="Segoe UI" pitchFamily="34" charset="0"/>
              </a:rPr>
              <a:t>BENEFITS TO HCP </a:t>
            </a:r>
            <a:endParaRPr lang="en-US" dirty="0">
              <a:solidFill>
                <a:schemeClr val="bg1">
                  <a:lumMod val="50000"/>
                </a:schemeClr>
              </a:solidFill>
              <a:latin typeface="Roboto Condensed" pitchFamily="2" charset="0"/>
              <a:ea typeface="Roboto Condensed" pitchFamily="2" charset="0"/>
              <a:cs typeface="Segoe UI" pitchFamily="34" charset="0"/>
            </a:endParaRPr>
          </a:p>
        </p:txBody>
      </p:sp>
      <p:sp>
        <p:nvSpPr>
          <p:cNvPr id="4" name="TextBox 3"/>
          <p:cNvSpPr txBox="1"/>
          <p:nvPr/>
        </p:nvSpPr>
        <p:spPr>
          <a:xfrm>
            <a:off x="500480" y="3545827"/>
            <a:ext cx="11428284" cy="646331"/>
          </a:xfrm>
          <a:prstGeom prst="rect">
            <a:avLst/>
          </a:prstGeom>
          <a:noFill/>
        </p:spPr>
        <p:txBody>
          <a:bodyPr wrap="square" rtlCol="0">
            <a:spAutoFit/>
          </a:bodyPr>
          <a:lstStyle/>
          <a:p>
            <a:r>
              <a:rPr lang="en-US" sz="3600" dirty="0">
                <a:solidFill>
                  <a:srgbClr val="0070C0"/>
                </a:solidFill>
                <a:latin typeface="Roboto Condensed" pitchFamily="2" charset="0"/>
                <a:ea typeface="Roboto Condensed" pitchFamily="2" charset="0"/>
                <a:cs typeface="+mj-cs"/>
              </a:rPr>
              <a:t>Pt Safety advisories; </a:t>
            </a:r>
            <a:r>
              <a:rPr lang="en-US" sz="2400" dirty="0">
                <a:solidFill>
                  <a:schemeClr val="bg1">
                    <a:lumMod val="50000"/>
                  </a:schemeClr>
                </a:solidFill>
                <a:latin typeface="Roboto Condensed" pitchFamily="2" charset="0"/>
                <a:ea typeface="Roboto Condensed" pitchFamily="2" charset="0"/>
                <a:cs typeface="+mj-cs"/>
              </a:rPr>
              <a:t>notices prior to renewal, dormant, recalls, or shortages</a:t>
            </a:r>
            <a:endParaRPr lang="en-US" sz="2400" dirty="0">
              <a:solidFill>
                <a:srgbClr val="464646"/>
              </a:solidFill>
              <a:latin typeface="Roboto Condensed" pitchFamily="2" charset="0"/>
              <a:ea typeface="Roboto Condensed" pitchFamily="2" charset="0"/>
              <a:cs typeface="Segoe UI" panose="020B0502040204020203" pitchFamily="34" charset="0"/>
            </a:endParaRPr>
          </a:p>
        </p:txBody>
      </p:sp>
      <p:sp>
        <p:nvSpPr>
          <p:cNvPr id="8" name="TextBox 7"/>
          <p:cNvSpPr txBox="1"/>
          <p:nvPr/>
        </p:nvSpPr>
        <p:spPr>
          <a:xfrm>
            <a:off x="500480" y="4286669"/>
            <a:ext cx="10941781" cy="646331"/>
          </a:xfrm>
          <a:prstGeom prst="rect">
            <a:avLst/>
          </a:prstGeom>
          <a:noFill/>
        </p:spPr>
        <p:txBody>
          <a:bodyPr wrap="square" rtlCol="0">
            <a:spAutoFit/>
          </a:bodyPr>
          <a:lstStyle/>
          <a:p>
            <a:r>
              <a:rPr lang="en-US" sz="3600" dirty="0">
                <a:solidFill>
                  <a:srgbClr val="0070C0"/>
                </a:solidFill>
                <a:latin typeface="Roboto Condensed" pitchFamily="2" charset="0"/>
                <a:ea typeface="Roboto Condensed" pitchFamily="2" charset="0"/>
                <a:cs typeface="+mj-cs"/>
              </a:rPr>
              <a:t>Rx Tips &amp; Nurse</a:t>
            </a:r>
            <a:r>
              <a:rPr lang="en-US" sz="3600" dirty="0">
                <a:solidFill>
                  <a:schemeClr val="bg1">
                    <a:lumMod val="50000"/>
                  </a:schemeClr>
                </a:solidFill>
                <a:latin typeface="Roboto Condensed" pitchFamily="2" charset="0"/>
                <a:ea typeface="Roboto Condensed" pitchFamily="2" charset="0"/>
                <a:cs typeface="+mj-cs"/>
              </a:rPr>
              <a:t> resources included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8835" y="6168504"/>
            <a:ext cx="1287975" cy="689496"/>
          </a:xfrm>
          <a:prstGeom prst="rect">
            <a:avLst/>
          </a:prstGeom>
        </p:spPr>
      </p:pic>
      <p:sp>
        <p:nvSpPr>
          <p:cNvPr id="10" name="TextBox 9"/>
          <p:cNvSpPr txBox="1"/>
          <p:nvPr/>
        </p:nvSpPr>
        <p:spPr>
          <a:xfrm>
            <a:off x="418706" y="1260857"/>
            <a:ext cx="10918367" cy="1200329"/>
          </a:xfrm>
          <a:prstGeom prst="rect">
            <a:avLst/>
          </a:prstGeom>
          <a:noFill/>
        </p:spPr>
        <p:txBody>
          <a:bodyPr wrap="square" rtlCol="0">
            <a:spAutoFit/>
          </a:bodyPr>
          <a:lstStyle/>
          <a:p>
            <a:r>
              <a:rPr lang="en-US" sz="3600" dirty="0">
                <a:solidFill>
                  <a:srgbClr val="0070C0"/>
                </a:solidFill>
                <a:latin typeface="Roboto Condensed" pitchFamily="2" charset="0"/>
                <a:ea typeface="Roboto Condensed" pitchFamily="2" charset="0"/>
                <a:cs typeface="+mj-cs"/>
              </a:rPr>
              <a:t>Compliance Rewards™ </a:t>
            </a:r>
            <a:r>
              <a:rPr lang="en-US" sz="3600" dirty="0">
                <a:solidFill>
                  <a:schemeClr val="bg1">
                    <a:lumMod val="50000"/>
                  </a:schemeClr>
                </a:solidFill>
                <a:latin typeface="Roboto Condensed" pitchFamily="2" charset="0"/>
                <a:ea typeface="Roboto Condensed" pitchFamily="2" charset="0"/>
                <a:cs typeface="+mj-cs"/>
              </a:rPr>
              <a:t>satisfies</a:t>
            </a:r>
            <a:r>
              <a:rPr lang="en-US" sz="3600" dirty="0">
                <a:solidFill>
                  <a:srgbClr val="0070C0"/>
                </a:solidFill>
                <a:latin typeface="Roboto Condensed" pitchFamily="2" charset="0"/>
                <a:ea typeface="Roboto Condensed" pitchFamily="2" charset="0"/>
                <a:cs typeface="+mj-cs"/>
              </a:rPr>
              <a:t> Patient engagement requirement for</a:t>
            </a:r>
            <a:r>
              <a:rPr lang="en-US" sz="3600" dirty="0">
                <a:solidFill>
                  <a:schemeClr val="bg1">
                    <a:lumMod val="50000"/>
                  </a:schemeClr>
                </a:solidFill>
                <a:latin typeface="Roboto Condensed" pitchFamily="2" charset="0"/>
                <a:ea typeface="Roboto Condensed" pitchFamily="2" charset="0"/>
                <a:cs typeface="+mj-cs"/>
              </a:rPr>
              <a:t> CMS’ Shared Savings Program.</a:t>
            </a:r>
            <a:r>
              <a:rPr lang="en-US" sz="3200" baseline="50000" dirty="0">
                <a:solidFill>
                  <a:srgbClr val="464646"/>
                </a:solidFill>
                <a:latin typeface="Roboto Condensed" pitchFamily="2" charset="0"/>
                <a:ea typeface="Roboto Condensed" pitchFamily="2" charset="0"/>
                <a:cs typeface="Segoe UI" panose="020B0502040204020203" pitchFamily="34" charset="0"/>
              </a:rPr>
              <a:t>1</a:t>
            </a:r>
            <a:r>
              <a:rPr lang="en-US" sz="1400" dirty="0">
                <a:solidFill>
                  <a:srgbClr val="464646"/>
                </a:solidFill>
                <a:latin typeface="Roboto Condensed" pitchFamily="2" charset="0"/>
                <a:ea typeface="Roboto Condensed" pitchFamily="2" charset="0"/>
                <a:cs typeface="Segoe UI" panose="020B0502040204020203" pitchFamily="34" charset="0"/>
              </a:rPr>
              <a:t> </a:t>
            </a:r>
          </a:p>
        </p:txBody>
      </p:sp>
      <p:sp>
        <p:nvSpPr>
          <p:cNvPr id="5" name="Rectangle 4"/>
          <p:cNvSpPr/>
          <p:nvPr/>
        </p:nvSpPr>
        <p:spPr>
          <a:xfrm>
            <a:off x="1316826" y="6602386"/>
            <a:ext cx="8842485" cy="253916"/>
          </a:xfrm>
          <a:prstGeom prst="rect">
            <a:avLst/>
          </a:prstGeom>
        </p:spPr>
        <p:txBody>
          <a:bodyPr wrap="none">
            <a:spAutoFit/>
          </a:bodyPr>
          <a:lstStyle/>
          <a:p>
            <a:r>
              <a:rPr lang="en-US" sz="1050" baseline="50000" dirty="0">
                <a:latin typeface="Roboto Condensed" pitchFamily="2" charset="0"/>
                <a:ea typeface="Roboto Condensed" pitchFamily="2" charset="0"/>
              </a:rPr>
              <a:t>1</a:t>
            </a:r>
            <a:r>
              <a:rPr lang="en-US" sz="1050" dirty="0">
                <a:latin typeface="Roboto Condensed" pitchFamily="2" charset="0"/>
                <a:ea typeface="Roboto Condensed" pitchFamily="2" charset="0"/>
              </a:rPr>
              <a:t> Section 3022 of the Patient Protection and Affordable Care Act of 2010   Accountable Care Organizations (42 U.S.C. §§ 1395, et seq.). See also 76 Fed. Reg. 67976</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963" y="322772"/>
            <a:ext cx="1891770" cy="715962"/>
          </a:xfrm>
          <a:prstGeom prst="rect">
            <a:avLst/>
          </a:prstGeom>
        </p:spPr>
      </p:pic>
      <p:sp>
        <p:nvSpPr>
          <p:cNvPr id="6" name="Rectangle 5"/>
          <p:cNvSpPr/>
          <p:nvPr/>
        </p:nvSpPr>
        <p:spPr>
          <a:xfrm>
            <a:off x="500480" y="2843153"/>
            <a:ext cx="8497839" cy="646331"/>
          </a:xfrm>
          <a:prstGeom prst="rect">
            <a:avLst/>
          </a:prstGeom>
        </p:spPr>
        <p:txBody>
          <a:bodyPr wrap="none">
            <a:spAutoFit/>
          </a:bodyPr>
          <a:lstStyle/>
          <a:p>
            <a:r>
              <a:rPr lang="en-US" sz="3600" dirty="0">
                <a:solidFill>
                  <a:schemeClr val="bg1">
                    <a:lumMod val="50000"/>
                  </a:schemeClr>
                </a:solidFill>
                <a:latin typeface="Roboto Condensed" pitchFamily="2" charset="0"/>
                <a:ea typeface="Roboto Condensed" pitchFamily="2" charset="0"/>
                <a:cs typeface="+mj-cs"/>
              </a:rPr>
              <a:t>Pt’s Rx </a:t>
            </a:r>
            <a:r>
              <a:rPr lang="en-US" sz="3600" dirty="0">
                <a:solidFill>
                  <a:srgbClr val="2071B6"/>
                </a:solidFill>
                <a:latin typeface="Roboto Condensed" pitchFamily="2" charset="0"/>
                <a:ea typeface="Roboto Condensed" pitchFamily="2" charset="0"/>
                <a:cs typeface="+mj-cs"/>
              </a:rPr>
              <a:t>same shape, size &amp; color </a:t>
            </a:r>
            <a:r>
              <a:rPr lang="en-US" sz="3600" dirty="0">
                <a:solidFill>
                  <a:schemeClr val="bg1">
                    <a:lumMod val="50000"/>
                  </a:schemeClr>
                </a:solidFill>
                <a:latin typeface="Roboto Condensed" pitchFamily="2" charset="0"/>
                <a:ea typeface="Roboto Condensed" pitchFamily="2" charset="0"/>
                <a:cs typeface="+mj-cs"/>
              </a:rPr>
              <a:t>every month</a:t>
            </a:r>
          </a:p>
        </p:txBody>
      </p:sp>
      <p:sp>
        <p:nvSpPr>
          <p:cNvPr id="7" name="Rectangle 6"/>
          <p:cNvSpPr/>
          <p:nvPr/>
        </p:nvSpPr>
        <p:spPr>
          <a:xfrm>
            <a:off x="418707" y="1301255"/>
            <a:ext cx="9887334" cy="11516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7068" y="1337455"/>
            <a:ext cx="11090345" cy="646331"/>
          </a:xfrm>
          <a:prstGeom prst="rect">
            <a:avLst/>
          </a:prstGeom>
        </p:spPr>
        <p:txBody>
          <a:bodyPr wrap="square">
            <a:spAutoFit/>
          </a:bodyPr>
          <a:lstStyle/>
          <a:p>
            <a:r>
              <a:rPr lang="en-US" sz="3600" dirty="0">
                <a:solidFill>
                  <a:srgbClr val="0070C0"/>
                </a:solidFill>
                <a:latin typeface="Roboto Condensed" pitchFamily="2" charset="0"/>
                <a:ea typeface="Roboto Condensed" pitchFamily="2" charset="0"/>
                <a:cs typeface="+mj-cs"/>
              </a:rPr>
              <a:t>Better disease control</a:t>
            </a:r>
            <a:r>
              <a:rPr lang="en-US" sz="3600" dirty="0">
                <a:solidFill>
                  <a:schemeClr val="bg1">
                    <a:lumMod val="50000"/>
                  </a:schemeClr>
                </a:solidFill>
                <a:latin typeface="Roboto Condensed" pitchFamily="2" charset="0"/>
                <a:ea typeface="Roboto Condensed" pitchFamily="2" charset="0"/>
                <a:cs typeface="+mj-cs"/>
              </a:rPr>
              <a:t>- reduced  “clawbacks” </a:t>
            </a:r>
            <a:r>
              <a:rPr lang="en-US" dirty="0">
                <a:solidFill>
                  <a:schemeClr val="bg1">
                    <a:lumMod val="50000"/>
                  </a:schemeClr>
                </a:solidFill>
                <a:latin typeface="Roboto Condensed" pitchFamily="2" charset="0"/>
                <a:ea typeface="Roboto Condensed" pitchFamily="2" charset="0"/>
                <a:cs typeface="+mj-cs"/>
              </a:rPr>
              <a:t>from Patient non-compliance  </a:t>
            </a:r>
          </a:p>
        </p:txBody>
      </p:sp>
      <p:sp>
        <p:nvSpPr>
          <p:cNvPr id="12" name="Rectangle 11"/>
          <p:cNvSpPr/>
          <p:nvPr/>
        </p:nvSpPr>
        <p:spPr>
          <a:xfrm>
            <a:off x="500480" y="2067032"/>
            <a:ext cx="11527967" cy="646331"/>
          </a:xfrm>
          <a:prstGeom prst="rect">
            <a:avLst/>
          </a:prstGeom>
        </p:spPr>
        <p:txBody>
          <a:bodyPr wrap="square">
            <a:spAutoFit/>
          </a:bodyPr>
          <a:lstStyle/>
          <a:p>
            <a:r>
              <a:rPr lang="en-US" sz="3600" dirty="0">
                <a:solidFill>
                  <a:schemeClr val="bg1">
                    <a:lumMod val="50000"/>
                  </a:schemeClr>
                </a:solidFill>
                <a:latin typeface="Roboto Condensed" pitchFamily="2" charset="0"/>
                <a:ea typeface="Roboto Condensed" pitchFamily="2" charset="0"/>
                <a:cs typeface="+mj-cs"/>
              </a:rPr>
              <a:t>Compliance Rewards™ -- means </a:t>
            </a:r>
            <a:r>
              <a:rPr lang="en-US" sz="3600" u="sng" dirty="0">
                <a:solidFill>
                  <a:srgbClr val="2071B6"/>
                </a:solidFill>
                <a:latin typeface="Roboto Condensed" pitchFamily="2" charset="0"/>
                <a:ea typeface="Roboto Condensed" pitchFamily="2" charset="0"/>
                <a:cs typeface="+mj-cs"/>
              </a:rPr>
              <a:t>all</a:t>
            </a:r>
            <a:r>
              <a:rPr lang="en-US" sz="3600" dirty="0">
                <a:solidFill>
                  <a:srgbClr val="2071B6"/>
                </a:solidFill>
                <a:latin typeface="Roboto Condensed" pitchFamily="2" charset="0"/>
                <a:ea typeface="Roboto Condensed" pitchFamily="2" charset="0"/>
                <a:cs typeface="+mj-cs"/>
              </a:rPr>
              <a:t> Rx’s cost patient less</a:t>
            </a:r>
            <a:endParaRPr lang="en-US" sz="2400" dirty="0">
              <a:solidFill>
                <a:srgbClr val="2071B6"/>
              </a:solidFill>
              <a:latin typeface="Roboto Condensed" pitchFamily="2" charset="0"/>
              <a:ea typeface="Roboto Condensed" pitchFamily="2" charset="0"/>
              <a:cs typeface="Segoe UI" panose="020B0502040204020203" pitchFamily="34" charset="0"/>
            </a:endParaRPr>
          </a:p>
        </p:txBody>
      </p:sp>
      <p:sp>
        <p:nvSpPr>
          <p:cNvPr id="14" name="TextBox 13"/>
          <p:cNvSpPr txBox="1"/>
          <p:nvPr/>
        </p:nvSpPr>
        <p:spPr>
          <a:xfrm>
            <a:off x="500480" y="4962028"/>
            <a:ext cx="10941781" cy="646331"/>
          </a:xfrm>
          <a:prstGeom prst="rect">
            <a:avLst/>
          </a:prstGeom>
          <a:noFill/>
        </p:spPr>
        <p:txBody>
          <a:bodyPr wrap="square" rtlCol="0">
            <a:spAutoFit/>
          </a:bodyPr>
          <a:lstStyle/>
          <a:p>
            <a:r>
              <a:rPr lang="en-US" sz="3600" dirty="0">
                <a:solidFill>
                  <a:schemeClr val="bg1">
                    <a:lumMod val="50000"/>
                  </a:schemeClr>
                </a:solidFill>
                <a:latin typeface="Roboto Condensed" pitchFamily="2" charset="0"/>
                <a:ea typeface="Roboto Condensed" pitchFamily="2" charset="0"/>
                <a:cs typeface="+mj-cs"/>
              </a:rPr>
              <a:t>Better</a:t>
            </a:r>
            <a:r>
              <a:rPr lang="en-US" sz="3600" dirty="0">
                <a:solidFill>
                  <a:srgbClr val="0070C0"/>
                </a:solidFill>
                <a:latin typeface="Roboto Condensed" pitchFamily="2" charset="0"/>
                <a:ea typeface="Roboto Condensed" pitchFamily="2" charset="0"/>
                <a:cs typeface="+mj-cs"/>
              </a:rPr>
              <a:t> informed, more engaged </a:t>
            </a:r>
            <a:r>
              <a:rPr lang="en-US" sz="3600" dirty="0">
                <a:solidFill>
                  <a:schemeClr val="bg1">
                    <a:lumMod val="50000"/>
                  </a:schemeClr>
                </a:solidFill>
                <a:latin typeface="Roboto Condensed" pitchFamily="2" charset="0"/>
                <a:ea typeface="Roboto Condensed" pitchFamily="2" charset="0"/>
                <a:cs typeface="+mj-cs"/>
              </a:rPr>
              <a:t>patient  </a:t>
            </a:r>
          </a:p>
        </p:txBody>
      </p:sp>
      <p:sp>
        <p:nvSpPr>
          <p:cNvPr id="15" name="TextBox 14"/>
          <p:cNvSpPr txBox="1"/>
          <p:nvPr/>
        </p:nvSpPr>
        <p:spPr>
          <a:xfrm>
            <a:off x="500479" y="5621074"/>
            <a:ext cx="10941781" cy="646331"/>
          </a:xfrm>
          <a:prstGeom prst="rect">
            <a:avLst/>
          </a:prstGeom>
          <a:noFill/>
        </p:spPr>
        <p:txBody>
          <a:bodyPr wrap="square" rtlCol="0">
            <a:spAutoFit/>
          </a:bodyPr>
          <a:lstStyle/>
          <a:p>
            <a:r>
              <a:rPr lang="en-US" sz="3600" dirty="0">
                <a:solidFill>
                  <a:schemeClr val="bg1">
                    <a:lumMod val="50000"/>
                  </a:schemeClr>
                </a:solidFill>
                <a:latin typeface="Roboto Condensed" pitchFamily="2" charset="0"/>
                <a:ea typeface="Roboto Condensed" pitchFamily="2" charset="0"/>
                <a:cs typeface="+mj-cs"/>
              </a:rPr>
              <a:t>Option to </a:t>
            </a:r>
            <a:r>
              <a:rPr lang="en-US" sz="3600" dirty="0">
                <a:solidFill>
                  <a:srgbClr val="0070C0"/>
                </a:solidFill>
                <a:latin typeface="Roboto Condensed" pitchFamily="2" charset="0"/>
                <a:ea typeface="Roboto Condensed" pitchFamily="2" charset="0"/>
                <a:cs typeface="+mj-cs"/>
              </a:rPr>
              <a:t>receive app to see their patient’s compliance</a:t>
            </a:r>
            <a:endParaRPr lang="en-US" sz="3600" dirty="0">
              <a:solidFill>
                <a:schemeClr val="bg1">
                  <a:lumMod val="50000"/>
                </a:schemeClr>
              </a:solidFill>
              <a:latin typeface="Roboto Condensed" pitchFamily="2" charset="0"/>
              <a:ea typeface="Roboto Condensed" pitchFamily="2" charset="0"/>
              <a:cs typeface="+mj-cs"/>
            </a:endParaRPr>
          </a:p>
        </p:txBody>
      </p:sp>
      <p:sp>
        <p:nvSpPr>
          <p:cNvPr id="16" name="Action Button: Home 15">
            <a:hlinkClick r:id="rId4"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48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dvAuto="1500"/>
      <p:bldP spid="8" grpId="0"/>
      <p:bldP spid="6" grpId="0"/>
      <p:bldP spid="7" grpId="0" animBg="1"/>
      <p:bldP spid="3" grpId="0"/>
      <p:bldP spid="12"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2" name="Picture 2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514601" y="6650520"/>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sp>
        <p:nvSpPr>
          <p:cNvPr id="7" name="Title 6"/>
          <p:cNvSpPr>
            <a:spLocks noGrp="1"/>
          </p:cNvSpPr>
          <p:nvPr>
            <p:ph type="title"/>
          </p:nvPr>
        </p:nvSpPr>
        <p:spPr>
          <a:xfrm>
            <a:off x="5139892" y="312244"/>
            <a:ext cx="8518358" cy="1763360"/>
          </a:xfrm>
        </p:spPr>
        <p:txBody>
          <a:bodyPr>
            <a:normAutofit/>
          </a:bodyPr>
          <a:lstStyle/>
          <a:p>
            <a:r>
              <a:rPr lang="en-US" b="1" i="1" dirty="0">
                <a:solidFill>
                  <a:srgbClr val="92D050"/>
                </a:solidFill>
                <a:cs typeface="Segoe UI" pitchFamily="34" charset="0"/>
              </a:rPr>
              <a:t>Optional</a:t>
            </a:r>
            <a:r>
              <a:rPr lang="en-US" b="1" dirty="0">
                <a:cs typeface="Segoe UI" pitchFamily="34" charset="0"/>
              </a:rPr>
              <a:t/>
            </a:r>
            <a:br>
              <a:rPr lang="en-US" b="1" dirty="0">
                <a:cs typeface="Segoe UI" pitchFamily="34" charset="0"/>
              </a:rPr>
            </a:br>
            <a:r>
              <a:rPr lang="en-US" b="1" dirty="0">
                <a:solidFill>
                  <a:srgbClr val="0070C0"/>
                </a:solidFill>
                <a:cs typeface="Segoe UI" pitchFamily="34" charset="0"/>
              </a:rPr>
              <a:t>HCP </a:t>
            </a:r>
            <a:r>
              <a:rPr lang="en-US" b="1" dirty="0">
                <a:cs typeface="Segoe UI" pitchFamily="34" charset="0"/>
              </a:rPr>
              <a:t>COMPLIANCE DASHBOARD</a:t>
            </a:r>
            <a:endParaRPr lang="en-US" b="1" dirty="0">
              <a:solidFill>
                <a:schemeClr val="bg1">
                  <a:lumMod val="50000"/>
                </a:schemeClr>
              </a:solidFill>
              <a:cs typeface="Segoe UI" pitchFamily="34" charset="0"/>
            </a:endParaRPr>
          </a:p>
        </p:txBody>
      </p:sp>
      <p:pic>
        <p:nvPicPr>
          <p:cNvPr id="57"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8672" y="181689"/>
            <a:ext cx="5134472" cy="66763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043637" y="3285844"/>
            <a:ext cx="6633917" cy="1569660"/>
          </a:xfrm>
          <a:prstGeom prst="rect">
            <a:avLst/>
          </a:prstGeom>
        </p:spPr>
        <p:txBody>
          <a:bodyPr wrap="square">
            <a:spAutoFit/>
          </a:bodyPr>
          <a:lstStyle/>
          <a:p>
            <a:pPr marL="685800" lvl="2">
              <a:spcBef>
                <a:spcPts val="1000"/>
              </a:spcBef>
              <a:buClr>
                <a:srgbClr val="B72921"/>
              </a:buClr>
            </a:pPr>
            <a:r>
              <a:rPr lang="en-US" sz="3200" dirty="0">
                <a:solidFill>
                  <a:srgbClr val="2071B6"/>
                </a:solidFill>
                <a:latin typeface="Roboto Condensed" pitchFamily="2" charset="0"/>
                <a:ea typeface="Roboto Condensed" pitchFamily="2" charset="0"/>
                <a:cs typeface="+mj-cs"/>
              </a:rPr>
              <a:t>Gives HCP the option to follow their least compliant through our network</a:t>
            </a:r>
            <a:endParaRPr lang="en-US" sz="3200" dirty="0">
              <a:solidFill>
                <a:schemeClr val="bg1">
                  <a:lumMod val="50000"/>
                </a:schemeClr>
              </a:solidFill>
              <a:latin typeface="Roboto Condensed" pitchFamily="2" charset="0"/>
              <a:ea typeface="Roboto Condensed" pitchFamily="2" charset="0"/>
              <a:cs typeface="+mj-cs"/>
            </a:endParaRPr>
          </a:p>
        </p:txBody>
      </p:sp>
      <p:sp>
        <p:nvSpPr>
          <p:cNvPr id="10" name="Action Button: Home 9">
            <a:hlinkClick r:id="rId6" action="ppaction://hlinksldjump" highlightClick="1"/>
          </p:cNvPr>
          <p:cNvSpPr/>
          <p:nvPr/>
        </p:nvSpPr>
        <p:spPr>
          <a:xfrm>
            <a:off x="2514601" y="6101866"/>
            <a:ext cx="483578" cy="525840"/>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618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514601" y="6650520"/>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2" name="Picture 1"/>
          <p:cNvPicPr>
            <a:picLocks noChangeAspect="1"/>
          </p:cNvPicPr>
          <p:nvPr/>
        </p:nvPicPr>
        <p:blipFill rotWithShape="1">
          <a:blip r:embed="rId4"/>
          <a:srcRect r="2223"/>
          <a:stretch/>
        </p:blipFill>
        <p:spPr>
          <a:xfrm>
            <a:off x="991439" y="750460"/>
            <a:ext cx="9286875" cy="5620066"/>
          </a:xfrm>
          <a:prstGeom prst="rect">
            <a:avLst/>
          </a:prstGeom>
        </p:spPr>
      </p:pic>
      <p:sp>
        <p:nvSpPr>
          <p:cNvPr id="3" name="Rectangle 2"/>
          <p:cNvSpPr/>
          <p:nvPr/>
        </p:nvSpPr>
        <p:spPr>
          <a:xfrm>
            <a:off x="5338563" y="4988392"/>
            <a:ext cx="701040" cy="20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37702" y="5005035"/>
            <a:ext cx="701040" cy="20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05586" y="4988392"/>
            <a:ext cx="701040" cy="205740"/>
          </a:xfrm>
          <a:prstGeom prst="rect">
            <a:avLst/>
          </a:prstGeom>
          <a:solidFill>
            <a:srgbClr val="D0D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66736" y="4997840"/>
            <a:ext cx="701040" cy="205740"/>
          </a:xfrm>
          <a:prstGeom prst="rect">
            <a:avLst/>
          </a:prstGeom>
          <a:solidFill>
            <a:srgbClr val="D0D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472055" y="5846323"/>
            <a:ext cx="245974" cy="206685"/>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p:cNvSpPr/>
          <p:nvPr/>
        </p:nvSpPr>
        <p:spPr>
          <a:xfrm rot="20759272">
            <a:off x="5720193" y="5978832"/>
            <a:ext cx="212498" cy="371495"/>
          </a:xfrm>
          <a:custGeom>
            <a:avLst/>
            <a:gdLst>
              <a:gd name="connsiteX0" fmla="*/ 0 w 765732"/>
              <a:gd name="connsiteY0" fmla="*/ 0 h 289560"/>
              <a:gd name="connsiteX1" fmla="*/ 765732 w 765732"/>
              <a:gd name="connsiteY1" fmla="*/ 0 h 289560"/>
              <a:gd name="connsiteX2" fmla="*/ 765732 w 765732"/>
              <a:gd name="connsiteY2" fmla="*/ 289560 h 289560"/>
              <a:gd name="connsiteX3" fmla="*/ 0 w 765732"/>
              <a:gd name="connsiteY3" fmla="*/ 289560 h 289560"/>
              <a:gd name="connsiteX4" fmla="*/ 0 w 765732"/>
              <a:gd name="connsiteY4" fmla="*/ 0 h 289560"/>
              <a:gd name="connsiteX0" fmla="*/ 0 w 918132"/>
              <a:gd name="connsiteY0" fmla="*/ 0 h 304800"/>
              <a:gd name="connsiteX1" fmla="*/ 765732 w 918132"/>
              <a:gd name="connsiteY1" fmla="*/ 0 h 304800"/>
              <a:gd name="connsiteX2" fmla="*/ 918132 w 918132"/>
              <a:gd name="connsiteY2" fmla="*/ 304800 h 304800"/>
              <a:gd name="connsiteX3" fmla="*/ 0 w 918132"/>
              <a:gd name="connsiteY3" fmla="*/ 289560 h 304800"/>
              <a:gd name="connsiteX4" fmla="*/ 0 w 918132"/>
              <a:gd name="connsiteY4" fmla="*/ 0 h 304800"/>
              <a:gd name="connsiteX0" fmla="*/ 0 w 918132"/>
              <a:gd name="connsiteY0" fmla="*/ 0 h 304800"/>
              <a:gd name="connsiteX1" fmla="*/ 811452 w 918132"/>
              <a:gd name="connsiteY1" fmla="*/ 0 h 304800"/>
              <a:gd name="connsiteX2" fmla="*/ 918132 w 918132"/>
              <a:gd name="connsiteY2" fmla="*/ 304800 h 304800"/>
              <a:gd name="connsiteX3" fmla="*/ 0 w 918132"/>
              <a:gd name="connsiteY3" fmla="*/ 289560 h 304800"/>
              <a:gd name="connsiteX4" fmla="*/ 0 w 918132"/>
              <a:gd name="connsiteY4" fmla="*/ 0 h 304800"/>
              <a:gd name="connsiteX0" fmla="*/ 0 w 1064991"/>
              <a:gd name="connsiteY0" fmla="*/ 0 h 304800"/>
              <a:gd name="connsiteX1" fmla="*/ 1064988 w 1064991"/>
              <a:gd name="connsiteY1" fmla="*/ 99833 h 304800"/>
              <a:gd name="connsiteX2" fmla="*/ 918132 w 1064991"/>
              <a:gd name="connsiteY2" fmla="*/ 304800 h 304800"/>
              <a:gd name="connsiteX3" fmla="*/ 0 w 1064991"/>
              <a:gd name="connsiteY3" fmla="*/ 289560 h 304800"/>
              <a:gd name="connsiteX4" fmla="*/ 0 w 1064991"/>
              <a:gd name="connsiteY4" fmla="*/ 0 h 304800"/>
              <a:gd name="connsiteX0" fmla="*/ 0 w 1280192"/>
              <a:gd name="connsiteY0" fmla="*/ 0 h 269049"/>
              <a:gd name="connsiteX1" fmla="*/ 1280189 w 1280192"/>
              <a:gd name="connsiteY1" fmla="*/ 64082 h 269049"/>
              <a:gd name="connsiteX2" fmla="*/ 1133333 w 1280192"/>
              <a:gd name="connsiteY2" fmla="*/ 269049 h 269049"/>
              <a:gd name="connsiteX3" fmla="*/ 215201 w 1280192"/>
              <a:gd name="connsiteY3" fmla="*/ 253809 h 269049"/>
              <a:gd name="connsiteX4" fmla="*/ 0 w 1280192"/>
              <a:gd name="connsiteY4" fmla="*/ 0 h 269049"/>
              <a:gd name="connsiteX0" fmla="*/ 0 w 1280192"/>
              <a:gd name="connsiteY0" fmla="*/ 0 h 371495"/>
              <a:gd name="connsiteX1" fmla="*/ 1280189 w 1280192"/>
              <a:gd name="connsiteY1" fmla="*/ 64082 h 371495"/>
              <a:gd name="connsiteX2" fmla="*/ 1133333 w 1280192"/>
              <a:gd name="connsiteY2" fmla="*/ 269049 h 371495"/>
              <a:gd name="connsiteX3" fmla="*/ 684076 w 1280192"/>
              <a:gd name="connsiteY3" fmla="*/ 371495 h 371495"/>
              <a:gd name="connsiteX4" fmla="*/ 0 w 1280192"/>
              <a:gd name="connsiteY4" fmla="*/ 0 h 371495"/>
              <a:gd name="connsiteX0" fmla="*/ 0 w 1280192"/>
              <a:gd name="connsiteY0" fmla="*/ 0 h 371495"/>
              <a:gd name="connsiteX1" fmla="*/ 1280189 w 1280192"/>
              <a:gd name="connsiteY1" fmla="*/ 64082 h 371495"/>
              <a:gd name="connsiteX2" fmla="*/ 880241 w 1280192"/>
              <a:gd name="connsiteY2" fmla="*/ 347896 h 371495"/>
              <a:gd name="connsiteX3" fmla="*/ 684076 w 1280192"/>
              <a:gd name="connsiteY3" fmla="*/ 371495 h 371495"/>
              <a:gd name="connsiteX4" fmla="*/ 0 w 1280192"/>
              <a:gd name="connsiteY4" fmla="*/ 0 h 37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92" h="371495">
                <a:moveTo>
                  <a:pt x="0" y="0"/>
                </a:moveTo>
                <a:lnTo>
                  <a:pt x="1280189" y="64082"/>
                </a:lnTo>
                <a:lnTo>
                  <a:pt x="880241" y="347896"/>
                </a:lnTo>
                <a:lnTo>
                  <a:pt x="684076" y="371495"/>
                </a:lnTo>
                <a:lnTo>
                  <a:pt x="0" y="0"/>
                </a:lnTo>
                <a:close/>
              </a:path>
            </a:pathLst>
          </a:cu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13802" y="2618822"/>
            <a:ext cx="2074392" cy="42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68912" y="3288543"/>
            <a:ext cx="477848" cy="223192"/>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358174" y="3349228"/>
            <a:ext cx="477848" cy="223192"/>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098428" y="3323447"/>
            <a:ext cx="477848" cy="223192"/>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786512" y="3290002"/>
            <a:ext cx="477848" cy="223192"/>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526893" y="3320093"/>
            <a:ext cx="477848" cy="223192"/>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888299" y="3323447"/>
            <a:ext cx="589261" cy="223192"/>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52323" y="3365307"/>
            <a:ext cx="544624" cy="223192"/>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214042" y="3354694"/>
            <a:ext cx="477848" cy="223192"/>
          </a:xfrm>
          <a:prstGeom prst="rect">
            <a:avLst/>
          </a:prstGeom>
          <a:solidFill>
            <a:srgbClr val="CE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020011" y="2592939"/>
            <a:ext cx="6475843" cy="307777"/>
          </a:xfrm>
          <a:prstGeom prst="rect">
            <a:avLst/>
          </a:prstGeom>
          <a:noFill/>
        </p:spPr>
        <p:txBody>
          <a:bodyPr wrap="square" rtlCol="0">
            <a:spAutoFit/>
          </a:bodyPr>
          <a:lstStyle/>
          <a:p>
            <a:r>
              <a:rPr lang="en-US" sz="1400" b="1" dirty="0">
                <a:solidFill>
                  <a:srgbClr val="666666"/>
                </a:solidFill>
                <a:latin typeface="Roboto Condensed" pitchFamily="2" charset="0"/>
                <a:ea typeface="Roboto Condensed" pitchFamily="2" charset="0"/>
              </a:rPr>
              <a:t>ATORVASTATIN CALCIUM ( </a:t>
            </a:r>
            <a:r>
              <a:rPr lang="en-US" sz="1050" i="1" dirty="0">
                <a:solidFill>
                  <a:srgbClr val="666666"/>
                </a:solidFill>
                <a:latin typeface="Roboto Condensed" pitchFamily="2" charset="0"/>
                <a:ea typeface="Roboto Condensed" pitchFamily="2" charset="0"/>
              </a:rPr>
              <a:t>compare to brand</a:t>
            </a:r>
            <a:r>
              <a:rPr lang="en-US" sz="1400" b="1" dirty="0">
                <a:solidFill>
                  <a:srgbClr val="666666"/>
                </a:solidFill>
                <a:latin typeface="Roboto Condensed" pitchFamily="2" charset="0"/>
                <a:ea typeface="Roboto Condensed" pitchFamily="2" charset="0"/>
              </a:rPr>
              <a:t> </a:t>
            </a:r>
            <a:r>
              <a:rPr lang="en-US" sz="1400" b="1" dirty="0">
                <a:solidFill>
                  <a:srgbClr val="2071B6"/>
                </a:solidFill>
                <a:latin typeface="Roboto Condensed" pitchFamily="2" charset="0"/>
                <a:ea typeface="Roboto Condensed" pitchFamily="2" charset="0"/>
              </a:rPr>
              <a:t>LIPITOR®</a:t>
            </a:r>
            <a:r>
              <a:rPr lang="en-US" sz="1400" b="1" dirty="0">
                <a:solidFill>
                  <a:srgbClr val="666666"/>
                </a:solidFill>
                <a:latin typeface="Roboto Condensed" pitchFamily="2" charset="0"/>
                <a:ea typeface="Roboto Condensed" pitchFamily="2" charset="0"/>
              </a:rPr>
              <a:t>)</a:t>
            </a:r>
          </a:p>
        </p:txBody>
      </p:sp>
      <p:sp>
        <p:nvSpPr>
          <p:cNvPr id="29" name="TextBox 28"/>
          <p:cNvSpPr txBox="1"/>
          <p:nvPr/>
        </p:nvSpPr>
        <p:spPr>
          <a:xfrm>
            <a:off x="3020012" y="2791499"/>
            <a:ext cx="2068182" cy="261610"/>
          </a:xfrm>
          <a:prstGeom prst="rect">
            <a:avLst/>
          </a:prstGeom>
          <a:noFill/>
        </p:spPr>
        <p:txBody>
          <a:bodyPr wrap="square" rtlCol="0">
            <a:spAutoFit/>
          </a:bodyPr>
          <a:lstStyle/>
          <a:p>
            <a:r>
              <a:rPr lang="en-US" sz="1050" b="1" dirty="0">
                <a:solidFill>
                  <a:srgbClr val="666666"/>
                </a:solidFill>
                <a:latin typeface="Roboto Condensed" pitchFamily="2" charset="0"/>
                <a:ea typeface="Roboto Condensed" pitchFamily="2" charset="0"/>
              </a:rPr>
              <a:t>HMG CoA Reductase Inhibitor</a:t>
            </a:r>
          </a:p>
        </p:txBody>
      </p:sp>
      <p:sp>
        <p:nvSpPr>
          <p:cNvPr id="30" name="TextBox 29"/>
          <p:cNvSpPr txBox="1"/>
          <p:nvPr/>
        </p:nvSpPr>
        <p:spPr>
          <a:xfrm>
            <a:off x="3118380" y="3299195"/>
            <a:ext cx="6367038" cy="276999"/>
          </a:xfrm>
          <a:prstGeom prst="rect">
            <a:avLst/>
          </a:prstGeom>
          <a:noFill/>
        </p:spPr>
        <p:txBody>
          <a:bodyPr wrap="square" rtlCol="0">
            <a:spAutoFit/>
          </a:bodyPr>
          <a:lstStyle/>
          <a:p>
            <a:r>
              <a:rPr lang="en-US" sz="1200" b="1" dirty="0">
                <a:solidFill>
                  <a:srgbClr val="666666"/>
                </a:solidFill>
                <a:latin typeface="Roboto Condensed" pitchFamily="2" charset="0"/>
                <a:ea typeface="Roboto Condensed" pitchFamily="2" charset="0"/>
              </a:rPr>
              <a:t>    Code	Tablet             By Mouth     QAM               30                  30            Tablet                11</a:t>
            </a:r>
          </a:p>
        </p:txBody>
      </p:sp>
      <p:sp>
        <p:nvSpPr>
          <p:cNvPr id="31" name="TextBox 30"/>
          <p:cNvSpPr txBox="1"/>
          <p:nvPr/>
        </p:nvSpPr>
        <p:spPr>
          <a:xfrm>
            <a:off x="3772671" y="4625233"/>
            <a:ext cx="889169" cy="307777"/>
          </a:xfrm>
          <a:prstGeom prst="rect">
            <a:avLst/>
          </a:prstGeom>
          <a:noFill/>
        </p:spPr>
        <p:txBody>
          <a:bodyPr wrap="square" rtlCol="0">
            <a:spAutoFit/>
          </a:bodyPr>
          <a:lstStyle/>
          <a:p>
            <a:r>
              <a:rPr lang="en-US" sz="1400" b="1" dirty="0">
                <a:solidFill>
                  <a:srgbClr val="92D050"/>
                </a:solidFill>
                <a:latin typeface="Roboto Condensed" pitchFamily="2" charset="0"/>
                <a:ea typeface="Roboto Condensed" pitchFamily="2" charset="0"/>
              </a:rPr>
              <a:t>Rx</a:t>
            </a:r>
            <a:r>
              <a:rPr lang="en-US" sz="1400" b="1" dirty="0">
                <a:solidFill>
                  <a:srgbClr val="666666"/>
                </a:solidFill>
                <a:latin typeface="Roboto Condensed" pitchFamily="2" charset="0"/>
                <a:ea typeface="Roboto Condensed" pitchFamily="2" charset="0"/>
              </a:rPr>
              <a:t>-</a:t>
            </a:r>
            <a:r>
              <a:rPr lang="en-US" sz="1400" b="1" dirty="0">
                <a:solidFill>
                  <a:srgbClr val="0070C0"/>
                </a:solidFill>
                <a:latin typeface="Roboto Condensed" pitchFamily="2" charset="0"/>
                <a:ea typeface="Roboto Condensed" pitchFamily="2" charset="0"/>
              </a:rPr>
              <a:t>Direct</a:t>
            </a:r>
          </a:p>
        </p:txBody>
      </p:sp>
      <p:sp>
        <p:nvSpPr>
          <p:cNvPr id="32" name="TextBox 31"/>
          <p:cNvSpPr txBox="1"/>
          <p:nvPr/>
        </p:nvSpPr>
        <p:spPr>
          <a:xfrm>
            <a:off x="5243851" y="4926084"/>
            <a:ext cx="889169" cy="307777"/>
          </a:xfrm>
          <a:prstGeom prst="rect">
            <a:avLst/>
          </a:prstGeom>
          <a:noFill/>
        </p:spPr>
        <p:txBody>
          <a:bodyPr wrap="square" rtlCol="0">
            <a:spAutoFit/>
          </a:bodyPr>
          <a:lstStyle/>
          <a:p>
            <a:r>
              <a:rPr lang="en-US" sz="1400" b="1" dirty="0">
                <a:solidFill>
                  <a:srgbClr val="666666"/>
                </a:solidFill>
                <a:latin typeface="Roboto Condensed" pitchFamily="2" charset="0"/>
                <a:ea typeface="Roboto Condensed" pitchFamily="2" charset="0"/>
              </a:rPr>
              <a:t>Arlington</a:t>
            </a:r>
          </a:p>
        </p:txBody>
      </p:sp>
      <p:sp>
        <p:nvSpPr>
          <p:cNvPr id="33" name="TextBox 32"/>
          <p:cNvSpPr txBox="1"/>
          <p:nvPr/>
        </p:nvSpPr>
        <p:spPr>
          <a:xfrm>
            <a:off x="6801910" y="4938615"/>
            <a:ext cx="889169" cy="307777"/>
          </a:xfrm>
          <a:prstGeom prst="rect">
            <a:avLst/>
          </a:prstGeom>
          <a:noFill/>
        </p:spPr>
        <p:txBody>
          <a:bodyPr wrap="square" rtlCol="0">
            <a:spAutoFit/>
          </a:bodyPr>
          <a:lstStyle/>
          <a:p>
            <a:r>
              <a:rPr lang="en-US" sz="1400" b="1" dirty="0">
                <a:solidFill>
                  <a:srgbClr val="666666"/>
                </a:solidFill>
                <a:latin typeface="Roboto Condensed" pitchFamily="2" charset="0"/>
                <a:ea typeface="Roboto Condensed" pitchFamily="2" charset="0"/>
              </a:rPr>
              <a:t>TX</a:t>
            </a:r>
          </a:p>
        </p:txBody>
      </p:sp>
      <p:sp>
        <p:nvSpPr>
          <p:cNvPr id="37" name="Rounded Rectangle 36"/>
          <p:cNvSpPr/>
          <p:nvPr/>
        </p:nvSpPr>
        <p:spPr>
          <a:xfrm>
            <a:off x="3190698" y="3688687"/>
            <a:ext cx="5911021" cy="399596"/>
          </a:xfrm>
          <a:prstGeom prst="roundRect">
            <a:avLst>
              <a:gd name="adj" fmla="val 380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8364354" y="3742558"/>
            <a:ext cx="733426" cy="358794"/>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56FBD"/>
                </a:solidFill>
                <a:latin typeface="Roboto Condensed" pitchFamily="2" charset="0"/>
                <a:ea typeface="Roboto Condensed" pitchFamily="2" charset="0"/>
              </a:rPr>
              <a:t>OK</a:t>
            </a:r>
          </a:p>
        </p:txBody>
      </p:sp>
      <p:sp>
        <p:nvSpPr>
          <p:cNvPr id="35" name="Rounded Rectangle 34"/>
          <p:cNvSpPr/>
          <p:nvPr/>
        </p:nvSpPr>
        <p:spPr>
          <a:xfrm>
            <a:off x="7669488" y="3742558"/>
            <a:ext cx="602360" cy="358794"/>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0000"/>
                </a:solidFill>
                <a:latin typeface="Roboto Condensed" pitchFamily="2" charset="0"/>
                <a:ea typeface="Roboto Condensed" pitchFamily="2" charset="0"/>
              </a:rPr>
              <a:t>CANCEL</a:t>
            </a:r>
          </a:p>
        </p:txBody>
      </p:sp>
      <p:sp>
        <p:nvSpPr>
          <p:cNvPr id="36" name="Rounded Rectangle 35"/>
          <p:cNvSpPr/>
          <p:nvPr/>
        </p:nvSpPr>
        <p:spPr>
          <a:xfrm>
            <a:off x="8337702" y="3733933"/>
            <a:ext cx="767389" cy="358794"/>
          </a:xfrm>
          <a:prstGeom prst="roundRect">
            <a:avLst/>
          </a:prstGeom>
          <a:solidFill>
            <a:srgbClr val="256F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Roboto Condensed" pitchFamily="2" charset="0"/>
                <a:ea typeface="Roboto Condensed" pitchFamily="2" charset="0"/>
              </a:rPr>
              <a:t>OK</a:t>
            </a:r>
          </a:p>
        </p:txBody>
      </p:sp>
      <p:sp>
        <p:nvSpPr>
          <p:cNvPr id="39" name="Rounded Rectangle 38"/>
          <p:cNvSpPr/>
          <p:nvPr/>
        </p:nvSpPr>
        <p:spPr>
          <a:xfrm>
            <a:off x="8436486" y="4397017"/>
            <a:ext cx="681496" cy="330227"/>
          </a:xfrm>
          <a:prstGeom prst="round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256FBD"/>
                </a:solidFill>
                <a:latin typeface="Roboto Condensed" pitchFamily="2" charset="0"/>
                <a:ea typeface="Roboto Condensed" pitchFamily="2" charset="0"/>
              </a:rPr>
              <a:t>TRANSMIT</a:t>
            </a:r>
          </a:p>
        </p:txBody>
      </p:sp>
      <p:sp>
        <p:nvSpPr>
          <p:cNvPr id="41" name="Rounded Rectangle 40">
            <a:hlinkClick r:id="rId5" action="ppaction://hlinksldjump"/>
          </p:cNvPr>
          <p:cNvSpPr/>
          <p:nvPr/>
        </p:nvSpPr>
        <p:spPr>
          <a:xfrm>
            <a:off x="8436486" y="4397739"/>
            <a:ext cx="688479" cy="311533"/>
          </a:xfrm>
          <a:prstGeom prst="roundRect">
            <a:avLst/>
          </a:prstGeom>
          <a:solidFill>
            <a:srgbClr val="256F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Condensed" pitchFamily="2" charset="0"/>
                <a:ea typeface="Roboto Condensed" pitchFamily="2" charset="0"/>
              </a:rPr>
              <a:t>TRANSMIT</a:t>
            </a:r>
          </a:p>
        </p:txBody>
      </p:sp>
      <p:sp>
        <p:nvSpPr>
          <p:cNvPr id="5" name="Rounded Rectangle 4"/>
          <p:cNvSpPr/>
          <p:nvPr/>
        </p:nvSpPr>
        <p:spPr>
          <a:xfrm>
            <a:off x="3054370" y="4166203"/>
            <a:ext cx="6157238" cy="2074753"/>
          </a:xfrm>
          <a:prstGeom prst="roundRect">
            <a:avLst>
              <a:gd name="adj" fmla="val 380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216128" y="-246960"/>
            <a:ext cx="5604588" cy="1325563"/>
          </a:xfrm>
        </p:spPr>
        <p:txBody>
          <a:bodyPr>
            <a:normAutofit/>
          </a:bodyPr>
          <a:lstStyle/>
          <a:p>
            <a:r>
              <a:rPr lang="en-US" b="1" dirty="0">
                <a:cs typeface="Segoe UI" pitchFamily="34" charset="0"/>
              </a:rPr>
              <a:t>HCP E-PRESCRIBE</a:t>
            </a:r>
            <a:endParaRPr lang="en-US" b="1" dirty="0">
              <a:solidFill>
                <a:schemeClr val="bg1">
                  <a:lumMod val="50000"/>
                </a:schemeClr>
              </a:solidFill>
              <a:cs typeface="Segoe UI" pitchFamily="34" charset="0"/>
            </a:endParaRPr>
          </a:p>
        </p:txBody>
      </p:sp>
      <p:sp>
        <p:nvSpPr>
          <p:cNvPr id="40" name="Action Button: Home 39">
            <a:hlinkClick r:id="rId6"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31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iterate type="lt">
                                    <p:tmAbs val="50"/>
                                  </p:iterate>
                                  <p:childTnLst>
                                    <p:set>
                                      <p:cBhvr>
                                        <p:cTn id="13" dur="1" fill="hold">
                                          <p:stCondLst>
                                            <p:cond delay="0"/>
                                          </p:stCondLst>
                                        </p:cTn>
                                        <p:tgtEl>
                                          <p:spTgt spid="31">
                                            <p:txEl>
                                              <p:pRg st="0" end="0"/>
                                            </p:txEl>
                                          </p:spTgt>
                                        </p:tgtEl>
                                        <p:attrNameLst>
                                          <p:attrName>style.visibility</p:attrName>
                                        </p:attrNameLst>
                                      </p:cBhvr>
                                      <p:to>
                                        <p:strVal val="visible"/>
                                      </p:to>
                                    </p:set>
                                  </p:childTnLst>
                                </p:cTn>
                              </p:par>
                            </p:childTnLst>
                          </p:cTn>
                        </p:par>
                        <p:par>
                          <p:cTn id="14" fill="hold">
                            <p:stCondLst>
                              <p:cond delay="401"/>
                            </p:stCondLst>
                            <p:childTnLst>
                              <p:par>
                                <p:cTn id="15" presetID="1" presetClass="entr" presetSubtype="0" fill="hold" nodeType="afterEffect">
                                  <p:stCondLst>
                                    <p:cond delay="750"/>
                                  </p:stCondLst>
                                  <p:iterate type="lt">
                                    <p:tmAbs val="50"/>
                                  </p:iterate>
                                  <p:childTnLst>
                                    <p:set>
                                      <p:cBhvr>
                                        <p:cTn id="16" dur="1" fill="hold">
                                          <p:stCondLst>
                                            <p:cond delay="0"/>
                                          </p:stCondLst>
                                        </p:cTn>
                                        <p:tgtEl>
                                          <p:spTgt spid="32">
                                            <p:txEl>
                                              <p:pRg st="0" end="0"/>
                                            </p:txEl>
                                          </p:spTgt>
                                        </p:tgtEl>
                                        <p:attrNameLst>
                                          <p:attrName>style.visibility</p:attrName>
                                        </p:attrNameLst>
                                      </p:cBhvr>
                                      <p:to>
                                        <p:strVal val="visible"/>
                                      </p:to>
                                    </p:set>
                                  </p:childTnLst>
                                </p:cTn>
                              </p:par>
                            </p:childTnLst>
                          </p:cTn>
                        </p:par>
                        <p:par>
                          <p:cTn id="17" fill="hold">
                            <p:stCondLst>
                              <p:cond delay="1552"/>
                            </p:stCondLst>
                            <p:childTnLst>
                              <p:par>
                                <p:cTn id="18" presetID="1" presetClass="entr" presetSubtype="0" fill="hold" nodeType="afterEffect">
                                  <p:stCondLst>
                                    <p:cond delay="0"/>
                                  </p:stCondLst>
                                  <p:iterate type="lt">
                                    <p:tmAbs val="50"/>
                                  </p:iterate>
                                  <p:childTnLst>
                                    <p:set>
                                      <p:cBhvr>
                                        <p:cTn id="19"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itle 1"/>
          <p:cNvSpPr txBox="1">
            <a:spLocks/>
          </p:cNvSpPr>
          <p:nvPr/>
        </p:nvSpPr>
        <p:spPr>
          <a:xfrm>
            <a:off x="6607845" y="1486184"/>
            <a:ext cx="3851084" cy="2383683"/>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4400" dirty="0">
                <a:solidFill>
                  <a:srgbClr val="FF0000"/>
                </a:solidFill>
                <a:latin typeface="Roboto Condensed" pitchFamily="2" charset="0"/>
                <a:ea typeface="Roboto Condensed" pitchFamily="2" charset="0"/>
                <a:cs typeface="+mj-cs"/>
              </a:rPr>
              <a:t>Promotional Outreach 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740" y="212974"/>
            <a:ext cx="3177206" cy="6395145"/>
          </a:xfrm>
          <a:prstGeom prst="rect">
            <a:avLst/>
          </a:prstGeom>
        </p:spPr>
      </p:pic>
      <p:sp>
        <p:nvSpPr>
          <p:cNvPr id="4" name="Title 1"/>
          <p:cNvSpPr txBox="1">
            <a:spLocks/>
          </p:cNvSpPr>
          <p:nvPr/>
        </p:nvSpPr>
        <p:spPr>
          <a:xfrm>
            <a:off x="6607844" y="3762816"/>
            <a:ext cx="4425411" cy="1598571"/>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1400" dirty="0">
                <a:solidFill>
                  <a:srgbClr val="0070C0"/>
                </a:solidFill>
                <a:latin typeface="Roboto Condensed" pitchFamily="2" charset="0"/>
                <a:ea typeface="Roboto Condensed" pitchFamily="2" charset="0"/>
                <a:cs typeface="+mj-cs"/>
              </a:rPr>
              <a:t>Known opt in patients </a:t>
            </a:r>
          </a:p>
        </p:txBody>
      </p:sp>
      <p:sp>
        <p:nvSpPr>
          <p:cNvPr id="19" name="Rounded Rectangle 18"/>
          <p:cNvSpPr/>
          <p:nvPr/>
        </p:nvSpPr>
        <p:spPr>
          <a:xfrm>
            <a:off x="2622776" y="1492849"/>
            <a:ext cx="2635134" cy="2826488"/>
          </a:xfrm>
          <a:prstGeom prst="roundRect">
            <a:avLst>
              <a:gd name="adj" fmla="val 96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640134" y="4364914"/>
            <a:ext cx="2389066" cy="1078914"/>
            <a:chOff x="2640134" y="3186218"/>
            <a:chExt cx="2389066" cy="1987364"/>
          </a:xfrm>
        </p:grpSpPr>
        <p:pic>
          <p:nvPicPr>
            <p:cNvPr id="21" name="Picture 20"/>
            <p:cNvPicPr>
              <a:picLocks noChangeAspect="1"/>
            </p:cNvPicPr>
            <p:nvPr/>
          </p:nvPicPr>
          <p:blipFill>
            <a:blip r:embed="rId4"/>
            <a:stretch>
              <a:fillRect/>
            </a:stretch>
          </p:blipFill>
          <p:spPr>
            <a:xfrm>
              <a:off x="2640134" y="3186218"/>
              <a:ext cx="2389066" cy="1987364"/>
            </a:xfrm>
            <a:prstGeom prst="rect">
              <a:avLst/>
            </a:prstGeom>
          </p:spPr>
        </p:pic>
        <p:sp>
          <p:nvSpPr>
            <p:cNvPr id="22" name="Rounded Rectangle 21"/>
            <p:cNvSpPr/>
            <p:nvPr/>
          </p:nvSpPr>
          <p:spPr>
            <a:xfrm>
              <a:off x="2751226" y="3369414"/>
              <a:ext cx="2158337" cy="1596856"/>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873" y="3297591"/>
              <a:ext cx="2082133" cy="1714950"/>
            </a:xfrm>
            <a:prstGeom prst="rect">
              <a:avLst/>
            </a:prstGeom>
            <a:noFill/>
          </p:spPr>
          <p:txBody>
            <a:bodyPr wrap="square" rtlCol="0">
              <a:spAutoFit/>
            </a:bodyPr>
            <a:lstStyle/>
            <a:p>
              <a:pPr>
                <a:spcAft>
                  <a:spcPts val="300"/>
                </a:spcAft>
              </a:pPr>
              <a:r>
                <a:rPr lang="en-US" sz="1050" b="1" dirty="0">
                  <a:solidFill>
                    <a:srgbClr val="000000"/>
                  </a:solidFill>
                  <a:latin typeface="Roboto Condensed" pitchFamily="2" charset="0"/>
                  <a:ea typeface="Roboto Condensed" pitchFamily="2" charset="0"/>
                  <a:cs typeface="Arial" panose="020B0604020202020204" pitchFamily="34" charset="0"/>
                </a:rPr>
                <a:t>Fantastic! Here’s the link </a:t>
              </a:r>
              <a:r>
                <a:rPr lang="en-US" sz="1000" b="1" u="sng" dirty="0">
                  <a:solidFill>
                    <a:srgbClr val="00B0F0"/>
                  </a:solidFill>
                  <a:latin typeface="Roboto Condensed" pitchFamily="2" charset="0"/>
                  <a:ea typeface="Roboto Condensed" pitchFamily="2" charset="0"/>
                  <a:cs typeface="Arial" panose="020B0604020202020204" pitchFamily="34" charset="0"/>
                </a:rPr>
                <a:t>This is where the link is provided </a:t>
              </a:r>
              <a:endParaRPr lang="en-US" sz="1200" dirty="0">
                <a:latin typeface="Roboto Condensed" pitchFamily="2" charset="0"/>
                <a:ea typeface="Roboto Condensed" pitchFamily="2" charset="0"/>
              </a:endParaRPr>
            </a:p>
            <a:p>
              <a:pPr>
                <a:spcAft>
                  <a:spcPts val="300"/>
                </a:spcAft>
              </a:pPr>
              <a:r>
                <a:rPr lang="en-US" sz="1050" b="1" dirty="0">
                  <a:solidFill>
                    <a:srgbClr val="000000"/>
                  </a:solidFill>
                  <a:latin typeface="Roboto Condensed" pitchFamily="2" charset="0"/>
                  <a:ea typeface="Roboto Condensed" pitchFamily="2" charset="0"/>
                  <a:cs typeface="Arial" panose="020B0604020202020204" pitchFamily="34" charset="0"/>
                </a:rPr>
                <a:t>Registration process takes about 5 mins and you’ll receive $5.00 towards each generic purchase</a:t>
              </a:r>
              <a:endParaRPr lang="en-US" sz="1200" dirty="0">
                <a:effectLst/>
                <a:latin typeface="Roboto Condensed" pitchFamily="2" charset="0"/>
                <a:ea typeface="Roboto Condensed" pitchFamily="2" charset="0"/>
              </a:endParaRPr>
            </a:p>
          </p:txBody>
        </p:sp>
      </p:grpSp>
      <p:grpSp>
        <p:nvGrpSpPr>
          <p:cNvPr id="5" name="Group 4"/>
          <p:cNvGrpSpPr/>
          <p:nvPr/>
        </p:nvGrpSpPr>
        <p:grpSpPr>
          <a:xfrm>
            <a:off x="2640134" y="1484851"/>
            <a:ext cx="2389066" cy="792877"/>
            <a:chOff x="2640134" y="1484850"/>
            <a:chExt cx="2389066" cy="1340048"/>
          </a:xfrm>
        </p:grpSpPr>
        <p:grpSp>
          <p:nvGrpSpPr>
            <p:cNvPr id="12" name="Group 11"/>
            <p:cNvGrpSpPr/>
            <p:nvPr/>
          </p:nvGrpSpPr>
          <p:grpSpPr>
            <a:xfrm>
              <a:off x="2640134" y="1484850"/>
              <a:ext cx="2389066" cy="1340048"/>
              <a:chOff x="4972050" y="2867025"/>
              <a:chExt cx="2247900" cy="975190"/>
            </a:xfrm>
          </p:grpSpPr>
          <p:pic>
            <p:nvPicPr>
              <p:cNvPr id="13" name="Picture 12"/>
              <p:cNvPicPr>
                <a:picLocks noChangeAspect="1"/>
              </p:cNvPicPr>
              <p:nvPr/>
            </p:nvPicPr>
            <p:blipFill>
              <a:blip r:embed="rId4"/>
              <a:stretch>
                <a:fillRect/>
              </a:stretch>
            </p:blipFill>
            <p:spPr>
              <a:xfrm>
                <a:off x="4972050" y="2867025"/>
                <a:ext cx="2247900" cy="975190"/>
              </a:xfrm>
              <a:prstGeom prst="rect">
                <a:avLst/>
              </a:prstGeom>
            </p:spPr>
          </p:pic>
          <p:sp>
            <p:nvSpPr>
              <p:cNvPr id="14" name="Rounded Rectangle 13"/>
              <p:cNvSpPr/>
              <p:nvPr/>
            </p:nvSpPr>
            <p:spPr>
              <a:xfrm>
                <a:off x="5076578" y="2970632"/>
                <a:ext cx="2030804" cy="865655"/>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686353" y="1486969"/>
              <a:ext cx="2325489" cy="1269228"/>
            </a:xfrm>
            <a:prstGeom prst="rect">
              <a:avLst/>
            </a:prstGeom>
            <a:noFill/>
          </p:spPr>
          <p:txBody>
            <a:bodyPr wrap="square" rtlCol="0">
              <a:spAutoFit/>
            </a:bodyPr>
            <a:lstStyle/>
            <a:p>
              <a:pPr>
                <a:lnSpc>
                  <a:spcPct val="107000"/>
                </a:lnSpc>
                <a:spcAft>
                  <a:spcPts val="800"/>
                </a:spcAft>
              </a:pPr>
              <a:r>
                <a:rPr lang="en-US" sz="1000" b="1" dirty="0">
                  <a:solidFill>
                    <a:srgbClr val="000000"/>
                  </a:solidFill>
                  <a:latin typeface="Roboto Condensed" pitchFamily="2" charset="0"/>
                  <a:ea typeface="Roboto Condensed" pitchFamily="2" charset="0"/>
                  <a:cs typeface="Arial" panose="020B0604020202020204" pitchFamily="34" charset="0"/>
                </a:rPr>
                <a:t>Tired of waiting at the Pharmacy? RX-DIRECT DFW accepts your insurance &amp; can deliver to you same or next business day. Receive $5 off each Rx copay.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7" name="Group 26"/>
          <p:cNvGrpSpPr/>
          <p:nvPr/>
        </p:nvGrpSpPr>
        <p:grpSpPr>
          <a:xfrm>
            <a:off x="4304647" y="3593193"/>
            <a:ext cx="1009650" cy="438150"/>
            <a:chOff x="5266049" y="3367099"/>
            <a:chExt cx="1009650" cy="438150"/>
          </a:xfrm>
        </p:grpSpPr>
        <p:pic>
          <p:nvPicPr>
            <p:cNvPr id="28" name="Picture 27"/>
            <p:cNvPicPr>
              <a:picLocks noChangeAspect="1"/>
            </p:cNvPicPr>
            <p:nvPr/>
          </p:nvPicPr>
          <p:blipFill>
            <a:blip r:embed="rId5"/>
            <a:stretch>
              <a:fillRect/>
            </a:stretch>
          </p:blipFill>
          <p:spPr>
            <a:xfrm>
              <a:off x="5266049" y="3367099"/>
              <a:ext cx="1009650" cy="438150"/>
            </a:xfrm>
            <a:prstGeom prst="rect">
              <a:avLst/>
            </a:prstGeom>
          </p:spPr>
        </p:pic>
        <p:sp>
          <p:nvSpPr>
            <p:cNvPr id="29" name="Rounded Rectangle 28"/>
            <p:cNvSpPr/>
            <p:nvPr/>
          </p:nvSpPr>
          <p:spPr>
            <a:xfrm>
              <a:off x="5623554" y="3490743"/>
              <a:ext cx="322206" cy="190861"/>
            </a:xfrm>
            <a:prstGeom prst="roundRect">
              <a:avLst/>
            </a:prstGeom>
            <a:solidFill>
              <a:srgbClr val="6FE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589093" y="3662661"/>
            <a:ext cx="47627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1</a:t>
            </a:r>
          </a:p>
        </p:txBody>
      </p:sp>
      <p:grpSp>
        <p:nvGrpSpPr>
          <p:cNvPr id="20" name="Group 19"/>
          <p:cNvGrpSpPr/>
          <p:nvPr/>
        </p:nvGrpSpPr>
        <p:grpSpPr>
          <a:xfrm>
            <a:off x="2622776" y="2401373"/>
            <a:ext cx="2389066" cy="896489"/>
            <a:chOff x="2640134" y="1484850"/>
            <a:chExt cx="2389066" cy="1544465"/>
          </a:xfrm>
        </p:grpSpPr>
        <p:grpSp>
          <p:nvGrpSpPr>
            <p:cNvPr id="23" name="Group 22"/>
            <p:cNvGrpSpPr/>
            <p:nvPr/>
          </p:nvGrpSpPr>
          <p:grpSpPr>
            <a:xfrm>
              <a:off x="2640134" y="1484850"/>
              <a:ext cx="2389066" cy="1544465"/>
              <a:chOff x="4972050" y="2867025"/>
              <a:chExt cx="2247900" cy="1123950"/>
            </a:xfrm>
          </p:grpSpPr>
          <p:pic>
            <p:nvPicPr>
              <p:cNvPr id="25" name="Picture 24"/>
              <p:cNvPicPr>
                <a:picLocks noChangeAspect="1"/>
              </p:cNvPicPr>
              <p:nvPr/>
            </p:nvPicPr>
            <p:blipFill>
              <a:blip r:embed="rId4"/>
              <a:stretch>
                <a:fillRect/>
              </a:stretch>
            </p:blipFill>
            <p:spPr>
              <a:xfrm>
                <a:off x="4972050" y="2867025"/>
                <a:ext cx="2247900" cy="1123950"/>
              </a:xfrm>
              <a:prstGeom prst="rect">
                <a:avLst/>
              </a:prstGeom>
            </p:spPr>
          </p:pic>
          <p:sp>
            <p:nvSpPr>
              <p:cNvPr id="31" name="Rounded Rectangle 30"/>
              <p:cNvSpPr/>
              <p:nvPr/>
            </p:nvSpPr>
            <p:spPr>
              <a:xfrm>
                <a:off x="5076578" y="2970631"/>
                <a:ext cx="2030804" cy="903099"/>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2667649" y="1580647"/>
              <a:ext cx="2325489" cy="883386"/>
            </a:xfrm>
            <a:prstGeom prst="rect">
              <a:avLst/>
            </a:prstGeom>
            <a:noFill/>
          </p:spPr>
          <p:txBody>
            <a:bodyPr wrap="square" rtlCol="0">
              <a:spAutoFit/>
            </a:bodyPr>
            <a:lstStyle/>
            <a:p>
              <a:r>
                <a:rPr lang="en-US" sz="1000" b="1" dirty="0">
                  <a:latin typeface="Roboto Condensed" pitchFamily="2" charset="0"/>
                  <a:ea typeface="Roboto Condensed" pitchFamily="2" charset="0"/>
                </a:rPr>
                <a:t>For DFW residents only- we make transfer of your generic Rx’s easy using our app for GenericRx Direct. We handle the rest  Reply 1 to get for iOS; 2 for Android  </a:t>
              </a:r>
            </a:p>
          </p:txBody>
        </p:sp>
      </p:grpSp>
      <p:sp>
        <p:nvSpPr>
          <p:cNvPr id="32" name="TextBox 31"/>
          <p:cNvSpPr txBox="1"/>
          <p:nvPr/>
        </p:nvSpPr>
        <p:spPr>
          <a:xfrm>
            <a:off x="2167601" y="6662596"/>
            <a:ext cx="11145079" cy="184666"/>
          </a:xfrm>
          <a:prstGeom prst="rect">
            <a:avLst/>
          </a:prstGeom>
          <a:noFill/>
        </p:spPr>
        <p:txBody>
          <a:bodyPr wrap="square" rtlCol="0">
            <a:spAutoFit/>
          </a:bodyPr>
          <a:lstStyle/>
          <a:p>
            <a:pPr defTabSz="457200"/>
            <a:r>
              <a:rPr lang="en-US" sz="600" dirty="0">
                <a:solidFill>
                  <a:prstClr val="white">
                    <a:lumMod val="50000"/>
                  </a:prstClr>
                </a:solidFill>
                <a:latin typeface="Segoe UI Symbol" pitchFamily="34" charset="0"/>
                <a:ea typeface="Segoe UI Symbol" pitchFamily="34" charset="0"/>
              </a:rPr>
              <a:t>  © 2016. Prepared for internal use only. This document contains information proprietary and confidential to  Ingenious Mobility Ventures  (IMV)  and is not to be disclosed in whole or in part without the express written consent of  IMV</a:t>
            </a:r>
          </a:p>
        </p:txBody>
      </p:sp>
      <p:sp>
        <p:nvSpPr>
          <p:cNvPr id="3" name="Rectangle 2"/>
          <p:cNvSpPr/>
          <p:nvPr/>
        </p:nvSpPr>
        <p:spPr>
          <a:xfrm>
            <a:off x="3655825" y="1165006"/>
            <a:ext cx="648821" cy="17116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88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75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1250"/>
                            </p:stCondLst>
                            <p:childTnLst>
                              <p:par>
                                <p:cTn id="12" presetID="1" presetClass="entr" presetSubtype="0" fill="hold" nodeType="afterEffect">
                                  <p:stCondLst>
                                    <p:cond delay="50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175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1750"/>
                            </p:stCondLst>
                            <p:childTnLst>
                              <p:par>
                                <p:cTn id="18" presetID="1" presetClass="entr" presetSubtype="0" fill="hold" nodeType="after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4722" y="54932"/>
            <a:ext cx="740864" cy="7686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p:cNvSpPr>
            <a:spLocks noGrp="1" noChangeArrowheads="1"/>
          </p:cNvSpPr>
          <p:nvPr>
            <p:ph type="title"/>
          </p:nvPr>
        </p:nvSpPr>
        <p:spPr>
          <a:xfrm>
            <a:off x="5726664" y="221646"/>
            <a:ext cx="6418274" cy="1325563"/>
          </a:xfrm>
        </p:spPr>
        <p:txBody>
          <a:bodyPr>
            <a:normAutofit/>
          </a:bodyPr>
          <a:lstStyle/>
          <a:p>
            <a:pPr>
              <a:defRPr/>
            </a:pPr>
            <a:r>
              <a:rPr lang="en-US" b="1" dirty="0">
                <a:solidFill>
                  <a:schemeClr val="tx1">
                    <a:lumMod val="50000"/>
                    <a:lumOff val="50000"/>
                  </a:schemeClr>
                </a:solidFill>
              </a:rPr>
              <a:t>SINGLE POINT PRESCRIBE™</a:t>
            </a:r>
            <a:r>
              <a:rPr lang="en-US" dirty="0">
                <a:solidFill>
                  <a:schemeClr val="tx1">
                    <a:lumMod val="50000"/>
                    <a:lumOff val="50000"/>
                  </a:schemeClr>
                </a:solidFill>
              </a:rPr>
              <a:t/>
            </a:r>
            <a:br>
              <a:rPr lang="en-US" dirty="0">
                <a:solidFill>
                  <a:schemeClr val="tx1">
                    <a:lumMod val="50000"/>
                    <a:lumOff val="50000"/>
                  </a:schemeClr>
                </a:solidFill>
              </a:rPr>
            </a:br>
            <a:endParaRPr lang="en-US" sz="2000" dirty="0">
              <a:solidFill>
                <a:schemeClr val="tx1">
                  <a:lumMod val="50000"/>
                  <a:lumOff val="50000"/>
                </a:schemeClr>
              </a:solidFill>
            </a:endParaRPr>
          </a:p>
        </p:txBody>
      </p:sp>
      <p:sp>
        <p:nvSpPr>
          <p:cNvPr id="8" name="Rectangle 7"/>
          <p:cNvSpPr/>
          <p:nvPr/>
        </p:nvSpPr>
        <p:spPr>
          <a:xfrm>
            <a:off x="5609202" y="1886427"/>
            <a:ext cx="6250102" cy="1384995"/>
          </a:xfrm>
          <a:prstGeom prst="rect">
            <a:avLst/>
          </a:prstGeom>
        </p:spPr>
        <p:txBody>
          <a:bodyPr wrap="square">
            <a:spAutoFit/>
          </a:bodyPr>
          <a:lstStyle/>
          <a:p>
            <a:pPr marL="342900" indent="-342900">
              <a:buFont typeface="Arial" panose="020B0604020202020204" pitchFamily="34" charset="0"/>
              <a:buChar char="•"/>
            </a:pPr>
            <a:r>
              <a:rPr lang="en-US" sz="2800" dirty="0">
                <a:solidFill>
                  <a:schemeClr val="tx1">
                    <a:lumMod val="50000"/>
                    <a:lumOff val="50000"/>
                  </a:schemeClr>
                </a:solidFill>
                <a:latin typeface="Roboto Condensed" pitchFamily="2" charset="0"/>
                <a:ea typeface="Roboto Condensed" pitchFamily="2" charset="0"/>
              </a:rPr>
              <a:t>Routes Rx’s to </a:t>
            </a:r>
          </a:p>
          <a:p>
            <a:pPr marL="342900" indent="-342900">
              <a:buFont typeface="Arial" panose="020B0604020202020204" pitchFamily="34" charset="0"/>
              <a:buChar char="•"/>
            </a:pPr>
            <a:r>
              <a:rPr lang="en-US" sz="2800" dirty="0">
                <a:solidFill>
                  <a:schemeClr val="tx1">
                    <a:lumMod val="50000"/>
                    <a:lumOff val="50000"/>
                  </a:schemeClr>
                </a:solidFill>
                <a:latin typeface="Roboto Condensed" pitchFamily="2" charset="0"/>
                <a:ea typeface="Roboto Condensed" pitchFamily="2" charset="0"/>
              </a:rPr>
              <a:t>Distributes orders to participating network pharmacies</a:t>
            </a:r>
          </a:p>
        </p:txBody>
      </p:sp>
      <p:pic>
        <p:nvPicPr>
          <p:cNvPr id="9" name="Picture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pic>
        <p:nvPicPr>
          <p:cNvPr id="1030" name="Picture 6" descr="Image result for e prescrib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630" y="1068863"/>
            <a:ext cx="572731" cy="4534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2437" t="31697" r="5840" b="32602"/>
          <a:stretch/>
        </p:blipFill>
        <p:spPr>
          <a:xfrm>
            <a:off x="2680085" y="2205553"/>
            <a:ext cx="1409700" cy="546100"/>
          </a:xfrm>
          <a:prstGeom prst="flowChartConnector">
            <a:avLst/>
          </a:prstGeom>
        </p:spPr>
      </p:pic>
      <p:pic>
        <p:nvPicPr>
          <p:cNvPr id="18" name="Picture 6" descr="Image result for e prescrib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1219" y="698727"/>
            <a:ext cx="681081" cy="5391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e prescrib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8791" y="834654"/>
            <a:ext cx="542971" cy="42985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1934328" y="1302243"/>
            <a:ext cx="1085850" cy="96287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572293" y="1239091"/>
            <a:ext cx="831508" cy="1015527"/>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289955" y="1602557"/>
            <a:ext cx="6281" cy="708203"/>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Down Arrow 22"/>
          <p:cNvSpPr/>
          <p:nvPr/>
        </p:nvSpPr>
        <p:spPr>
          <a:xfrm>
            <a:off x="3132359" y="2639130"/>
            <a:ext cx="342900" cy="475754"/>
          </a:xfrm>
          <a:prstGeom prst="downArrow">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81287" y="3154324"/>
            <a:ext cx="2249612" cy="52886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59395" idx="0"/>
          </p:cNvCxnSpPr>
          <p:nvPr/>
        </p:nvCxnSpPr>
        <p:spPr>
          <a:xfrm flipH="1">
            <a:off x="2087227" y="3734998"/>
            <a:ext cx="1205404" cy="64377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40" idx="0"/>
          </p:cNvCxnSpPr>
          <p:nvPr/>
        </p:nvCxnSpPr>
        <p:spPr>
          <a:xfrm>
            <a:off x="3292625" y="3734998"/>
            <a:ext cx="1250653" cy="650489"/>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39" idx="0"/>
          </p:cNvCxnSpPr>
          <p:nvPr/>
        </p:nvCxnSpPr>
        <p:spPr>
          <a:xfrm flipH="1">
            <a:off x="3297973" y="3718115"/>
            <a:ext cx="5606" cy="2084049"/>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59395" name="TextBox 59394"/>
          <p:cNvSpPr txBox="1"/>
          <p:nvPr/>
        </p:nvSpPr>
        <p:spPr>
          <a:xfrm>
            <a:off x="1323236" y="4378770"/>
            <a:ext cx="1527982" cy="584775"/>
          </a:xfrm>
          <a:prstGeom prst="rect">
            <a:avLst/>
          </a:prstGeom>
          <a:noFill/>
        </p:spPr>
        <p:txBody>
          <a:bodyPr wrap="none" rtlCol="0">
            <a:spAutoFit/>
          </a:bodyPr>
          <a:lstStyle/>
          <a:p>
            <a:pPr algn="ctr"/>
            <a:r>
              <a:rPr lang="en-US" sz="1100" b="1" dirty="0">
                <a:solidFill>
                  <a:srgbClr val="9AC642"/>
                </a:solidFill>
                <a:latin typeface="Roboto Condensed" pitchFamily="2" charset="0"/>
                <a:ea typeface="Roboto Condensed" pitchFamily="2" charset="0"/>
              </a:rPr>
              <a:t>Rx</a:t>
            </a:r>
            <a:r>
              <a:rPr lang="en-US" sz="1100" b="1" dirty="0">
                <a:solidFill>
                  <a:schemeClr val="bg2">
                    <a:lumMod val="50000"/>
                  </a:schemeClr>
                </a:solidFill>
                <a:latin typeface="Roboto Condensed" pitchFamily="2" charset="0"/>
                <a:ea typeface="Roboto Condensed" pitchFamily="2" charset="0"/>
              </a:rPr>
              <a:t>-</a:t>
            </a:r>
            <a:r>
              <a:rPr lang="en-US" sz="1100" b="1" dirty="0">
                <a:solidFill>
                  <a:srgbClr val="256FBD"/>
                </a:solidFill>
                <a:latin typeface="Roboto Condensed" pitchFamily="2" charset="0"/>
                <a:ea typeface="Roboto Condensed" pitchFamily="2" charset="0"/>
              </a:rPr>
              <a:t>Direct</a:t>
            </a:r>
            <a:r>
              <a:rPr lang="en-US" sz="1100" b="1" dirty="0">
                <a:solidFill>
                  <a:schemeClr val="bg2">
                    <a:lumMod val="50000"/>
                  </a:schemeClr>
                </a:solidFill>
                <a:latin typeface="Roboto Condensed" pitchFamily="2" charset="0"/>
                <a:ea typeface="Roboto Condensed" pitchFamily="2" charset="0"/>
              </a:rPr>
              <a:t> </a:t>
            </a:r>
            <a:r>
              <a:rPr lang="en-US" sz="900" dirty="0">
                <a:solidFill>
                  <a:schemeClr val="bg2">
                    <a:lumMod val="50000"/>
                  </a:schemeClr>
                </a:solidFill>
                <a:latin typeface="Roboto Condensed" pitchFamily="2" charset="0"/>
                <a:ea typeface="Roboto Condensed" pitchFamily="2" charset="0"/>
              </a:rPr>
              <a:t>private network e</a:t>
            </a:r>
          </a:p>
          <a:p>
            <a:pPr algn="ctr"/>
            <a:r>
              <a:rPr lang="en-US" sz="1200" b="1" dirty="0">
                <a:solidFill>
                  <a:schemeClr val="bg2">
                    <a:lumMod val="50000"/>
                  </a:schemeClr>
                </a:solidFill>
                <a:latin typeface="Roboto Condensed" pitchFamily="2" charset="0"/>
                <a:ea typeface="Roboto Condensed" pitchFamily="2" charset="0"/>
              </a:rPr>
              <a:t>Pharmacy HQ</a:t>
            </a:r>
          </a:p>
          <a:p>
            <a:pPr algn="ctr"/>
            <a:r>
              <a:rPr lang="en-US" sz="900" dirty="0">
                <a:solidFill>
                  <a:schemeClr val="bg2">
                    <a:lumMod val="50000"/>
                  </a:schemeClr>
                </a:solidFill>
              </a:rPr>
              <a:t>ARIZONA</a:t>
            </a:r>
          </a:p>
        </p:txBody>
      </p:sp>
      <p:sp>
        <p:nvSpPr>
          <p:cNvPr id="39" name="TextBox 38">
            <a:hlinkClick r:id="rId7" action="ppaction://hlinksldjump"/>
          </p:cNvPr>
          <p:cNvSpPr txBox="1"/>
          <p:nvPr/>
        </p:nvSpPr>
        <p:spPr>
          <a:xfrm>
            <a:off x="2938345" y="5802164"/>
            <a:ext cx="719255" cy="600164"/>
          </a:xfrm>
          <a:prstGeom prst="rect">
            <a:avLst/>
          </a:prstGeom>
          <a:solidFill>
            <a:schemeClr val="accent4">
              <a:lumMod val="20000"/>
              <a:lumOff val="80000"/>
            </a:schemeClr>
          </a:solidFill>
        </p:spPr>
        <p:txBody>
          <a:bodyPr wrap="square" rtlCol="0">
            <a:spAutoFit/>
          </a:bodyPr>
          <a:lstStyle/>
          <a:p>
            <a:pPr algn="ctr"/>
            <a:r>
              <a:rPr lang="en-US" sz="1200" b="1" dirty="0">
                <a:solidFill>
                  <a:schemeClr val="bg2">
                    <a:lumMod val="50000"/>
                  </a:schemeClr>
                </a:solidFill>
                <a:latin typeface="Roboto Condensed" pitchFamily="2" charset="0"/>
                <a:ea typeface="Roboto Condensed" pitchFamily="2" charset="0"/>
              </a:rPr>
              <a:t>   </a:t>
            </a:r>
          </a:p>
          <a:p>
            <a:pPr algn="ctr"/>
            <a:endParaRPr lang="en-US" sz="1200" b="1" dirty="0">
              <a:solidFill>
                <a:schemeClr val="bg2">
                  <a:lumMod val="50000"/>
                </a:schemeClr>
              </a:solidFill>
              <a:latin typeface="Roboto Condensed" pitchFamily="2" charset="0"/>
              <a:ea typeface="Roboto Condensed" pitchFamily="2" charset="0"/>
            </a:endParaRPr>
          </a:p>
          <a:p>
            <a:pPr algn="ctr"/>
            <a:r>
              <a:rPr lang="en-US" sz="900" dirty="0">
                <a:solidFill>
                  <a:schemeClr val="bg2">
                    <a:lumMod val="50000"/>
                  </a:schemeClr>
                </a:solidFill>
              </a:rPr>
              <a:t>TEXAS</a:t>
            </a:r>
          </a:p>
        </p:txBody>
      </p:sp>
      <p:sp>
        <p:nvSpPr>
          <p:cNvPr id="40" name="TextBox 39"/>
          <p:cNvSpPr txBox="1"/>
          <p:nvPr/>
        </p:nvSpPr>
        <p:spPr>
          <a:xfrm>
            <a:off x="3779287" y="4385487"/>
            <a:ext cx="1527982" cy="584775"/>
          </a:xfrm>
          <a:prstGeom prst="rect">
            <a:avLst/>
          </a:prstGeom>
          <a:noFill/>
        </p:spPr>
        <p:txBody>
          <a:bodyPr wrap="none" rtlCol="0">
            <a:spAutoFit/>
          </a:bodyPr>
          <a:lstStyle/>
          <a:p>
            <a:pPr algn="ctr"/>
            <a:r>
              <a:rPr lang="en-US" sz="1100" b="1" dirty="0">
                <a:solidFill>
                  <a:srgbClr val="9AC642"/>
                </a:solidFill>
                <a:latin typeface="Roboto Condensed" pitchFamily="2" charset="0"/>
                <a:ea typeface="Roboto Condensed" pitchFamily="2" charset="0"/>
              </a:rPr>
              <a:t>Rx</a:t>
            </a:r>
            <a:r>
              <a:rPr lang="en-US" sz="1100" b="1" dirty="0">
                <a:solidFill>
                  <a:schemeClr val="bg2">
                    <a:lumMod val="50000"/>
                  </a:schemeClr>
                </a:solidFill>
                <a:latin typeface="Roboto Condensed" pitchFamily="2" charset="0"/>
                <a:ea typeface="Roboto Condensed" pitchFamily="2" charset="0"/>
              </a:rPr>
              <a:t>-</a:t>
            </a:r>
            <a:r>
              <a:rPr lang="en-US" sz="1100" b="1" dirty="0">
                <a:solidFill>
                  <a:srgbClr val="256FBD"/>
                </a:solidFill>
                <a:latin typeface="Roboto Condensed" pitchFamily="2" charset="0"/>
                <a:ea typeface="Roboto Condensed" pitchFamily="2" charset="0"/>
              </a:rPr>
              <a:t>Direct</a:t>
            </a:r>
            <a:r>
              <a:rPr lang="en-US" sz="1100" b="1" dirty="0">
                <a:solidFill>
                  <a:schemeClr val="bg2">
                    <a:lumMod val="50000"/>
                  </a:schemeClr>
                </a:solidFill>
                <a:latin typeface="Roboto Condensed" pitchFamily="2" charset="0"/>
                <a:ea typeface="Roboto Condensed" pitchFamily="2" charset="0"/>
              </a:rPr>
              <a:t> </a:t>
            </a:r>
            <a:r>
              <a:rPr lang="en-US" sz="900" dirty="0">
                <a:solidFill>
                  <a:schemeClr val="bg2">
                    <a:lumMod val="50000"/>
                  </a:schemeClr>
                </a:solidFill>
                <a:latin typeface="Roboto Condensed" pitchFamily="2" charset="0"/>
                <a:ea typeface="Roboto Condensed" pitchFamily="2" charset="0"/>
              </a:rPr>
              <a:t>private network e</a:t>
            </a:r>
          </a:p>
          <a:p>
            <a:pPr algn="ctr"/>
            <a:r>
              <a:rPr lang="en-US" sz="1200" b="1" dirty="0">
                <a:solidFill>
                  <a:schemeClr val="bg2">
                    <a:lumMod val="50000"/>
                  </a:schemeClr>
                </a:solidFill>
                <a:latin typeface="Roboto Condensed" pitchFamily="2" charset="0"/>
                <a:ea typeface="Roboto Condensed" pitchFamily="2" charset="0"/>
              </a:rPr>
              <a:t>Script N’ Save</a:t>
            </a:r>
          </a:p>
          <a:p>
            <a:pPr algn="ctr"/>
            <a:r>
              <a:rPr lang="en-US" sz="900" dirty="0">
                <a:solidFill>
                  <a:schemeClr val="bg2">
                    <a:lumMod val="50000"/>
                  </a:schemeClr>
                </a:solidFill>
              </a:rPr>
              <a:t>FLORIDA</a:t>
            </a:r>
          </a:p>
        </p:txBody>
      </p:sp>
      <p:pic>
        <p:nvPicPr>
          <p:cNvPr id="29" name="Picture 2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3668" y="107088"/>
            <a:ext cx="626653" cy="636006"/>
          </a:xfrm>
          <a:prstGeom prst="rect">
            <a:avLst/>
          </a:prstGeom>
          <a:solidFill>
            <a:srgbClr val="FFC000"/>
          </a:solidFill>
        </p:spPr>
      </p:pic>
      <p:sp>
        <p:nvSpPr>
          <p:cNvPr id="26" name="TextBox 25"/>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a:t>
            </a:r>
            <a:r>
              <a:rPr lang="en-US" sz="600" dirty="0">
                <a:solidFill>
                  <a:srgbClr val="737373">
                    <a:lumMod val="60000"/>
                    <a:lumOff val="40000"/>
                  </a:srgbClr>
                </a:solidFill>
              </a:rPr>
              <a:t>© 2016. Prepared for internal use only. This document contains information proprietary and confidential to  Ingenious Mobility and is not to be disclosed in whole or in part without the express written consent of  IMV.</a:t>
            </a:r>
          </a:p>
        </p:txBody>
      </p:sp>
      <p:sp>
        <p:nvSpPr>
          <p:cNvPr id="27" name="TextBox 26"/>
          <p:cNvSpPr txBox="1"/>
          <p:nvPr/>
        </p:nvSpPr>
        <p:spPr>
          <a:xfrm>
            <a:off x="-407483" y="2904986"/>
            <a:ext cx="445956" cy="230832"/>
          </a:xfrm>
          <a:prstGeom prst="rect">
            <a:avLst/>
          </a:prstGeom>
          <a:noFill/>
        </p:spPr>
        <p:txBody>
          <a:bodyPr wrap="none" rtlCol="0">
            <a:spAutoFit/>
          </a:bodyPr>
          <a:lstStyle/>
          <a:p>
            <a:r>
              <a:rPr lang="en-US" sz="900" dirty="0">
                <a:latin typeface="Roboto Condensed" pitchFamily="2" charset="0"/>
                <a:ea typeface="Roboto Condensed" pitchFamily="2" charset="0"/>
              </a:rPr>
              <a:t>$0.18</a:t>
            </a:r>
          </a:p>
        </p:txBody>
      </p:sp>
      <p:sp>
        <p:nvSpPr>
          <p:cNvPr id="33" name="TextBox 32"/>
          <p:cNvSpPr txBox="1"/>
          <p:nvPr/>
        </p:nvSpPr>
        <p:spPr>
          <a:xfrm>
            <a:off x="-407483" y="4771177"/>
            <a:ext cx="445956" cy="230832"/>
          </a:xfrm>
          <a:prstGeom prst="rect">
            <a:avLst/>
          </a:prstGeom>
          <a:noFill/>
        </p:spPr>
        <p:txBody>
          <a:bodyPr wrap="none" rtlCol="0">
            <a:spAutoFit/>
          </a:bodyPr>
          <a:lstStyle/>
          <a:p>
            <a:r>
              <a:rPr lang="en-US" sz="900" dirty="0">
                <a:latin typeface="Roboto Condensed" pitchFamily="2" charset="0"/>
                <a:ea typeface="Roboto Condensed" pitchFamily="2" charset="0"/>
              </a:rPr>
              <a:t>$0.08</a:t>
            </a:r>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22429" y="3027205"/>
            <a:ext cx="1981372" cy="749873"/>
          </a:xfrm>
          <a:prstGeom prst="rect">
            <a:avLst/>
          </a:prstGeom>
        </p:spPr>
      </p:pic>
      <p:sp>
        <p:nvSpPr>
          <p:cNvPr id="35" name="Action Button: Home 34">
            <a:hlinkClick r:id="rId11"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609202" y="3334162"/>
            <a:ext cx="6582798" cy="1569660"/>
          </a:xfrm>
          <a:prstGeom prst="rect">
            <a:avLst/>
          </a:prstGeom>
        </p:spPr>
        <p:txBody>
          <a:bodyPr wrap="square">
            <a:spAutoFit/>
          </a:bodyPr>
          <a:lstStyle/>
          <a:p>
            <a:pPr marL="342900" indent="-342900">
              <a:buFont typeface="Arial" panose="020B0604020202020204" pitchFamily="34" charset="0"/>
              <a:buChar char="•"/>
            </a:pPr>
            <a:r>
              <a:rPr lang="en-US" sz="2800" dirty="0">
                <a:solidFill>
                  <a:schemeClr val="tx1">
                    <a:lumMod val="50000"/>
                    <a:lumOff val="50000"/>
                  </a:schemeClr>
                </a:solidFill>
                <a:latin typeface="Roboto Condensed" pitchFamily="2" charset="0"/>
                <a:ea typeface="Roboto Condensed" pitchFamily="2" charset="0"/>
              </a:rPr>
              <a:t>Ability to Process Volume– Load Balance </a:t>
            </a:r>
          </a:p>
          <a:p>
            <a:r>
              <a:rPr lang="en-US" sz="2000" dirty="0">
                <a:solidFill>
                  <a:srgbClr val="3D76AA"/>
                </a:solidFill>
                <a:latin typeface="Roboto Condensed" pitchFamily="2" charset="0"/>
                <a:ea typeface="Roboto Condensed" pitchFamily="2" charset="0"/>
              </a:rPr>
              <a:t>	</a:t>
            </a:r>
            <a:r>
              <a:rPr lang="en-US" sz="1400" dirty="0">
                <a:solidFill>
                  <a:srgbClr val="3D76AA"/>
                </a:solidFill>
                <a:latin typeface="Roboto Condensed" pitchFamily="2" charset="0"/>
                <a:ea typeface="Roboto Condensed" pitchFamily="2" charset="0"/>
              </a:rPr>
              <a:t>Proximity to Patient - faster shipping</a:t>
            </a:r>
          </a:p>
          <a:p>
            <a:r>
              <a:rPr lang="en-US" sz="1400" dirty="0">
                <a:solidFill>
                  <a:srgbClr val="3D76AA"/>
                </a:solidFill>
                <a:latin typeface="Roboto Condensed" pitchFamily="2" charset="0"/>
                <a:ea typeface="Roboto Condensed" pitchFamily="2" charset="0"/>
              </a:rPr>
              <a:t>	Greater capacity </a:t>
            </a:r>
          </a:p>
          <a:p>
            <a:r>
              <a:rPr lang="en-US" sz="1400" dirty="0">
                <a:solidFill>
                  <a:srgbClr val="3D76AA"/>
                </a:solidFill>
                <a:latin typeface="Roboto Condensed" pitchFamily="2" charset="0"/>
                <a:ea typeface="Roboto Condensed" pitchFamily="2" charset="0"/>
              </a:rPr>
              <a:t>	Locations having earned higher </a:t>
            </a:r>
            <a:r>
              <a:rPr lang="en-US" sz="1400" dirty="0" err="1">
                <a:solidFill>
                  <a:srgbClr val="3D76AA"/>
                </a:solidFill>
                <a:latin typeface="Roboto Condensed" pitchFamily="2" charset="0"/>
                <a:ea typeface="Roboto Condensed" pitchFamily="2" charset="0"/>
              </a:rPr>
              <a:t>pt</a:t>
            </a:r>
            <a:r>
              <a:rPr lang="en-US" sz="1400" dirty="0">
                <a:solidFill>
                  <a:srgbClr val="3D76AA"/>
                </a:solidFill>
                <a:latin typeface="Roboto Condensed" pitchFamily="2" charset="0"/>
                <a:ea typeface="Roboto Condensed" pitchFamily="2" charset="0"/>
              </a:rPr>
              <a:t> satisfaction ratings</a:t>
            </a:r>
          </a:p>
          <a:p>
            <a:endParaRPr lang="en-US" sz="2000" dirty="0">
              <a:solidFill>
                <a:schemeClr val="tx1">
                  <a:lumMod val="50000"/>
                  <a:lumOff val="50000"/>
                </a:schemeClr>
              </a:solidFill>
              <a:latin typeface="Roboto Condensed" pitchFamily="2" charset="0"/>
              <a:ea typeface="Roboto Condensed" pitchFamily="2" charset="0"/>
            </a:endParaRPr>
          </a:p>
        </p:txBody>
      </p:sp>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5115" y="1783678"/>
            <a:ext cx="1981372" cy="749873"/>
          </a:xfrm>
          <a:prstGeom prst="rect">
            <a:avLst/>
          </a:prstGeom>
        </p:spPr>
      </p:pic>
      <p:sp>
        <p:nvSpPr>
          <p:cNvPr id="3" name="TextBox 2"/>
          <p:cNvSpPr txBox="1"/>
          <p:nvPr/>
        </p:nvSpPr>
        <p:spPr>
          <a:xfrm>
            <a:off x="4403801" y="1264506"/>
            <a:ext cx="736632" cy="400110"/>
          </a:xfrm>
          <a:prstGeom prst="rect">
            <a:avLst/>
          </a:prstGeom>
          <a:noFill/>
        </p:spPr>
        <p:txBody>
          <a:bodyPr wrap="square" rtlCol="0">
            <a:spAutoFit/>
          </a:bodyPr>
          <a:lstStyle/>
          <a:p>
            <a:r>
              <a:rPr lang="en-US" sz="1000" dirty="0">
                <a:latin typeface="Roboto Condensed" pitchFamily="2" charset="0"/>
                <a:ea typeface="Roboto Condensed" pitchFamily="2" charset="0"/>
              </a:rPr>
              <a:t>Florida Patient</a:t>
            </a:r>
          </a:p>
        </p:txBody>
      </p:sp>
      <p:sp>
        <p:nvSpPr>
          <p:cNvPr id="38" name="TextBox 37"/>
          <p:cNvSpPr txBox="1"/>
          <p:nvPr/>
        </p:nvSpPr>
        <p:spPr>
          <a:xfrm>
            <a:off x="1397066" y="1245442"/>
            <a:ext cx="736632" cy="400110"/>
          </a:xfrm>
          <a:prstGeom prst="rect">
            <a:avLst/>
          </a:prstGeom>
          <a:noFill/>
        </p:spPr>
        <p:txBody>
          <a:bodyPr wrap="square" rtlCol="0">
            <a:spAutoFit/>
          </a:bodyPr>
          <a:lstStyle/>
          <a:p>
            <a:pPr algn="ctr"/>
            <a:r>
              <a:rPr lang="en-US" sz="1000" dirty="0">
                <a:latin typeface="Roboto Condensed" pitchFamily="2" charset="0"/>
                <a:ea typeface="Roboto Condensed" pitchFamily="2" charset="0"/>
              </a:rPr>
              <a:t>California Patient</a:t>
            </a:r>
          </a:p>
        </p:txBody>
      </p:sp>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4722" y="5923132"/>
            <a:ext cx="806352" cy="305173"/>
          </a:xfrm>
          <a:prstGeom prst="rect">
            <a:avLst/>
          </a:prstGeom>
        </p:spPr>
      </p:pic>
    </p:spTree>
    <p:extLst>
      <p:ext uri="{BB962C8B-B14F-4D97-AF65-F5344CB8AC3E}">
        <p14:creationId xmlns:p14="http://schemas.microsoft.com/office/powerpoint/2010/main" val="131817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250"/>
                                        <p:tgtEl>
                                          <p:spTgt spid="24"/>
                                        </p:tgtEl>
                                      </p:cBhvr>
                                    </p:animEffec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5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800"/>
                            </p:stCondLst>
                            <p:childTnLst>
                              <p:par>
                                <p:cTn id="17" presetID="22" presetClass="entr" presetSubtype="1" fill="hold" grpId="0" nodeType="afterEffect">
                                  <p:stCondLst>
                                    <p:cond delay="75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250"/>
                                        <p:tgtEl>
                                          <p:spTgt spid="23"/>
                                        </p:tgtEl>
                                      </p:cBhvr>
                                    </p:animEffect>
                                  </p:childTnLst>
                                </p:cTn>
                              </p:par>
                            </p:childTnLst>
                          </p:cTn>
                        </p:par>
                        <p:par>
                          <p:cTn id="20" fill="hold">
                            <p:stCondLst>
                              <p:cond delay="1800"/>
                            </p:stCondLst>
                            <p:childTnLst>
                              <p:par>
                                <p:cTn id="21" presetID="1"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nodeType="withEffect">
                                  <p:stCondLst>
                                    <p:cond delay="50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500"/>
                                  </p:stCondLst>
                                  <p:childTnLst>
                                    <p:set>
                                      <p:cBhvr>
                                        <p:cTn id="47" dur="1" fill="hold">
                                          <p:stCondLst>
                                            <p:cond delay="0"/>
                                          </p:stCondLst>
                                        </p:cTn>
                                        <p:tgtEl>
                                          <p:spTgt spid="3"/>
                                        </p:tgtEl>
                                        <p:attrNameLst>
                                          <p:attrName>style.visibility</p:attrName>
                                        </p:attrNameLst>
                                      </p:cBhvr>
                                      <p:to>
                                        <p:strVal val="visible"/>
                                      </p:to>
                                    </p:set>
                                  </p:childTnLst>
                                </p:cTn>
                              </p:par>
                            </p:childTnLst>
                          </p:cTn>
                        </p:par>
                        <p:par>
                          <p:cTn id="48" fill="hold">
                            <p:stCondLst>
                              <p:cond delay="500"/>
                            </p:stCondLst>
                            <p:childTnLst>
                              <p:par>
                                <p:cTn id="49" presetID="22" presetClass="entr" presetSubtype="1" fill="hold" nodeType="afterEffect">
                                  <p:stCondLst>
                                    <p:cond delay="25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500"/>
                                        <p:tgtEl>
                                          <p:spTgt spid="16"/>
                                        </p:tgtEl>
                                      </p:cBhvr>
                                    </p:animEffect>
                                  </p:childTnLst>
                                </p:cTn>
                              </p:par>
                            </p:childTnLst>
                          </p:cTn>
                        </p:par>
                        <p:par>
                          <p:cTn id="52" fill="hold">
                            <p:stCondLst>
                              <p:cond delay="1250"/>
                            </p:stCondLst>
                            <p:childTnLst>
                              <p:par>
                                <p:cTn id="53" presetID="22" presetClass="entr" presetSubtype="1"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childTnLst>
                          </p:cTn>
                        </p:par>
                        <p:par>
                          <p:cTn id="56" fill="hold">
                            <p:stCondLst>
                              <p:cond delay="1750"/>
                            </p:stCondLst>
                            <p:childTnLst>
                              <p:par>
                                <p:cTn id="57" presetID="22" presetClass="entr" presetSubtype="1" fill="hold" nodeType="afterEffect">
                                  <p:stCondLst>
                                    <p:cond delay="250"/>
                                  </p:stCondLst>
                                  <p:childTnLst>
                                    <p:set>
                                      <p:cBhvr>
                                        <p:cTn id="58" dur="1" fill="hold">
                                          <p:stCondLst>
                                            <p:cond delay="0"/>
                                          </p:stCondLst>
                                        </p:cTn>
                                        <p:tgtEl>
                                          <p:spTgt spid="30"/>
                                        </p:tgtEl>
                                        <p:attrNameLst>
                                          <p:attrName>style.visibility</p:attrName>
                                        </p:attrNameLst>
                                      </p:cBhvr>
                                      <p:to>
                                        <p:strVal val="visible"/>
                                      </p:to>
                                    </p:set>
                                    <p:animEffect transition="in" filter="wipe(up)">
                                      <p:cBhvr>
                                        <p:cTn id="59" dur="500"/>
                                        <p:tgtEl>
                                          <p:spTgt spid="30"/>
                                        </p:tgtEl>
                                      </p:cBhvr>
                                    </p:animEffect>
                                  </p:childTnLst>
                                </p:cTn>
                              </p:par>
                            </p:childTnLst>
                          </p:cTn>
                        </p:par>
                        <p:par>
                          <p:cTn id="60" fill="hold">
                            <p:stCondLst>
                              <p:cond delay="2500"/>
                            </p:stCondLst>
                            <p:childTnLst>
                              <p:par>
                                <p:cTn id="61" presetID="1" presetClass="entr" presetSubtype="0" fill="hold" grpId="0" nodeType="afterEffect">
                                  <p:stCondLst>
                                    <p:cond delay="0"/>
                                  </p:stCondLst>
                                  <p:childTnLst>
                                    <p:set>
                                      <p:cBhvr>
                                        <p:cTn id="62" dur="1" fill="hold">
                                          <p:stCondLst>
                                            <p:cond delay="0"/>
                                          </p:stCondLst>
                                        </p:cTn>
                                        <p:tgtEl>
                                          <p:spTgt spid="59395"/>
                                        </p:tgtEl>
                                        <p:attrNameLst>
                                          <p:attrName>style.visibility</p:attrName>
                                        </p:attrNameLst>
                                      </p:cBhvr>
                                      <p:to>
                                        <p:strVal val="visible"/>
                                      </p:to>
                                    </p:set>
                                  </p:childTnLst>
                                </p:cTn>
                              </p:par>
                            </p:childTnLst>
                          </p:cTn>
                        </p:par>
                        <p:par>
                          <p:cTn id="63" fill="hold">
                            <p:stCondLst>
                              <p:cond delay="2500"/>
                            </p:stCondLst>
                            <p:childTnLst>
                              <p:par>
                                <p:cTn id="64" presetID="22" presetClass="entr" presetSubtype="1"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up)">
                                      <p:cBhvr>
                                        <p:cTn id="66" dur="500"/>
                                        <p:tgtEl>
                                          <p:spTgt spid="31"/>
                                        </p:tgtEl>
                                      </p:cBhvr>
                                    </p:animEffect>
                                  </p:childTnLst>
                                </p:cTn>
                              </p:par>
                            </p:childTnLst>
                          </p:cTn>
                        </p:par>
                        <p:par>
                          <p:cTn id="67" fill="hold">
                            <p:stCondLst>
                              <p:cond delay="3000"/>
                            </p:stCondLst>
                            <p:childTnLst>
                              <p:par>
                                <p:cTn id="68" presetID="1" presetClass="entr" presetSubtype="0" fill="hold" grpId="0" nodeType="afterEffect">
                                  <p:stCondLst>
                                    <p:cond delay="0"/>
                                  </p:stCondLst>
                                  <p:childTnLst>
                                    <p:set>
                                      <p:cBhvr>
                                        <p:cTn id="69" dur="1" fill="hold">
                                          <p:stCondLst>
                                            <p:cond delay="0"/>
                                          </p:stCondLst>
                                        </p:cTn>
                                        <p:tgtEl>
                                          <p:spTgt spid="40"/>
                                        </p:tgtEl>
                                        <p:attrNameLst>
                                          <p:attrName>style.visibility</p:attrName>
                                        </p:attrNameLst>
                                      </p:cBhvr>
                                      <p:to>
                                        <p:strVal val="visible"/>
                                      </p:to>
                                    </p:set>
                                  </p:childTnLst>
                                </p:cTn>
                              </p:par>
                            </p:childTnLst>
                          </p:cTn>
                        </p:par>
                        <p:par>
                          <p:cTn id="70" fill="hold">
                            <p:stCondLst>
                              <p:cond delay="3000"/>
                            </p:stCondLst>
                            <p:childTnLst>
                              <p:par>
                                <p:cTn id="71" presetID="1" presetClass="entr" presetSubtype="0" fill="hold" nodeType="afterEffect">
                                  <p:stCondLst>
                                    <p:cond delay="0"/>
                                  </p:stCondLst>
                                  <p:childTnLst>
                                    <p:set>
                                      <p:cBhvr>
                                        <p:cTn id="72" dur="1" fill="hold">
                                          <p:stCondLst>
                                            <p:cond delay="0"/>
                                          </p:stCondLst>
                                        </p:cTn>
                                        <p:tgtEl>
                                          <p:spTgt spid="36">
                                            <p:txEl>
                                              <p:pRg st="0" end="0"/>
                                            </p:txEl>
                                          </p:spTgt>
                                        </p:tgtEl>
                                        <p:attrNameLst>
                                          <p:attrName>style.visibility</p:attrName>
                                        </p:attrNameLst>
                                      </p:cBhvr>
                                      <p:to>
                                        <p:strVal val="visible"/>
                                      </p:to>
                                    </p:set>
                                  </p:childTnLst>
                                </p:cTn>
                              </p:par>
                            </p:childTnLst>
                          </p:cTn>
                        </p:par>
                        <p:par>
                          <p:cTn id="73" fill="hold">
                            <p:stCondLst>
                              <p:cond delay="3000"/>
                            </p:stCondLst>
                            <p:childTnLst>
                              <p:par>
                                <p:cTn id="74" presetID="1" presetClass="entr" presetSubtype="0" fill="hold" nodeType="afterEffect">
                                  <p:stCondLst>
                                    <p:cond delay="750"/>
                                  </p:stCondLst>
                                  <p:childTnLst>
                                    <p:set>
                                      <p:cBhvr>
                                        <p:cTn id="75" dur="1" fill="hold">
                                          <p:stCondLst>
                                            <p:cond delay="499"/>
                                          </p:stCondLst>
                                        </p:cTn>
                                        <p:tgtEl>
                                          <p:spTgt spid="36">
                                            <p:txEl>
                                              <p:pRg st="1" end="1"/>
                                            </p:txEl>
                                          </p:spTgt>
                                        </p:tgtEl>
                                        <p:attrNameLst>
                                          <p:attrName>style.visibility</p:attrName>
                                        </p:attrNameLst>
                                      </p:cBhvr>
                                      <p:to>
                                        <p:strVal val="visible"/>
                                      </p:to>
                                    </p:set>
                                  </p:childTnLst>
                                </p:cTn>
                              </p:par>
                            </p:childTnLst>
                          </p:cTn>
                        </p:par>
                        <p:par>
                          <p:cTn id="76" fill="hold">
                            <p:stCondLst>
                              <p:cond delay="4250"/>
                            </p:stCondLst>
                            <p:childTnLst>
                              <p:par>
                                <p:cTn id="77" presetID="1" presetClass="entr" presetSubtype="0" fill="hold" nodeType="afterEffect">
                                  <p:stCondLst>
                                    <p:cond delay="750"/>
                                  </p:stCondLst>
                                  <p:childTnLst>
                                    <p:set>
                                      <p:cBhvr>
                                        <p:cTn id="78" dur="1" fill="hold">
                                          <p:stCondLst>
                                            <p:cond delay="499"/>
                                          </p:stCondLst>
                                        </p:cTn>
                                        <p:tgtEl>
                                          <p:spTgt spid="36">
                                            <p:txEl>
                                              <p:pRg st="2" end="2"/>
                                            </p:txEl>
                                          </p:spTgt>
                                        </p:tgtEl>
                                        <p:attrNameLst>
                                          <p:attrName>style.visibility</p:attrName>
                                        </p:attrNameLst>
                                      </p:cBhvr>
                                      <p:to>
                                        <p:strVal val="visible"/>
                                      </p:to>
                                    </p:set>
                                  </p:childTnLst>
                                </p:cTn>
                              </p:par>
                            </p:childTnLst>
                          </p:cTn>
                        </p:par>
                        <p:par>
                          <p:cTn id="79" fill="hold">
                            <p:stCondLst>
                              <p:cond delay="5500"/>
                            </p:stCondLst>
                            <p:childTnLst>
                              <p:par>
                                <p:cTn id="80" presetID="1" presetClass="entr" presetSubtype="0" fill="hold" nodeType="afterEffect">
                                  <p:stCondLst>
                                    <p:cond delay="750"/>
                                  </p:stCondLst>
                                  <p:childTnLst>
                                    <p:set>
                                      <p:cBhvr>
                                        <p:cTn id="81" dur="1" fill="hold">
                                          <p:stCondLst>
                                            <p:cond delay="499"/>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59395" grpId="0"/>
      <p:bldP spid="39" grpId="0" animBg="1"/>
      <p:bldP spid="40" grpId="0"/>
      <p:bldP spid="3" grpId="0"/>
      <p:bldP spid="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40495" y="-84709"/>
            <a:ext cx="3605786" cy="634942"/>
          </a:xfrm>
        </p:spPr>
        <p:txBody>
          <a:bodyPr>
            <a:normAutofit/>
          </a:bodyPr>
          <a:lstStyle/>
          <a:p>
            <a:r>
              <a:rPr lang="en-US" sz="1800" dirty="0">
                <a:solidFill>
                  <a:schemeClr val="tx1"/>
                </a:solidFill>
                <a:latin typeface="+mn-lt"/>
                <a:ea typeface="+mn-ea"/>
                <a:cs typeface="+mn-cs"/>
              </a:rPr>
              <a:t>[SPLASH PAGE]</a:t>
            </a:r>
          </a:p>
        </p:txBody>
      </p:sp>
      <p:sp>
        <p:nvSpPr>
          <p:cNvPr id="5" name="Rectangle 4"/>
          <p:cNvSpPr/>
          <p:nvPr/>
        </p:nvSpPr>
        <p:spPr>
          <a:xfrm>
            <a:off x="-35860" y="530704"/>
            <a:ext cx="3573624" cy="98904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Action Button: Home 13">
            <a:hlinkClick r:id="rId2" action="ppaction://hlinksldjump" highlightClick="1"/>
          </p:cNvPr>
          <p:cNvSpPr/>
          <p:nvPr/>
        </p:nvSpPr>
        <p:spPr>
          <a:xfrm>
            <a:off x="11115870"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Action Button: Home 20">
            <a:hlinkClick r:id="rId3" action="ppaction://hlinksldjump" highlightClick="1"/>
          </p:cNvPr>
          <p:cNvSpPr/>
          <p:nvPr/>
        </p:nvSpPr>
        <p:spPr>
          <a:xfrm>
            <a:off x="416256" y="3328643"/>
            <a:ext cx="1210492" cy="224990"/>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Action Button: Home 21">
            <a:hlinkClick r:id="" action="ppaction://hlinkshowjump?jump=lastslideviewed"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Rectangle 3"/>
          <p:cNvSpPr/>
          <p:nvPr/>
        </p:nvSpPr>
        <p:spPr>
          <a:xfrm>
            <a:off x="0" y="5825303"/>
            <a:ext cx="12101804" cy="180416"/>
          </a:xfrm>
          <a:prstGeom prst="rect">
            <a:avLst/>
          </a:prstGeom>
          <a:solidFill>
            <a:srgbClr val="367B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6603" y="5619807"/>
            <a:ext cx="11635274" cy="6001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hlinkClick r:id="rId4"/>
              </a:rPr>
              <a:t/>
            </a:r>
            <a:br>
              <a:rPr kumimoji="0" lang="en-US" sz="1100" b="0" i="0" u="none" strike="noStrike" kern="0" cap="none" spc="0" normalizeH="0" baseline="0" noProof="0" dirty="0">
                <a:ln>
                  <a:noFill/>
                </a:ln>
                <a:solidFill>
                  <a:sysClr val="windowText" lastClr="000000"/>
                </a:solidFill>
                <a:effectLst/>
                <a:uLnTx/>
                <a:uFillTx/>
                <a:hlinkClick r:id="rId4"/>
              </a:rPr>
            </a:br>
            <a:r>
              <a:rPr kumimoji="0" lang="en-US" sz="1100" b="0" i="0" u="none" strike="noStrike" kern="0" cap="none" spc="0" normalizeH="0" baseline="0" noProof="0" dirty="0">
                <a:ln>
                  <a:noFill/>
                </a:ln>
                <a:effectLst/>
                <a:uLnTx/>
                <a:uFillTx/>
                <a:latin typeface="Roboto Condensed" pitchFamily="2" charset="0"/>
                <a:ea typeface="Roboto Condensed" pitchFamily="2" charset="0"/>
              </a:rPr>
              <a:t>3201 FANNIN LN</a:t>
            </a:r>
            <a:r>
              <a:rPr kumimoji="0" lang="en-US" sz="1100" b="0" i="0" u="none" strike="noStrike" kern="0" cap="none" spc="0" normalizeH="0" noProof="0" dirty="0">
                <a:ln>
                  <a:noFill/>
                </a:ln>
                <a:effectLst/>
                <a:uLnTx/>
                <a:uFillTx/>
                <a:latin typeface="Roboto Condensed" pitchFamily="2" charset="0"/>
                <a:ea typeface="Roboto Condensed" pitchFamily="2" charset="0"/>
              </a:rPr>
              <a:t>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 l</a:t>
            </a:r>
            <a:r>
              <a:rPr kumimoji="0" lang="en-US" sz="1100" b="0" i="0" u="none" strike="noStrike" kern="0" cap="none" spc="0" normalizeH="0" baseline="0" noProof="0" dirty="0">
                <a:ln>
                  <a:noFill/>
                </a:ln>
                <a:effectLst/>
                <a:uLnTx/>
                <a:uFillTx/>
                <a:latin typeface="Roboto Condensed" pitchFamily="2" charset="0"/>
                <a:ea typeface="Roboto Condensed" pitchFamily="2" charset="0"/>
              </a:rPr>
              <a:t> Suite 200</a:t>
            </a:r>
            <a:r>
              <a:rPr kumimoji="0" lang="en-US" sz="1100" b="1" i="0" u="none" strike="noStrike" kern="0" cap="none" spc="0" normalizeH="0" baseline="0" noProof="0" dirty="0">
                <a:ln>
                  <a:noFill/>
                </a:ln>
                <a:effectLst/>
                <a:uLnTx/>
                <a:uFillTx/>
                <a:latin typeface="Roboto Condensed" pitchFamily="2" charset="0"/>
                <a:ea typeface="Roboto Condensed" pitchFamily="2" charset="0"/>
              </a:rPr>
              <a:t> l</a:t>
            </a:r>
            <a:r>
              <a:rPr kumimoji="0" lang="en-US" sz="1100" b="0" i="0" u="none" strike="noStrike" kern="0" cap="none" spc="0" normalizeH="0" baseline="0" noProof="0" dirty="0">
                <a:ln>
                  <a:noFill/>
                </a:ln>
                <a:effectLst/>
                <a:uLnTx/>
                <a:uFillTx/>
                <a:latin typeface="Roboto Condensed" pitchFamily="2" charset="0"/>
                <a:ea typeface="Roboto Condensed" pitchFamily="2" charset="0"/>
              </a:rPr>
              <a:t> SOUTHLAKE, TX  76092         (888) 495-7271                  info@Rx-Direct.us	            © 2016                    All rights reserved                            Privacy Policy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pic>
        <p:nvPicPr>
          <p:cNvPr id="36" name="Picture 35"/>
          <p:cNvPicPr>
            <a:picLocks noChangeAspect="1"/>
          </p:cNvPicPr>
          <p:nvPr/>
        </p:nvPicPr>
        <p:blipFill rotWithShape="1">
          <a:blip r:embed="rId5"/>
          <a:srcRect t="-1" b="39704"/>
          <a:stretch/>
        </p:blipFill>
        <p:spPr>
          <a:xfrm>
            <a:off x="715265" y="463757"/>
            <a:ext cx="9413443" cy="5262129"/>
          </a:xfrm>
          <a:prstGeom prst="rect">
            <a:avLst/>
          </a:prstGeom>
        </p:spPr>
      </p:pic>
      <p:sp>
        <p:nvSpPr>
          <p:cNvPr id="37" name="Rectangle 36"/>
          <p:cNvSpPr/>
          <p:nvPr/>
        </p:nvSpPr>
        <p:spPr>
          <a:xfrm>
            <a:off x="2859314" y="2278743"/>
            <a:ext cx="5849256" cy="25690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3071708" y="2379476"/>
            <a:ext cx="5382317" cy="2386215"/>
          </a:xfrm>
          <a:prstGeom prst="rect">
            <a:avLst/>
          </a:prstGeom>
        </p:spPr>
      </p:pic>
      <p:grpSp>
        <p:nvGrpSpPr>
          <p:cNvPr id="44" name="Group 43"/>
          <p:cNvGrpSpPr/>
          <p:nvPr/>
        </p:nvGrpSpPr>
        <p:grpSpPr>
          <a:xfrm>
            <a:off x="3176011" y="2500486"/>
            <a:ext cx="4977560" cy="1948712"/>
            <a:chOff x="4641983" y="2227114"/>
            <a:chExt cx="4977560" cy="1948712"/>
          </a:xfrm>
        </p:grpSpPr>
        <p:sp>
          <p:nvSpPr>
            <p:cNvPr id="25" name="Rectangle 24"/>
            <p:cNvSpPr/>
            <p:nvPr/>
          </p:nvSpPr>
          <p:spPr>
            <a:xfrm>
              <a:off x="4702080" y="2986204"/>
              <a:ext cx="1700279" cy="2728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TextBox 25"/>
            <p:cNvSpPr txBox="1"/>
            <p:nvPr/>
          </p:nvSpPr>
          <p:spPr>
            <a:xfrm>
              <a:off x="4691376" y="2231440"/>
              <a:ext cx="187999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Pharmacy Log In</a:t>
              </a:r>
            </a:p>
          </p:txBody>
        </p:sp>
        <p:grpSp>
          <p:nvGrpSpPr>
            <p:cNvPr id="27" name="Group 26"/>
            <p:cNvGrpSpPr/>
            <p:nvPr/>
          </p:nvGrpSpPr>
          <p:grpSpPr>
            <a:xfrm>
              <a:off x="5885038" y="3914216"/>
              <a:ext cx="982035" cy="261610"/>
              <a:chOff x="7290369" y="4764113"/>
              <a:chExt cx="982035" cy="261610"/>
            </a:xfrm>
          </p:grpSpPr>
          <p:sp>
            <p:nvSpPr>
              <p:cNvPr id="28" name="Rounded Rectangle 27"/>
              <p:cNvSpPr/>
              <p:nvPr/>
            </p:nvSpPr>
            <p:spPr>
              <a:xfrm>
                <a:off x="7337653" y="4808305"/>
                <a:ext cx="639046" cy="1839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TextBox 28"/>
              <p:cNvSpPr txBox="1"/>
              <p:nvPr/>
            </p:nvSpPr>
            <p:spPr>
              <a:xfrm>
                <a:off x="7290369" y="4764113"/>
                <a:ext cx="98203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Roboto Condensed" pitchFamily="2" charset="0"/>
                    <a:ea typeface="Roboto Condensed" pitchFamily="2" charset="0"/>
                  </a:rPr>
                  <a:t>Login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&gt;&gt;</a:t>
                </a:r>
                <a:r>
                  <a:rPr kumimoji="0" lang="en-US" sz="1000" b="1" i="0" u="none" strike="noStrike" kern="0" cap="none" spc="0" normalizeH="0" baseline="0" noProof="0" dirty="0">
                    <a:ln>
                      <a:noFill/>
                    </a:ln>
                    <a:effectLst/>
                    <a:uLnTx/>
                    <a:uFillTx/>
                    <a:latin typeface="Roboto Condensed" pitchFamily="2" charset="0"/>
                    <a:ea typeface="Roboto Condensed" pitchFamily="2" charset="0"/>
                  </a:rPr>
                  <a:t> </a:t>
                </a:r>
              </a:p>
            </p:txBody>
          </p:sp>
        </p:grpSp>
        <p:sp>
          <p:nvSpPr>
            <p:cNvPr id="30" name="TextBox 29"/>
            <p:cNvSpPr txBox="1"/>
            <p:nvPr/>
          </p:nvSpPr>
          <p:spPr>
            <a:xfrm>
              <a:off x="4660308" y="2775139"/>
              <a:ext cx="1272014"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Email </a:t>
              </a:r>
            </a:p>
          </p:txBody>
        </p:sp>
        <p:sp>
          <p:nvSpPr>
            <p:cNvPr id="31" name="TextBox 30"/>
            <p:cNvSpPr txBox="1"/>
            <p:nvPr/>
          </p:nvSpPr>
          <p:spPr>
            <a:xfrm>
              <a:off x="6412862" y="2965399"/>
              <a:ext cx="57883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rPr>
                <a:t>Forgot email?</a:t>
              </a:r>
            </a:p>
          </p:txBody>
        </p:sp>
        <p:sp>
          <p:nvSpPr>
            <p:cNvPr id="32" name="TextBox 31"/>
            <p:cNvSpPr txBox="1"/>
            <p:nvPr/>
          </p:nvSpPr>
          <p:spPr>
            <a:xfrm>
              <a:off x="4641983" y="3318010"/>
              <a:ext cx="1760376"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Password or </a:t>
              </a:r>
              <a:r>
                <a:rPr lang="en-US" sz="1100" b="1" kern="0" dirty="0" err="1">
                  <a:solidFill>
                    <a:schemeClr val="accent1">
                      <a:lumMod val="75000"/>
                    </a:schemeClr>
                  </a:solidFill>
                  <a:latin typeface="Roboto Condensed" pitchFamily="2" charset="0"/>
                  <a:ea typeface="Roboto Condensed" pitchFamily="2" charset="0"/>
                </a:rPr>
                <a:t>SitePass</a:t>
              </a:r>
              <a:r>
                <a:rPr lang="en-US" sz="1100" b="1" kern="0" dirty="0">
                  <a:solidFill>
                    <a:schemeClr val="accent1">
                      <a:lumMod val="75000"/>
                    </a:schemeClr>
                  </a:solidFill>
                  <a:latin typeface="Roboto Condensed" pitchFamily="2" charset="0"/>
                  <a:ea typeface="Roboto Condensed" pitchFamily="2" charset="0"/>
                </a:rPr>
                <a:t> </a:t>
              </a:r>
            </a:p>
          </p:txBody>
        </p:sp>
        <p:sp>
          <p:nvSpPr>
            <p:cNvPr id="33" name="TextBox 32"/>
            <p:cNvSpPr txBox="1"/>
            <p:nvPr/>
          </p:nvSpPr>
          <p:spPr>
            <a:xfrm>
              <a:off x="7472827" y="2227114"/>
              <a:ext cx="206562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chemeClr val="accent1">
                      <a:lumMod val="75000"/>
                    </a:schemeClr>
                  </a:solidFill>
                  <a:latin typeface="Roboto Condensed" pitchFamily="2" charset="0"/>
                  <a:ea typeface="Roboto Condensed" pitchFamily="2" charset="0"/>
                </a:rPr>
                <a:t>New Pharmacy User ?</a:t>
              </a:r>
            </a:p>
          </p:txBody>
        </p:sp>
        <p:sp>
          <p:nvSpPr>
            <p:cNvPr id="34" name="Rectangle 33"/>
            <p:cNvSpPr/>
            <p:nvPr/>
          </p:nvSpPr>
          <p:spPr>
            <a:xfrm>
              <a:off x="4718437" y="3540337"/>
              <a:ext cx="1700279" cy="2728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8" name="Group 37"/>
            <p:cNvGrpSpPr/>
            <p:nvPr/>
          </p:nvGrpSpPr>
          <p:grpSpPr>
            <a:xfrm>
              <a:off x="7744286" y="2933479"/>
              <a:ext cx="1875257" cy="261610"/>
              <a:chOff x="7290706" y="4776821"/>
              <a:chExt cx="1875257" cy="261610"/>
            </a:xfrm>
          </p:grpSpPr>
          <p:sp>
            <p:nvSpPr>
              <p:cNvPr id="39" name="Rounded Rectangle 38"/>
              <p:cNvSpPr/>
              <p:nvPr/>
            </p:nvSpPr>
            <p:spPr>
              <a:xfrm>
                <a:off x="7337652" y="4808305"/>
                <a:ext cx="1264567" cy="1839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TextBox 39"/>
              <p:cNvSpPr txBox="1"/>
              <p:nvPr/>
            </p:nvSpPr>
            <p:spPr>
              <a:xfrm>
                <a:off x="7290706" y="4776821"/>
                <a:ext cx="1875257"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Roboto Condensed" pitchFamily="2" charset="0"/>
                    <a:ea typeface="Roboto Condensed" pitchFamily="2" charset="0"/>
                  </a:rPr>
                  <a:t>Register Now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&gt;&gt;</a:t>
                </a:r>
                <a:r>
                  <a:rPr kumimoji="0" lang="en-US" sz="1000" b="1" i="0" u="none" strike="noStrike" kern="0" cap="none" spc="0" normalizeH="0" baseline="0" noProof="0" dirty="0">
                    <a:ln>
                      <a:noFill/>
                    </a:ln>
                    <a:effectLst/>
                    <a:uLnTx/>
                    <a:uFillTx/>
                    <a:latin typeface="Roboto Condensed" pitchFamily="2" charset="0"/>
                    <a:ea typeface="Roboto Condensed" pitchFamily="2" charset="0"/>
                  </a:rPr>
                  <a:t> </a:t>
                </a:r>
              </a:p>
            </p:txBody>
          </p:sp>
        </p:grpSp>
        <p:cxnSp>
          <p:nvCxnSpPr>
            <p:cNvPr id="42" name="Straight Connector 41"/>
            <p:cNvCxnSpPr/>
            <p:nvPr/>
          </p:nvCxnSpPr>
          <p:spPr>
            <a:xfrm>
              <a:off x="6991695" y="2597973"/>
              <a:ext cx="0" cy="1402479"/>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402359" y="3507279"/>
              <a:ext cx="65058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rPr>
                <a:t>Forgot password?</a:t>
              </a:r>
            </a:p>
          </p:txBody>
        </p:sp>
      </p:grpSp>
      <p:sp>
        <p:nvSpPr>
          <p:cNvPr id="45" name="TextBox 44"/>
          <p:cNvSpPr txBox="1"/>
          <p:nvPr/>
        </p:nvSpPr>
        <p:spPr>
          <a:xfrm>
            <a:off x="3024471" y="4539362"/>
            <a:ext cx="555052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rPr>
              <a:t>Questions about the Rx-Direct  Web Access : Internet help desk: 888-xxx-xxxx  5am – 8pm  EST 7  days a week</a:t>
            </a:r>
          </a:p>
        </p:txBody>
      </p:sp>
      <p:sp>
        <p:nvSpPr>
          <p:cNvPr id="13" name="Title 1"/>
          <p:cNvSpPr txBox="1">
            <a:spLocks/>
          </p:cNvSpPr>
          <p:nvPr/>
        </p:nvSpPr>
        <p:spPr>
          <a:xfrm>
            <a:off x="8797867" y="474020"/>
            <a:ext cx="1980704" cy="634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60" normalizeH="0" baseline="0" noProof="0" dirty="0">
                <a:ln>
                  <a:noFill/>
                </a:ln>
                <a:solidFill>
                  <a:schemeClr val="bg1"/>
                </a:solidFill>
                <a:effectLst/>
                <a:uLnTx/>
                <a:uFillTx/>
                <a:latin typeface="+mj-lt"/>
                <a:ea typeface="+mj-ea"/>
                <a:cs typeface="+mj-cs"/>
              </a:rPr>
              <a:t>PHARMACY</a:t>
            </a:r>
          </a:p>
        </p:txBody>
      </p:sp>
      <p:sp>
        <p:nvSpPr>
          <p:cNvPr id="8" name="Rectangle 7"/>
          <p:cNvSpPr/>
          <p:nvPr/>
        </p:nvSpPr>
        <p:spPr>
          <a:xfrm>
            <a:off x="-28452" y="290287"/>
            <a:ext cx="743718" cy="5435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91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nodeType="withEffect">
                                  <p:stCondLst>
                                    <p:cond delay="150"/>
                                  </p:stCondLst>
                                  <p:childTnLst>
                                    <p:set>
                                      <p:cBhvr>
                                        <p:cTn id="11" dur="1" fill="hold">
                                          <p:stCondLst>
                                            <p:cond delay="0"/>
                                          </p:stCondLst>
                                        </p:cTn>
                                        <p:tgtEl>
                                          <p:spTgt spid="44"/>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2"/>
          <a:srcRect t="-1" b="67606"/>
          <a:stretch/>
        </p:blipFill>
        <p:spPr>
          <a:xfrm>
            <a:off x="715266" y="307971"/>
            <a:ext cx="9413443" cy="2827172"/>
          </a:xfrm>
          <a:prstGeom prst="rect">
            <a:avLst/>
          </a:prstGeom>
        </p:spPr>
      </p:pic>
      <p:sp>
        <p:nvSpPr>
          <p:cNvPr id="61" name="Rectangle 60"/>
          <p:cNvSpPr/>
          <p:nvPr/>
        </p:nvSpPr>
        <p:spPr>
          <a:xfrm>
            <a:off x="1468765" y="1712966"/>
            <a:ext cx="7769577" cy="14204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9440495" y="-84709"/>
            <a:ext cx="3605786" cy="634942"/>
          </a:xfrm>
        </p:spPr>
        <p:txBody>
          <a:bodyPr>
            <a:normAutofit/>
          </a:bodyPr>
          <a:lstStyle/>
          <a:p>
            <a:r>
              <a:rPr lang="en-US" sz="1800" dirty="0">
                <a:solidFill>
                  <a:schemeClr val="tx1"/>
                </a:solidFill>
                <a:latin typeface="+mn-lt"/>
                <a:ea typeface="+mn-ea"/>
                <a:cs typeface="+mn-cs"/>
              </a:rPr>
              <a:t>[SPLASH PAGE]</a:t>
            </a:r>
          </a:p>
        </p:txBody>
      </p:sp>
      <p:sp>
        <p:nvSpPr>
          <p:cNvPr id="14" name="Action Button: Home 13">
            <a:hlinkClick r:id="rId3" action="ppaction://hlinksldjump" highlightClick="1"/>
          </p:cNvPr>
          <p:cNvSpPr/>
          <p:nvPr/>
        </p:nvSpPr>
        <p:spPr>
          <a:xfrm>
            <a:off x="11115870"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7" name="Picture 16"/>
          <p:cNvPicPr>
            <a:picLocks noChangeAspect="1"/>
          </p:cNvPicPr>
          <p:nvPr/>
        </p:nvPicPr>
        <p:blipFill>
          <a:blip r:embed="rId4"/>
          <a:stretch>
            <a:fillRect/>
          </a:stretch>
        </p:blipFill>
        <p:spPr>
          <a:xfrm>
            <a:off x="3076937" y="2102574"/>
            <a:ext cx="4457700" cy="1495425"/>
          </a:xfrm>
          <a:prstGeom prst="rect">
            <a:avLst/>
          </a:prstGeom>
        </p:spPr>
      </p:pic>
      <p:sp>
        <p:nvSpPr>
          <p:cNvPr id="18" name="TextBox 17"/>
          <p:cNvSpPr txBox="1"/>
          <p:nvPr/>
        </p:nvSpPr>
        <p:spPr>
          <a:xfrm>
            <a:off x="3192120" y="2479592"/>
            <a:ext cx="139580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145569858</a:t>
            </a:r>
          </a:p>
        </p:txBody>
      </p:sp>
      <p:sp>
        <p:nvSpPr>
          <p:cNvPr id="19" name="TextBox 18"/>
          <p:cNvSpPr txBox="1"/>
          <p:nvPr/>
        </p:nvSpPr>
        <p:spPr>
          <a:xfrm>
            <a:off x="3202280" y="3119672"/>
            <a:ext cx="114084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4JT256</a:t>
            </a:r>
          </a:p>
        </p:txBody>
      </p:sp>
      <p:sp>
        <p:nvSpPr>
          <p:cNvPr id="21" name="Action Button: Home 20">
            <a:hlinkClick r:id="rId5" action="ppaction://hlinksldjump" highlightClick="1"/>
          </p:cNvPr>
          <p:cNvSpPr/>
          <p:nvPr/>
        </p:nvSpPr>
        <p:spPr>
          <a:xfrm>
            <a:off x="416256" y="3328643"/>
            <a:ext cx="1210492" cy="224990"/>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Action Button: Home 21">
            <a:hlinkClick r:id="" action="ppaction://hlinkshowjump?jump=lastslideviewed"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TextBox 22"/>
          <p:cNvSpPr txBox="1"/>
          <p:nvPr/>
        </p:nvSpPr>
        <p:spPr>
          <a:xfrm>
            <a:off x="3076937" y="1738844"/>
            <a:ext cx="194796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Roboto Condensed" pitchFamily="2" charset="0"/>
                <a:ea typeface="Roboto Condensed" pitchFamily="2" charset="0"/>
              </a:rPr>
              <a:t>Register Pharmacy </a:t>
            </a:r>
          </a:p>
        </p:txBody>
      </p:sp>
      <p:sp>
        <p:nvSpPr>
          <p:cNvPr id="7" name="Rectangle 6"/>
          <p:cNvSpPr/>
          <p:nvPr/>
        </p:nvSpPr>
        <p:spPr>
          <a:xfrm>
            <a:off x="3182768" y="2870713"/>
            <a:ext cx="1264754" cy="207008"/>
          </a:xfrm>
          <a:prstGeom prst="rect">
            <a:avLst/>
          </a:prstGeom>
          <a:solidFill>
            <a:srgbClr val="F0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5"/>
          <p:cNvSpPr/>
          <p:nvPr/>
        </p:nvSpPr>
        <p:spPr>
          <a:xfrm>
            <a:off x="3156174" y="2190967"/>
            <a:ext cx="1264754" cy="207008"/>
          </a:xfrm>
          <a:prstGeom prst="rect">
            <a:avLst/>
          </a:prstGeom>
          <a:solidFill>
            <a:srgbClr val="F0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ectangle 26"/>
          <p:cNvSpPr/>
          <p:nvPr/>
        </p:nvSpPr>
        <p:spPr>
          <a:xfrm>
            <a:off x="5576374" y="2396330"/>
            <a:ext cx="1803169" cy="671855"/>
          </a:xfrm>
          <a:prstGeom prst="rect">
            <a:avLst/>
          </a:prstGeom>
          <a:solidFill>
            <a:srgbClr val="F0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8"/>
          <p:cNvSpPr/>
          <p:nvPr/>
        </p:nvSpPr>
        <p:spPr>
          <a:xfrm>
            <a:off x="3093657" y="3997931"/>
            <a:ext cx="8830254"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itchFamily="34" charset="0"/>
                <a:cs typeface="Arial" pitchFamily="34" charset="0"/>
              </a:rPr>
              <a:t>SCRIPT N SAVE PHARMACY # 205 </a:t>
            </a:r>
            <a:r>
              <a:rPr kumimoji="0" lang="en-US" sz="1200" b="0" i="1" u="none" strike="noStrike" kern="0" cap="none" spc="0" normalizeH="0" baseline="0" noProof="0" dirty="0">
                <a:ln>
                  <a:noFill/>
                </a:ln>
                <a:solidFill>
                  <a:prstClr val="black"/>
                </a:solidFill>
                <a:effectLst/>
                <a:uLnTx/>
                <a:uFillTx/>
                <a:latin typeface="Arial" pitchFamily="34" charset="0"/>
                <a:cs typeface="Arial" pitchFamily="34" charset="0"/>
              </a:rPr>
              <a:t> </a:t>
            </a:r>
            <a:r>
              <a:rPr kumimoji="0" lang="en-US" sz="1800" b="0" i="0" u="none" strike="noStrike" kern="0" cap="none" spc="0" normalizeH="0" baseline="0" noProof="0" dirty="0">
                <a:ln>
                  <a:noFill/>
                </a:ln>
                <a:solidFill>
                  <a:prstClr val="black"/>
                </a:solidFill>
                <a:effectLst/>
                <a:uLnTx/>
                <a:uFillTx/>
                <a:latin typeface="Arial" pitchFamily="34" charset="0"/>
                <a:cs typeface="Arial" pitchFamily="34" charset="0"/>
              </a:rPr>
              <a:t>      </a:t>
            </a:r>
            <a:endParaRPr kumimoji="0" lang="en-US" sz="1400" b="0" i="0" u="none" strike="noStrike" kern="0" cap="none" spc="0" normalizeH="0" baseline="0" noProof="0" dirty="0">
              <a:ln>
                <a:noFill/>
              </a:ln>
              <a:solidFill>
                <a:prstClr val="black"/>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cs typeface="Arial" pitchFamily="34" charset="0"/>
              </a:rPr>
              <a:t>16986 S. BELLEFLOWER PL                             CONSHOHOCKEN    PA     27080</a:t>
            </a:r>
            <a:endParaRPr kumimoji="0" lang="en-US" sz="14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30" name="TextBox 29"/>
          <p:cNvSpPr txBox="1"/>
          <p:nvPr/>
        </p:nvSpPr>
        <p:spPr>
          <a:xfrm>
            <a:off x="3154580" y="2208979"/>
            <a:ext cx="246574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100" b="1" kern="0" dirty="0">
                <a:solidFill>
                  <a:schemeClr val="accent1">
                    <a:lumMod val="75000"/>
                  </a:schemeClr>
                </a:solidFill>
                <a:latin typeface="Roboto Condensed" pitchFamily="2" charset="0"/>
                <a:ea typeface="Roboto Condensed" pitchFamily="2" charset="0"/>
              </a:rPr>
              <a:t>Pharmacy NPI  </a:t>
            </a:r>
            <a:r>
              <a:rPr kumimoji="0" lang="en-US" sz="900" b="0" i="0" u="none" strike="noStrike" kern="0" cap="none" spc="0" normalizeH="0" baseline="0" noProof="0" dirty="0">
                <a:ln>
                  <a:noFill/>
                </a:ln>
                <a:solidFill>
                  <a:schemeClr val="accent1">
                    <a:lumMod val="75000"/>
                  </a:schemeClr>
                </a:solidFill>
                <a:effectLst/>
                <a:uLnTx/>
                <a:uFillTx/>
              </a:rPr>
              <a:t>(as it appears on your license)</a:t>
            </a:r>
          </a:p>
        </p:txBody>
      </p:sp>
      <p:sp>
        <p:nvSpPr>
          <p:cNvPr id="31" name="TextBox 30"/>
          <p:cNvSpPr txBox="1"/>
          <p:nvPr/>
        </p:nvSpPr>
        <p:spPr>
          <a:xfrm>
            <a:off x="3168028" y="2856766"/>
            <a:ext cx="2217216"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Site Pass Number</a:t>
            </a:r>
          </a:p>
        </p:txBody>
      </p:sp>
      <p:sp>
        <p:nvSpPr>
          <p:cNvPr id="33" name="TextBox 32"/>
          <p:cNvSpPr txBox="1"/>
          <p:nvPr/>
        </p:nvSpPr>
        <p:spPr>
          <a:xfrm>
            <a:off x="6091715" y="2212881"/>
            <a:ext cx="1158248"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Pharmacy Type </a:t>
            </a:r>
          </a:p>
        </p:txBody>
      </p:sp>
      <p:sp>
        <p:nvSpPr>
          <p:cNvPr id="34" name="TextBox 33"/>
          <p:cNvSpPr txBox="1"/>
          <p:nvPr/>
        </p:nvSpPr>
        <p:spPr>
          <a:xfrm>
            <a:off x="5919093" y="2468198"/>
            <a:ext cx="1854014" cy="12618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Retail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Compounding Specialty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Public Institutional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Hospital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chemeClr val="accent1">
                  <a:lumMod val="7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chemeClr val="accent1">
                  <a:lumMod val="75000"/>
                </a:schemeClr>
              </a:solidFill>
              <a:effectLst/>
              <a:uLnTx/>
              <a:uFillTx/>
            </a:endParaRPr>
          </a:p>
        </p:txBody>
      </p:sp>
      <p:sp>
        <p:nvSpPr>
          <p:cNvPr id="35" name="Flowchart: Connector 34"/>
          <p:cNvSpPr/>
          <p:nvPr/>
        </p:nvSpPr>
        <p:spPr>
          <a:xfrm>
            <a:off x="5829087" y="2539088"/>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Flowchart: Connector 35"/>
          <p:cNvSpPr/>
          <p:nvPr/>
        </p:nvSpPr>
        <p:spPr>
          <a:xfrm>
            <a:off x="5821789" y="2775853"/>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Flowchart: Connector 36"/>
          <p:cNvSpPr/>
          <p:nvPr/>
        </p:nvSpPr>
        <p:spPr>
          <a:xfrm>
            <a:off x="5820931" y="2773629"/>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0" name="Group 39"/>
          <p:cNvGrpSpPr/>
          <p:nvPr/>
        </p:nvGrpSpPr>
        <p:grpSpPr>
          <a:xfrm>
            <a:off x="6860825" y="3301807"/>
            <a:ext cx="725195" cy="261610"/>
            <a:chOff x="7292692" y="4759694"/>
            <a:chExt cx="725195" cy="261610"/>
          </a:xfrm>
        </p:grpSpPr>
        <p:sp>
          <p:nvSpPr>
            <p:cNvPr id="38" name="Rounded Rectangle 37"/>
            <p:cNvSpPr/>
            <p:nvPr/>
          </p:nvSpPr>
          <p:spPr>
            <a:xfrm>
              <a:off x="7337653" y="4808306"/>
              <a:ext cx="480981" cy="164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TextBox 38"/>
            <p:cNvSpPr txBox="1"/>
            <p:nvPr/>
          </p:nvSpPr>
          <p:spPr>
            <a:xfrm>
              <a:off x="7292692" y="4759694"/>
              <a:ext cx="72519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rPr>
                <a:t>Next </a:t>
              </a:r>
              <a:r>
                <a:rPr kumimoji="0" lang="en-US" sz="1100" b="1" i="0" u="none" strike="noStrike" kern="0" cap="none" spc="0" normalizeH="0" baseline="0" noProof="0" dirty="0">
                  <a:ln>
                    <a:noFill/>
                  </a:ln>
                  <a:effectLst/>
                  <a:uLnTx/>
                  <a:uFillTx/>
                </a:rPr>
                <a:t>&gt;&gt;</a:t>
              </a:r>
              <a:r>
                <a:rPr kumimoji="0" lang="en-US" sz="1000" b="1" i="0" u="none" strike="noStrike" kern="0" cap="none" spc="0" normalizeH="0" baseline="0" noProof="0" dirty="0">
                  <a:ln>
                    <a:noFill/>
                  </a:ln>
                  <a:effectLst/>
                  <a:uLnTx/>
                  <a:uFillTx/>
                </a:rPr>
                <a:t> </a:t>
              </a:r>
            </a:p>
          </p:txBody>
        </p:sp>
      </p:grpSp>
      <p:grpSp>
        <p:nvGrpSpPr>
          <p:cNvPr id="41" name="Group 40"/>
          <p:cNvGrpSpPr/>
          <p:nvPr/>
        </p:nvGrpSpPr>
        <p:grpSpPr>
          <a:xfrm>
            <a:off x="11442789" y="4055330"/>
            <a:ext cx="620303" cy="252463"/>
            <a:chOff x="7322891" y="4776960"/>
            <a:chExt cx="344505" cy="205169"/>
          </a:xfrm>
        </p:grpSpPr>
        <p:sp>
          <p:nvSpPr>
            <p:cNvPr id="42" name="Rounded Rectangle 41"/>
            <p:cNvSpPr/>
            <p:nvPr/>
          </p:nvSpPr>
          <p:spPr>
            <a:xfrm>
              <a:off x="7337653" y="4808306"/>
              <a:ext cx="329743" cy="173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TextBox 42"/>
            <p:cNvSpPr txBox="1"/>
            <p:nvPr/>
          </p:nvSpPr>
          <p:spPr>
            <a:xfrm>
              <a:off x="7322891" y="4776960"/>
              <a:ext cx="344505" cy="2051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rPr>
                <a:t>Not Me</a:t>
              </a:r>
            </a:p>
          </p:txBody>
        </p:sp>
      </p:grpSp>
      <p:sp>
        <p:nvSpPr>
          <p:cNvPr id="44" name="Flowchart: Connector 43"/>
          <p:cNvSpPr/>
          <p:nvPr/>
        </p:nvSpPr>
        <p:spPr>
          <a:xfrm>
            <a:off x="2969994" y="4117302"/>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lowchart: Connector 44"/>
          <p:cNvSpPr/>
          <p:nvPr/>
        </p:nvSpPr>
        <p:spPr>
          <a:xfrm>
            <a:off x="2968291" y="4126428"/>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TextBox 45"/>
          <p:cNvSpPr txBox="1"/>
          <p:nvPr/>
        </p:nvSpPr>
        <p:spPr>
          <a:xfrm>
            <a:off x="2779856" y="3737326"/>
            <a:ext cx="72519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Select</a:t>
            </a:r>
          </a:p>
        </p:txBody>
      </p:sp>
      <p:grpSp>
        <p:nvGrpSpPr>
          <p:cNvPr id="47" name="Group 46"/>
          <p:cNvGrpSpPr/>
          <p:nvPr/>
        </p:nvGrpSpPr>
        <p:grpSpPr>
          <a:xfrm>
            <a:off x="11522135" y="5211899"/>
            <a:ext cx="725195" cy="261610"/>
            <a:chOff x="7292692" y="4759694"/>
            <a:chExt cx="725195" cy="261610"/>
          </a:xfrm>
        </p:grpSpPr>
        <p:sp>
          <p:nvSpPr>
            <p:cNvPr id="48" name="Rounded Rectangle 47"/>
            <p:cNvSpPr/>
            <p:nvPr/>
          </p:nvSpPr>
          <p:spPr>
            <a:xfrm>
              <a:off x="7337653" y="4808306"/>
              <a:ext cx="480981" cy="164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TextBox 48"/>
            <p:cNvSpPr txBox="1"/>
            <p:nvPr/>
          </p:nvSpPr>
          <p:spPr>
            <a:xfrm>
              <a:off x="7292692" y="4759694"/>
              <a:ext cx="72519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Roboto Condensed" pitchFamily="2" charset="0"/>
                  <a:ea typeface="Roboto Condensed" pitchFamily="2" charset="0"/>
                </a:rPr>
                <a:t>Next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&gt;&gt;</a:t>
              </a:r>
              <a:r>
                <a:rPr kumimoji="0" lang="en-US" sz="1000" b="1" i="0" u="none" strike="noStrike" kern="0" cap="none" spc="0" normalizeH="0" baseline="0" noProof="0" dirty="0">
                  <a:ln>
                    <a:noFill/>
                  </a:ln>
                  <a:effectLst/>
                  <a:uLnTx/>
                  <a:uFillTx/>
                  <a:latin typeface="Roboto Condensed" pitchFamily="2" charset="0"/>
                  <a:ea typeface="Roboto Condensed" pitchFamily="2" charset="0"/>
                </a:rPr>
                <a:t> </a:t>
              </a:r>
            </a:p>
          </p:txBody>
        </p:sp>
      </p:grpSp>
      <p:sp>
        <p:nvSpPr>
          <p:cNvPr id="32" name="Rectangle 31"/>
          <p:cNvSpPr/>
          <p:nvPr/>
        </p:nvSpPr>
        <p:spPr>
          <a:xfrm>
            <a:off x="11006902" y="3761751"/>
            <a:ext cx="1120388" cy="5871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lowchart: Connector 50"/>
          <p:cNvSpPr/>
          <p:nvPr/>
        </p:nvSpPr>
        <p:spPr>
          <a:xfrm>
            <a:off x="5821523" y="2986731"/>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lowchart: Connector 51"/>
          <p:cNvSpPr/>
          <p:nvPr/>
        </p:nvSpPr>
        <p:spPr>
          <a:xfrm>
            <a:off x="5817764" y="3201261"/>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Rectangle 53"/>
          <p:cNvSpPr/>
          <p:nvPr/>
        </p:nvSpPr>
        <p:spPr>
          <a:xfrm>
            <a:off x="0" y="5825303"/>
            <a:ext cx="12101804" cy="180416"/>
          </a:xfrm>
          <a:prstGeom prst="rect">
            <a:avLst/>
          </a:prstGeom>
          <a:solidFill>
            <a:srgbClr val="367B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276603" y="5619807"/>
            <a:ext cx="11635274" cy="6001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hlinkClick r:id="rId6"/>
              </a:rPr>
              <a:t/>
            </a:r>
            <a:br>
              <a:rPr kumimoji="0" lang="en-US" sz="1100" b="0" i="0" u="none" strike="noStrike" kern="0" cap="none" spc="0" normalizeH="0" baseline="0" noProof="0" dirty="0">
                <a:ln>
                  <a:noFill/>
                </a:ln>
                <a:solidFill>
                  <a:sysClr val="windowText" lastClr="000000"/>
                </a:solidFill>
                <a:effectLst/>
                <a:uLnTx/>
                <a:uFillTx/>
                <a:hlinkClick r:id="rId6"/>
              </a:rPr>
            </a:br>
            <a:r>
              <a:rPr kumimoji="0" lang="en-US" sz="1100" b="0" i="0" u="none" strike="noStrike" kern="0" cap="none" spc="0" normalizeH="0" baseline="0" noProof="0" dirty="0">
                <a:ln>
                  <a:noFill/>
                </a:ln>
                <a:effectLst/>
                <a:uLnTx/>
                <a:uFillTx/>
                <a:latin typeface="Roboto Condensed" pitchFamily="2" charset="0"/>
                <a:ea typeface="Roboto Condensed" pitchFamily="2" charset="0"/>
              </a:rPr>
              <a:t>3201 FANNIN LN</a:t>
            </a:r>
            <a:r>
              <a:rPr kumimoji="0" lang="en-US" sz="1100" b="0" i="0" u="none" strike="noStrike" kern="0" cap="none" spc="0" normalizeH="0" noProof="0" dirty="0">
                <a:ln>
                  <a:noFill/>
                </a:ln>
                <a:effectLst/>
                <a:uLnTx/>
                <a:uFillTx/>
                <a:latin typeface="Roboto Condensed" pitchFamily="2" charset="0"/>
                <a:ea typeface="Roboto Condensed" pitchFamily="2" charset="0"/>
              </a:rPr>
              <a:t>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 l</a:t>
            </a:r>
            <a:r>
              <a:rPr kumimoji="0" lang="en-US" sz="1100" b="0" i="0" u="none" strike="noStrike" kern="0" cap="none" spc="0" normalizeH="0" baseline="0" noProof="0" dirty="0">
                <a:ln>
                  <a:noFill/>
                </a:ln>
                <a:effectLst/>
                <a:uLnTx/>
                <a:uFillTx/>
                <a:latin typeface="Roboto Condensed" pitchFamily="2" charset="0"/>
                <a:ea typeface="Roboto Condensed" pitchFamily="2" charset="0"/>
              </a:rPr>
              <a:t> Suite 200</a:t>
            </a:r>
            <a:r>
              <a:rPr kumimoji="0" lang="en-US" sz="1100" b="1" i="0" u="none" strike="noStrike" kern="0" cap="none" spc="0" normalizeH="0" baseline="0" noProof="0" dirty="0">
                <a:ln>
                  <a:noFill/>
                </a:ln>
                <a:effectLst/>
                <a:uLnTx/>
                <a:uFillTx/>
                <a:latin typeface="Roboto Condensed" pitchFamily="2" charset="0"/>
                <a:ea typeface="Roboto Condensed" pitchFamily="2" charset="0"/>
              </a:rPr>
              <a:t> l</a:t>
            </a:r>
            <a:r>
              <a:rPr kumimoji="0" lang="en-US" sz="1100" b="0" i="0" u="none" strike="noStrike" kern="0" cap="none" spc="0" normalizeH="0" baseline="0" noProof="0" dirty="0">
                <a:ln>
                  <a:noFill/>
                </a:ln>
                <a:effectLst/>
                <a:uLnTx/>
                <a:uFillTx/>
                <a:latin typeface="Roboto Condensed" pitchFamily="2" charset="0"/>
                <a:ea typeface="Roboto Condensed" pitchFamily="2" charset="0"/>
              </a:rPr>
              <a:t> SOUTHLAKE, TX  76092         (888) 495-7271                  info@Rx-Direct.us	            © 2016                    All rights reserved                            Privacy Policy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sp>
        <p:nvSpPr>
          <p:cNvPr id="57" name="Title 1"/>
          <p:cNvSpPr txBox="1">
            <a:spLocks/>
          </p:cNvSpPr>
          <p:nvPr/>
        </p:nvSpPr>
        <p:spPr>
          <a:xfrm>
            <a:off x="8797867" y="474020"/>
            <a:ext cx="1980704" cy="634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60" normalizeH="0" baseline="0" noProof="0" dirty="0">
                <a:ln>
                  <a:noFill/>
                </a:ln>
                <a:solidFill>
                  <a:schemeClr val="bg1"/>
                </a:solidFill>
                <a:effectLst/>
                <a:uLnTx/>
                <a:uFillTx/>
                <a:latin typeface="+mj-lt"/>
                <a:ea typeface="+mj-ea"/>
                <a:cs typeface="+mj-cs"/>
              </a:rPr>
              <a:t>PHARMACY</a:t>
            </a:r>
          </a:p>
        </p:txBody>
      </p:sp>
      <p:sp>
        <p:nvSpPr>
          <p:cNvPr id="58" name="Rectangle 57"/>
          <p:cNvSpPr/>
          <p:nvPr/>
        </p:nvSpPr>
        <p:spPr>
          <a:xfrm>
            <a:off x="-28452" y="290287"/>
            <a:ext cx="743718" cy="5435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14078" y="2995869"/>
            <a:ext cx="2091862" cy="2725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6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iterate type="lt">
                                    <p:tmAbs val="60"/>
                                  </p:iterate>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1000"/>
                                  </p:stCondLst>
                                  <p:iterate type="lt">
                                    <p:tmAbs val="60"/>
                                  </p:iterate>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xEl>
                                              <p:pRg st="0" end="0"/>
                                            </p:txEl>
                                          </p:spTgt>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29">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7" grpId="0" animBg="1"/>
      <p:bldP spid="44" grpId="0" animBg="1"/>
      <p:bldP spid="45" grpId="0" animBg="1"/>
      <p:bldP spid="46" grpId="0"/>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p:cNvSpPr/>
          <p:nvPr/>
        </p:nvSpPr>
        <p:spPr>
          <a:xfrm>
            <a:off x="7786424" y="3246013"/>
            <a:ext cx="3911625" cy="1184385"/>
          </a:xfrm>
          <a:prstGeom prst="rect">
            <a:avLst/>
          </a:prstGeom>
          <a:solidFill>
            <a:srgbClr val="7A9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Rectangle 62"/>
          <p:cNvSpPr/>
          <p:nvPr/>
        </p:nvSpPr>
        <p:spPr>
          <a:xfrm>
            <a:off x="2925105" y="2254011"/>
            <a:ext cx="1838036"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Rectangle 69"/>
          <p:cNvSpPr/>
          <p:nvPr/>
        </p:nvSpPr>
        <p:spPr>
          <a:xfrm>
            <a:off x="7767055" y="1833528"/>
            <a:ext cx="3911625" cy="1298188"/>
          </a:xfrm>
          <a:prstGeom prst="rect">
            <a:avLst/>
          </a:prstGeom>
          <a:solidFill>
            <a:srgbClr val="F0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idx="4294967295"/>
          </p:nvPr>
        </p:nvSpPr>
        <p:spPr>
          <a:xfrm>
            <a:off x="9440495" y="-84709"/>
            <a:ext cx="3605786" cy="634942"/>
          </a:xfrm>
        </p:spPr>
        <p:txBody>
          <a:bodyPr>
            <a:normAutofit/>
          </a:bodyPr>
          <a:lstStyle/>
          <a:p>
            <a:r>
              <a:rPr lang="en-US" sz="1800" dirty="0">
                <a:solidFill>
                  <a:schemeClr val="tx1"/>
                </a:solidFill>
                <a:latin typeface="+mn-lt"/>
                <a:ea typeface="+mn-ea"/>
                <a:cs typeface="+mn-cs"/>
              </a:rPr>
              <a:t>[SPLASH PAGE]</a:t>
            </a:r>
          </a:p>
        </p:txBody>
      </p:sp>
      <p:sp>
        <p:nvSpPr>
          <p:cNvPr id="14" name="Action Button: Home 13">
            <a:hlinkClick r:id="rId2" action="ppaction://hlinksldjump" highlightClick="1"/>
          </p:cNvPr>
          <p:cNvSpPr/>
          <p:nvPr/>
        </p:nvSpPr>
        <p:spPr>
          <a:xfrm>
            <a:off x="11115870"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Action Button: Home 20">
            <a:hlinkClick r:id="rId3" action="ppaction://hlinksldjump" highlightClick="1"/>
          </p:cNvPr>
          <p:cNvSpPr/>
          <p:nvPr/>
        </p:nvSpPr>
        <p:spPr>
          <a:xfrm>
            <a:off x="416256" y="3328643"/>
            <a:ext cx="1210492" cy="224990"/>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Action Button: Home 21">
            <a:hlinkClick r:id="" action="ppaction://hlinkshowjump?jump=lastslideviewed"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5"/>
          <p:cNvSpPr/>
          <p:nvPr/>
        </p:nvSpPr>
        <p:spPr>
          <a:xfrm>
            <a:off x="7773714" y="1663653"/>
            <a:ext cx="1264754" cy="207008"/>
          </a:xfrm>
          <a:prstGeom prst="rect">
            <a:avLst/>
          </a:prstGeom>
          <a:solidFill>
            <a:srgbClr val="F0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TextBox 29"/>
          <p:cNvSpPr txBox="1"/>
          <p:nvPr/>
        </p:nvSpPr>
        <p:spPr>
          <a:xfrm>
            <a:off x="2872679" y="2000098"/>
            <a:ext cx="2036135"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Pharmacist in Charge at Facility  </a:t>
            </a:r>
          </a:p>
        </p:txBody>
      </p:sp>
      <p:grpSp>
        <p:nvGrpSpPr>
          <p:cNvPr id="41" name="Group 40"/>
          <p:cNvGrpSpPr/>
          <p:nvPr/>
        </p:nvGrpSpPr>
        <p:grpSpPr>
          <a:xfrm>
            <a:off x="7043696" y="724270"/>
            <a:ext cx="620303" cy="252463"/>
            <a:chOff x="7322891" y="4776960"/>
            <a:chExt cx="344505" cy="205169"/>
          </a:xfrm>
        </p:grpSpPr>
        <p:sp>
          <p:nvSpPr>
            <p:cNvPr id="42" name="Rounded Rectangle 41"/>
            <p:cNvSpPr/>
            <p:nvPr/>
          </p:nvSpPr>
          <p:spPr>
            <a:xfrm>
              <a:off x="7337653" y="4808306"/>
              <a:ext cx="329743" cy="173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TextBox 42"/>
            <p:cNvSpPr txBox="1"/>
            <p:nvPr/>
          </p:nvSpPr>
          <p:spPr>
            <a:xfrm>
              <a:off x="7322891" y="4776960"/>
              <a:ext cx="344505" cy="2051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Roboto Condensed" pitchFamily="2" charset="0"/>
                  <a:ea typeface="Roboto Condensed" pitchFamily="2" charset="0"/>
                </a:rPr>
                <a:t>Change</a:t>
              </a:r>
            </a:p>
          </p:txBody>
        </p:sp>
      </p:grpSp>
      <p:sp>
        <p:nvSpPr>
          <p:cNvPr id="52" name="Rectangle 51"/>
          <p:cNvSpPr/>
          <p:nvPr/>
        </p:nvSpPr>
        <p:spPr>
          <a:xfrm>
            <a:off x="5547151" y="3468010"/>
            <a:ext cx="1101627"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TextBox 52"/>
          <p:cNvSpPr txBox="1"/>
          <p:nvPr/>
        </p:nvSpPr>
        <p:spPr>
          <a:xfrm>
            <a:off x="5446783" y="3216708"/>
            <a:ext cx="1433623"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Retype Password</a:t>
            </a:r>
          </a:p>
        </p:txBody>
      </p:sp>
      <p:sp>
        <p:nvSpPr>
          <p:cNvPr id="54" name="TextBox 53"/>
          <p:cNvSpPr txBox="1"/>
          <p:nvPr/>
        </p:nvSpPr>
        <p:spPr>
          <a:xfrm>
            <a:off x="5515122" y="3495691"/>
            <a:ext cx="148431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a:t>
            </a:r>
          </a:p>
        </p:txBody>
      </p:sp>
      <p:sp>
        <p:nvSpPr>
          <p:cNvPr id="55" name="TextBox 54"/>
          <p:cNvSpPr txBox="1"/>
          <p:nvPr/>
        </p:nvSpPr>
        <p:spPr>
          <a:xfrm>
            <a:off x="2896724" y="3227392"/>
            <a:ext cx="1484702"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Choose Password   </a:t>
            </a:r>
          </a:p>
        </p:txBody>
      </p:sp>
      <p:sp>
        <p:nvSpPr>
          <p:cNvPr id="56" name="Rectangle 55"/>
          <p:cNvSpPr/>
          <p:nvPr/>
        </p:nvSpPr>
        <p:spPr>
          <a:xfrm>
            <a:off x="5565760" y="2902225"/>
            <a:ext cx="1500671"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TextBox 56"/>
          <p:cNvSpPr txBox="1"/>
          <p:nvPr/>
        </p:nvSpPr>
        <p:spPr>
          <a:xfrm>
            <a:off x="5499604" y="2666367"/>
            <a:ext cx="1836495"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Notification Phone #</a:t>
            </a:r>
          </a:p>
        </p:txBody>
      </p:sp>
      <p:sp>
        <p:nvSpPr>
          <p:cNvPr id="62" name="Title 1"/>
          <p:cNvSpPr txBox="1">
            <a:spLocks/>
          </p:cNvSpPr>
          <p:nvPr/>
        </p:nvSpPr>
        <p:spPr>
          <a:xfrm>
            <a:off x="96758" y="2130792"/>
            <a:ext cx="2536498" cy="2306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                                          </a:t>
            </a:r>
            <a:endParaRPr kumimoji="0" lang="en-US" sz="900" b="0" i="1"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900" b="0" i="0" u="none" strike="noStrike" kern="1200" cap="none" spc="-60" normalizeH="0" baseline="0" noProof="0" dirty="0">
              <a:ln>
                <a:noFill/>
              </a:ln>
              <a:solidFill>
                <a:srgbClr val="FFFFFF"/>
              </a:solidFill>
              <a:effectLst/>
              <a:uLnTx/>
              <a:uFillTx/>
              <a:latin typeface="+mj-lt"/>
              <a:ea typeface="+mj-ea"/>
              <a:cs typeface="+mj-cs"/>
              <a:hlinkClick r:id="rId4" action="ppaction://hlinksldjump"/>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Pharmacy Portal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Product Catalog</a:t>
            </a:r>
            <a:r>
              <a:rPr kumimoji="0" lang="en-US" sz="1200" b="0" i="0" u="none" strike="noStrike" kern="1200" cap="none" spc="-60" normalizeH="0" baseline="0" noProof="0" dirty="0">
                <a:ln>
                  <a:noFill/>
                </a:ln>
                <a:solidFill>
                  <a:srgbClr val="FFFFFF"/>
                </a:solidFill>
                <a:effectLst/>
                <a:uLnTx/>
                <a:uFillTx/>
                <a:latin typeface="+mj-lt"/>
                <a:ea typeface="+mj-ea"/>
                <a:cs typeface="+mj-cs"/>
              </a:rPr>
              <a:t>	                                   </a:t>
            </a:r>
            <a:endParaRPr kumimoji="0" lang="en-US" sz="9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rgbClr val="FFFFFF"/>
                </a:solidFill>
                <a:effectLst/>
                <a:uLnTx/>
                <a:uFillTx/>
                <a:latin typeface="+mj-lt"/>
                <a:ea typeface="+mj-ea"/>
                <a:cs typeface="+mj-cs"/>
                <a:hlinkClick r:id="rId5" action="ppaction://hlinksldjump"/>
              </a:rPr>
              <a:t>Drug Information</a:t>
            </a:r>
            <a:r>
              <a:rPr kumimoji="0" lang="en-US" sz="1200" b="0" i="0" u="none" strike="noStrike" kern="1200" cap="none" spc="-60" normalizeH="0" baseline="0" noProof="0" dirty="0">
                <a:ln>
                  <a:noFill/>
                </a:ln>
                <a:solidFill>
                  <a:srgbClr val="FFFFFF"/>
                </a:solidFill>
                <a:effectLst/>
                <a:uLnTx/>
                <a:uFillTx/>
                <a:latin typeface="+mj-lt"/>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sng" strike="noStrike" kern="1200" cap="none" spc="-60" normalizeH="0" baseline="0" noProof="0" dirty="0">
                <a:ln>
                  <a:noFill/>
                </a:ln>
                <a:solidFill>
                  <a:srgbClr val="FFFFFF"/>
                </a:solidFill>
                <a:effectLst/>
                <a:uLnTx/>
                <a:uFillTx/>
                <a:latin typeface="+mj-lt"/>
                <a:ea typeface="+mj-ea"/>
                <a:cs typeface="+mj-cs"/>
              </a:rPr>
              <a:t>Pharmacy Locator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Customer Service</a:t>
            </a:r>
            <a:endParaRPr kumimoji="0" lang="en-US" sz="10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Forms                                                         </a:t>
            </a:r>
            <a:endParaRPr kumimoji="0" lang="en-US" sz="10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p:txBody>
      </p:sp>
      <p:sp>
        <p:nvSpPr>
          <p:cNvPr id="66" name="Rectangle 65"/>
          <p:cNvSpPr/>
          <p:nvPr/>
        </p:nvSpPr>
        <p:spPr>
          <a:xfrm>
            <a:off x="7779328" y="2540167"/>
            <a:ext cx="1264754" cy="207008"/>
          </a:xfrm>
          <a:prstGeom prst="rect">
            <a:avLst/>
          </a:prstGeom>
          <a:solidFill>
            <a:srgbClr val="F0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Rectangle 66"/>
          <p:cNvSpPr/>
          <p:nvPr/>
        </p:nvSpPr>
        <p:spPr>
          <a:xfrm>
            <a:off x="7930338" y="1953409"/>
            <a:ext cx="1264754" cy="207008"/>
          </a:xfrm>
          <a:prstGeom prst="rect">
            <a:avLst/>
          </a:prstGeom>
          <a:solidFill>
            <a:srgbClr val="F0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TextBox 68"/>
          <p:cNvSpPr txBox="1"/>
          <p:nvPr/>
        </p:nvSpPr>
        <p:spPr>
          <a:xfrm>
            <a:off x="7773714" y="1958833"/>
            <a:ext cx="1742785" cy="261610"/>
          </a:xfrm>
          <a:prstGeom prst="rect">
            <a:avLst/>
          </a:prstGeom>
          <a:noFill/>
        </p:spPr>
        <p:txBody>
          <a:bodyPr wrap="none" rtlCol="0">
            <a:spAutoFit/>
          </a:bodyPr>
          <a:lstStyle/>
          <a:p>
            <a:r>
              <a:rPr lang="en-US" sz="1100" b="1" kern="0" dirty="0">
                <a:solidFill>
                  <a:schemeClr val="accent1">
                    <a:lumMod val="75000"/>
                  </a:schemeClr>
                </a:solidFill>
                <a:latin typeface="Roboto Condensed" pitchFamily="2" charset="0"/>
                <a:ea typeface="Roboto Condensed" pitchFamily="2" charset="0"/>
              </a:rPr>
              <a:t>Pharmacy Contact #2 Name</a:t>
            </a:r>
          </a:p>
        </p:txBody>
      </p:sp>
      <p:sp>
        <p:nvSpPr>
          <p:cNvPr id="74" name="TextBox 73"/>
          <p:cNvSpPr txBox="1"/>
          <p:nvPr/>
        </p:nvSpPr>
        <p:spPr>
          <a:xfrm>
            <a:off x="8158411" y="4603058"/>
            <a:ext cx="221721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I accept the </a:t>
            </a:r>
            <a:r>
              <a:rPr kumimoji="0" lang="en-US" sz="1100" b="0" i="0" u="sng" strike="noStrike" kern="0" cap="none" spc="0" normalizeH="0" baseline="0" noProof="0" dirty="0">
                <a:ln>
                  <a:noFill/>
                </a:ln>
                <a:solidFill>
                  <a:srgbClr val="0066FF"/>
                </a:solidFill>
                <a:effectLst/>
                <a:uLnTx/>
                <a:uFillTx/>
                <a:latin typeface="Roboto Condensed" pitchFamily="2" charset="0"/>
                <a:ea typeface="Roboto Condensed" pitchFamily="2" charset="0"/>
              </a:rPr>
              <a:t>Terms of Use</a:t>
            </a:r>
          </a:p>
        </p:txBody>
      </p:sp>
      <p:sp>
        <p:nvSpPr>
          <p:cNvPr id="79" name="Flowchart: Connector 78"/>
          <p:cNvSpPr/>
          <p:nvPr/>
        </p:nvSpPr>
        <p:spPr>
          <a:xfrm>
            <a:off x="8038573" y="4690870"/>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lowchart: Connector 79"/>
          <p:cNvSpPr/>
          <p:nvPr/>
        </p:nvSpPr>
        <p:spPr>
          <a:xfrm>
            <a:off x="8036870" y="4699996"/>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81" name="Group 80"/>
          <p:cNvGrpSpPr/>
          <p:nvPr/>
        </p:nvGrpSpPr>
        <p:grpSpPr>
          <a:xfrm>
            <a:off x="11004356" y="5363865"/>
            <a:ext cx="725195" cy="261610"/>
            <a:chOff x="7292692" y="4759694"/>
            <a:chExt cx="725195" cy="261610"/>
          </a:xfrm>
        </p:grpSpPr>
        <p:sp>
          <p:nvSpPr>
            <p:cNvPr id="82" name="Rounded Rectangle 81"/>
            <p:cNvSpPr/>
            <p:nvPr/>
          </p:nvSpPr>
          <p:spPr>
            <a:xfrm>
              <a:off x="7337653" y="4808306"/>
              <a:ext cx="480981" cy="164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TextBox 82"/>
            <p:cNvSpPr txBox="1"/>
            <p:nvPr/>
          </p:nvSpPr>
          <p:spPr>
            <a:xfrm>
              <a:off x="7292692" y="4759694"/>
              <a:ext cx="72519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rPr>
                <a:t>Next </a:t>
              </a:r>
              <a:r>
                <a:rPr kumimoji="0" lang="en-US" sz="1100" b="1" i="0" u="none" strike="noStrike" kern="0" cap="none" spc="0" normalizeH="0" baseline="0" noProof="0" dirty="0">
                  <a:ln>
                    <a:noFill/>
                  </a:ln>
                  <a:effectLst/>
                  <a:uLnTx/>
                  <a:uFillTx/>
                </a:rPr>
                <a:t>&gt;&gt;</a:t>
              </a:r>
              <a:r>
                <a:rPr kumimoji="0" lang="en-US" sz="1000" b="1" i="0" u="none" strike="noStrike" kern="0" cap="none" spc="0" normalizeH="0" baseline="0" noProof="0" dirty="0">
                  <a:ln>
                    <a:noFill/>
                  </a:ln>
                  <a:effectLst/>
                  <a:uLnTx/>
                  <a:uFillTx/>
                </a:rPr>
                <a:t> </a:t>
              </a:r>
            </a:p>
          </p:txBody>
        </p:sp>
      </p:grpSp>
      <p:sp>
        <p:nvSpPr>
          <p:cNvPr id="84" name="TextBox 83"/>
          <p:cNvSpPr txBox="1"/>
          <p:nvPr/>
        </p:nvSpPr>
        <p:spPr>
          <a:xfrm>
            <a:off x="8173999" y="4962416"/>
            <a:ext cx="3591826" cy="6001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I authorize real time advisories as prescription claims for the this pharmacy location linked to either my email or mobile number  </a:t>
            </a:r>
            <a:r>
              <a:rPr kumimoji="0" lang="en-US" sz="1100" b="0" i="0" u="sng" strike="noStrike" kern="0" cap="none" spc="0" normalizeH="0" baseline="0" noProof="0" dirty="0">
                <a:ln>
                  <a:noFill/>
                </a:ln>
                <a:solidFill>
                  <a:srgbClr val="0066FF"/>
                </a:solidFill>
                <a:effectLst/>
                <a:uLnTx/>
                <a:uFillTx/>
                <a:latin typeface="Roboto Condensed" pitchFamily="2" charset="0"/>
                <a:ea typeface="Roboto Condensed" pitchFamily="2" charset="0"/>
              </a:rPr>
              <a:t>Privacy Policy</a:t>
            </a:r>
          </a:p>
        </p:txBody>
      </p:sp>
      <p:sp>
        <p:nvSpPr>
          <p:cNvPr id="85" name="Flowchart: Connector 84"/>
          <p:cNvSpPr/>
          <p:nvPr/>
        </p:nvSpPr>
        <p:spPr>
          <a:xfrm>
            <a:off x="8036863" y="5028202"/>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lowchart: Connector 85"/>
          <p:cNvSpPr/>
          <p:nvPr/>
        </p:nvSpPr>
        <p:spPr>
          <a:xfrm>
            <a:off x="8035160" y="5037328"/>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TextBox 67"/>
          <p:cNvSpPr txBox="1"/>
          <p:nvPr/>
        </p:nvSpPr>
        <p:spPr>
          <a:xfrm>
            <a:off x="2909035" y="2690914"/>
            <a:ext cx="97494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Email address</a:t>
            </a:r>
          </a:p>
        </p:txBody>
      </p:sp>
      <p:sp>
        <p:nvSpPr>
          <p:cNvPr id="89" name="Rectangle 88"/>
          <p:cNvSpPr/>
          <p:nvPr/>
        </p:nvSpPr>
        <p:spPr>
          <a:xfrm>
            <a:off x="2922645" y="2902215"/>
            <a:ext cx="2272896"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TextBox 89"/>
          <p:cNvSpPr txBox="1"/>
          <p:nvPr/>
        </p:nvSpPr>
        <p:spPr>
          <a:xfrm>
            <a:off x="2929258" y="2940806"/>
            <a:ext cx="202713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tjohnson@scriptnsave.com</a:t>
            </a:r>
          </a:p>
        </p:txBody>
      </p:sp>
      <p:sp>
        <p:nvSpPr>
          <p:cNvPr id="91" name="Rectangle 90"/>
          <p:cNvSpPr/>
          <p:nvPr/>
        </p:nvSpPr>
        <p:spPr>
          <a:xfrm>
            <a:off x="2922646" y="3455461"/>
            <a:ext cx="1121228"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TextBox 18"/>
          <p:cNvSpPr txBox="1"/>
          <p:nvPr/>
        </p:nvSpPr>
        <p:spPr>
          <a:xfrm>
            <a:off x="2909201" y="3503394"/>
            <a:ext cx="122966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a:t>
            </a:r>
          </a:p>
        </p:txBody>
      </p:sp>
      <p:sp>
        <p:nvSpPr>
          <p:cNvPr id="92" name="Rectangle 91"/>
          <p:cNvSpPr/>
          <p:nvPr/>
        </p:nvSpPr>
        <p:spPr>
          <a:xfrm>
            <a:off x="4923859" y="2262075"/>
            <a:ext cx="2264154"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TextBox 92"/>
          <p:cNvSpPr txBox="1"/>
          <p:nvPr/>
        </p:nvSpPr>
        <p:spPr>
          <a:xfrm>
            <a:off x="4933822" y="2296403"/>
            <a:ext cx="1126820"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rgbClr val="D3D4D5"/>
                </a:solidFill>
                <a:effectLst/>
                <a:uLnTx/>
                <a:uFillTx/>
                <a:latin typeface="Arial" pitchFamily="34" charset="0"/>
                <a:cs typeface="Arial" pitchFamily="34" charset="0"/>
              </a:rPr>
              <a:t>Last  Name</a:t>
            </a:r>
          </a:p>
        </p:txBody>
      </p:sp>
      <p:sp>
        <p:nvSpPr>
          <p:cNvPr id="94" name="TextBox 93"/>
          <p:cNvSpPr txBox="1"/>
          <p:nvPr/>
        </p:nvSpPr>
        <p:spPr>
          <a:xfrm>
            <a:off x="2937706" y="2296403"/>
            <a:ext cx="1112270"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rgbClr val="D3D4D5"/>
                </a:solidFill>
                <a:effectLst/>
                <a:uLnTx/>
                <a:uFillTx/>
                <a:latin typeface="Arial" pitchFamily="34" charset="0"/>
                <a:cs typeface="Arial" pitchFamily="34" charset="0"/>
              </a:rPr>
              <a:t>First Name</a:t>
            </a:r>
          </a:p>
        </p:txBody>
      </p:sp>
      <p:sp>
        <p:nvSpPr>
          <p:cNvPr id="18" name="TextBox 17"/>
          <p:cNvSpPr txBox="1"/>
          <p:nvPr/>
        </p:nvSpPr>
        <p:spPr>
          <a:xfrm>
            <a:off x="2947021" y="2277317"/>
            <a:ext cx="1735983"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Tamara</a:t>
            </a:r>
          </a:p>
        </p:txBody>
      </p:sp>
      <p:sp>
        <p:nvSpPr>
          <p:cNvPr id="95" name="TextBox 94"/>
          <p:cNvSpPr txBox="1"/>
          <p:nvPr/>
        </p:nvSpPr>
        <p:spPr>
          <a:xfrm>
            <a:off x="4956393" y="2276844"/>
            <a:ext cx="1735983"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Johnson-Watson</a:t>
            </a:r>
          </a:p>
        </p:txBody>
      </p:sp>
      <p:sp>
        <p:nvSpPr>
          <p:cNvPr id="96" name="TextBox 95"/>
          <p:cNvSpPr txBox="1"/>
          <p:nvPr/>
        </p:nvSpPr>
        <p:spPr>
          <a:xfrm>
            <a:off x="2849805" y="1332725"/>
            <a:ext cx="4365069" cy="6001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Once prescriptions arrive to your work queue in the Rx-Direct Portal. You Will be notified if a prescription filling opportunity is </a:t>
            </a:r>
            <a:r>
              <a:rPr kumimoji="0" lang="en-US" sz="1100" b="1" i="0" u="none" strike="noStrike" kern="0" cap="none" spc="0" normalizeH="0" baseline="0" noProof="0" dirty="0">
                <a:ln>
                  <a:noFill/>
                </a:ln>
                <a:solidFill>
                  <a:srgbClr val="FF0000"/>
                </a:solidFill>
                <a:effectLst/>
                <a:uLnTx/>
                <a:uFillTx/>
                <a:latin typeface="Roboto Condensed" pitchFamily="2" charset="0"/>
                <a:ea typeface="Roboto Condensed" pitchFamily="2" charset="0"/>
              </a:rPr>
              <a:t>idle for longer than 20 minutes during work hours</a:t>
            </a:r>
            <a:r>
              <a:rPr kumimoji="0" lang="en-US" sz="1100" b="1"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a:t>
            </a:r>
          </a:p>
        </p:txBody>
      </p:sp>
      <p:sp>
        <p:nvSpPr>
          <p:cNvPr id="97" name="TextBox 96"/>
          <p:cNvSpPr txBox="1"/>
          <p:nvPr/>
        </p:nvSpPr>
        <p:spPr>
          <a:xfrm>
            <a:off x="4217486" y="3444965"/>
            <a:ext cx="109487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2"/>
                </a:solidFill>
                <a:effectLst/>
                <a:uLnTx/>
                <a:uFillTx/>
                <a:latin typeface="Roboto Condensed" pitchFamily="2" charset="0"/>
                <a:ea typeface="Roboto Condensed" pitchFamily="2" charset="0"/>
              </a:rPr>
              <a:t>(4-10 characters; Alpha Numeric)</a:t>
            </a:r>
          </a:p>
        </p:txBody>
      </p:sp>
      <p:sp>
        <p:nvSpPr>
          <p:cNvPr id="99" name="TextBox 98"/>
          <p:cNvSpPr txBox="1"/>
          <p:nvPr/>
        </p:nvSpPr>
        <p:spPr>
          <a:xfrm>
            <a:off x="7764779" y="1637388"/>
            <a:ext cx="1415413"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Secondary Contacts</a:t>
            </a:r>
          </a:p>
        </p:txBody>
      </p:sp>
      <p:sp>
        <p:nvSpPr>
          <p:cNvPr id="101" name="Flowchart: Connector 100"/>
          <p:cNvSpPr/>
          <p:nvPr/>
        </p:nvSpPr>
        <p:spPr>
          <a:xfrm>
            <a:off x="2934665" y="4095710"/>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Flowchart: Connector 101"/>
          <p:cNvSpPr/>
          <p:nvPr/>
        </p:nvSpPr>
        <p:spPr>
          <a:xfrm>
            <a:off x="2940727" y="4085600"/>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Flowchart: Connector 102"/>
          <p:cNvSpPr/>
          <p:nvPr/>
        </p:nvSpPr>
        <p:spPr>
          <a:xfrm>
            <a:off x="2929495" y="4564335"/>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Flowchart: Connector 103"/>
          <p:cNvSpPr/>
          <p:nvPr/>
        </p:nvSpPr>
        <p:spPr>
          <a:xfrm>
            <a:off x="2935611" y="4551529"/>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Flowchart: Connector 104"/>
          <p:cNvSpPr/>
          <p:nvPr/>
        </p:nvSpPr>
        <p:spPr>
          <a:xfrm>
            <a:off x="2928653" y="4330036"/>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Flowchart: Connector 105"/>
          <p:cNvSpPr/>
          <p:nvPr/>
        </p:nvSpPr>
        <p:spPr>
          <a:xfrm>
            <a:off x="2943484" y="4327726"/>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Flowchart: Connector 106"/>
          <p:cNvSpPr/>
          <p:nvPr/>
        </p:nvSpPr>
        <p:spPr>
          <a:xfrm>
            <a:off x="2931123" y="4786310"/>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Flowchart: Connector 107"/>
          <p:cNvSpPr/>
          <p:nvPr/>
        </p:nvSpPr>
        <p:spPr>
          <a:xfrm>
            <a:off x="2924970" y="4777660"/>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Flowchart: Connector 108"/>
          <p:cNvSpPr/>
          <p:nvPr/>
        </p:nvSpPr>
        <p:spPr>
          <a:xfrm>
            <a:off x="2940975" y="5010507"/>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Flowchart: Connector 109"/>
          <p:cNvSpPr/>
          <p:nvPr/>
        </p:nvSpPr>
        <p:spPr>
          <a:xfrm>
            <a:off x="2942483" y="5009226"/>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Flowchart: Connector 110"/>
          <p:cNvSpPr/>
          <p:nvPr/>
        </p:nvSpPr>
        <p:spPr>
          <a:xfrm>
            <a:off x="2934665" y="5238962"/>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Flowchart: Connector 111"/>
          <p:cNvSpPr/>
          <p:nvPr/>
        </p:nvSpPr>
        <p:spPr>
          <a:xfrm>
            <a:off x="2938540" y="5247029"/>
            <a:ext cx="123251" cy="1266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Flowchart: Connector 112"/>
          <p:cNvSpPr/>
          <p:nvPr/>
        </p:nvSpPr>
        <p:spPr>
          <a:xfrm>
            <a:off x="2934489" y="5467063"/>
            <a:ext cx="123251" cy="12668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TextBox 116"/>
          <p:cNvSpPr txBox="1"/>
          <p:nvPr/>
        </p:nvSpPr>
        <p:spPr>
          <a:xfrm>
            <a:off x="3036573" y="4024096"/>
            <a:ext cx="1484702"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Monday</a:t>
            </a:r>
          </a:p>
        </p:txBody>
      </p:sp>
      <p:sp>
        <p:nvSpPr>
          <p:cNvPr id="118" name="Rectangle 117"/>
          <p:cNvSpPr/>
          <p:nvPr/>
        </p:nvSpPr>
        <p:spPr>
          <a:xfrm>
            <a:off x="4217486" y="4040279"/>
            <a:ext cx="497092"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Rectangle 118"/>
          <p:cNvSpPr/>
          <p:nvPr/>
        </p:nvSpPr>
        <p:spPr>
          <a:xfrm>
            <a:off x="4774892" y="4040279"/>
            <a:ext cx="481801"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TextBox 120"/>
          <p:cNvSpPr txBox="1"/>
          <p:nvPr/>
        </p:nvSpPr>
        <p:spPr>
          <a:xfrm>
            <a:off x="4222294" y="4039270"/>
            <a:ext cx="58570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     AM</a:t>
            </a:r>
          </a:p>
        </p:txBody>
      </p:sp>
      <p:sp>
        <p:nvSpPr>
          <p:cNvPr id="122" name="TextBox 121"/>
          <p:cNvSpPr txBox="1"/>
          <p:nvPr/>
        </p:nvSpPr>
        <p:spPr>
          <a:xfrm>
            <a:off x="4829390" y="4039270"/>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PM</a:t>
            </a:r>
          </a:p>
        </p:txBody>
      </p:sp>
      <p:sp>
        <p:nvSpPr>
          <p:cNvPr id="123" name="TextBox 122"/>
          <p:cNvSpPr txBox="1"/>
          <p:nvPr/>
        </p:nvSpPr>
        <p:spPr>
          <a:xfrm>
            <a:off x="2854896" y="3832724"/>
            <a:ext cx="2328779"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Facility Operation        Phone Hours</a:t>
            </a:r>
          </a:p>
        </p:txBody>
      </p:sp>
      <p:sp>
        <p:nvSpPr>
          <p:cNvPr id="124" name="TextBox 123"/>
          <p:cNvSpPr txBox="1"/>
          <p:nvPr/>
        </p:nvSpPr>
        <p:spPr>
          <a:xfrm>
            <a:off x="4225406" y="4039801"/>
            <a:ext cx="122966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itchFamily="34" charset="0"/>
                <a:cs typeface="Arial" pitchFamily="34" charset="0"/>
              </a:rPr>
              <a:t>8 30            6  00</a:t>
            </a:r>
          </a:p>
        </p:txBody>
      </p:sp>
      <p:sp>
        <p:nvSpPr>
          <p:cNvPr id="125" name="TextBox 124"/>
          <p:cNvSpPr txBox="1"/>
          <p:nvPr/>
        </p:nvSpPr>
        <p:spPr>
          <a:xfrm>
            <a:off x="3043035" y="4258427"/>
            <a:ext cx="1484702"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Tuesday</a:t>
            </a:r>
          </a:p>
        </p:txBody>
      </p:sp>
      <p:sp>
        <p:nvSpPr>
          <p:cNvPr id="126" name="Rectangle 125"/>
          <p:cNvSpPr/>
          <p:nvPr/>
        </p:nvSpPr>
        <p:spPr>
          <a:xfrm>
            <a:off x="4223948" y="4274610"/>
            <a:ext cx="497092"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7" name="Rectangle 126"/>
          <p:cNvSpPr/>
          <p:nvPr/>
        </p:nvSpPr>
        <p:spPr>
          <a:xfrm>
            <a:off x="4781354" y="4274610"/>
            <a:ext cx="481801"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8" name="TextBox 127"/>
          <p:cNvSpPr txBox="1"/>
          <p:nvPr/>
        </p:nvSpPr>
        <p:spPr>
          <a:xfrm>
            <a:off x="4228756" y="4273601"/>
            <a:ext cx="58570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     AM</a:t>
            </a:r>
          </a:p>
        </p:txBody>
      </p:sp>
      <p:sp>
        <p:nvSpPr>
          <p:cNvPr id="129" name="TextBox 128"/>
          <p:cNvSpPr txBox="1"/>
          <p:nvPr/>
        </p:nvSpPr>
        <p:spPr>
          <a:xfrm>
            <a:off x="4835852" y="4273601"/>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PM</a:t>
            </a:r>
          </a:p>
        </p:txBody>
      </p:sp>
      <p:sp>
        <p:nvSpPr>
          <p:cNvPr id="130" name="TextBox 129"/>
          <p:cNvSpPr txBox="1"/>
          <p:nvPr/>
        </p:nvSpPr>
        <p:spPr>
          <a:xfrm>
            <a:off x="4231868" y="4274132"/>
            <a:ext cx="122966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itchFamily="34" charset="0"/>
                <a:cs typeface="Arial" pitchFamily="34" charset="0"/>
              </a:rPr>
              <a:t>8 30            6  00</a:t>
            </a:r>
          </a:p>
        </p:txBody>
      </p:sp>
      <p:sp>
        <p:nvSpPr>
          <p:cNvPr id="131" name="TextBox 130"/>
          <p:cNvSpPr txBox="1"/>
          <p:nvPr/>
        </p:nvSpPr>
        <p:spPr>
          <a:xfrm>
            <a:off x="3047955" y="4491941"/>
            <a:ext cx="1484702"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Wednesday</a:t>
            </a:r>
          </a:p>
        </p:txBody>
      </p:sp>
      <p:sp>
        <p:nvSpPr>
          <p:cNvPr id="132" name="Rectangle 131"/>
          <p:cNvSpPr/>
          <p:nvPr/>
        </p:nvSpPr>
        <p:spPr>
          <a:xfrm>
            <a:off x="4228868" y="4508124"/>
            <a:ext cx="497092"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 name="Rectangle 132"/>
          <p:cNvSpPr/>
          <p:nvPr/>
        </p:nvSpPr>
        <p:spPr>
          <a:xfrm>
            <a:off x="4786274" y="4508124"/>
            <a:ext cx="481801"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 name="TextBox 133"/>
          <p:cNvSpPr txBox="1"/>
          <p:nvPr/>
        </p:nvSpPr>
        <p:spPr>
          <a:xfrm>
            <a:off x="4233676" y="4507115"/>
            <a:ext cx="58570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     AM</a:t>
            </a:r>
          </a:p>
        </p:txBody>
      </p:sp>
      <p:sp>
        <p:nvSpPr>
          <p:cNvPr id="135" name="TextBox 134"/>
          <p:cNvSpPr txBox="1"/>
          <p:nvPr/>
        </p:nvSpPr>
        <p:spPr>
          <a:xfrm>
            <a:off x="4840772" y="4507115"/>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PM</a:t>
            </a:r>
          </a:p>
        </p:txBody>
      </p:sp>
      <p:sp>
        <p:nvSpPr>
          <p:cNvPr id="136" name="TextBox 135"/>
          <p:cNvSpPr txBox="1"/>
          <p:nvPr/>
        </p:nvSpPr>
        <p:spPr>
          <a:xfrm>
            <a:off x="4236788" y="4507646"/>
            <a:ext cx="122966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itchFamily="34" charset="0"/>
                <a:cs typeface="Arial" pitchFamily="34" charset="0"/>
              </a:rPr>
              <a:t>8 30            6  00</a:t>
            </a:r>
          </a:p>
        </p:txBody>
      </p:sp>
      <p:sp>
        <p:nvSpPr>
          <p:cNvPr id="137" name="TextBox 136"/>
          <p:cNvSpPr txBox="1"/>
          <p:nvPr/>
        </p:nvSpPr>
        <p:spPr>
          <a:xfrm>
            <a:off x="3047953" y="4720539"/>
            <a:ext cx="1484702"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Thursday</a:t>
            </a:r>
          </a:p>
        </p:txBody>
      </p:sp>
      <p:sp>
        <p:nvSpPr>
          <p:cNvPr id="138" name="Rectangle 137"/>
          <p:cNvSpPr/>
          <p:nvPr/>
        </p:nvSpPr>
        <p:spPr>
          <a:xfrm>
            <a:off x="4228866" y="4736722"/>
            <a:ext cx="497092"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Rectangle 138"/>
          <p:cNvSpPr/>
          <p:nvPr/>
        </p:nvSpPr>
        <p:spPr>
          <a:xfrm>
            <a:off x="4786272" y="4736722"/>
            <a:ext cx="481801"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TextBox 139"/>
          <p:cNvSpPr txBox="1"/>
          <p:nvPr/>
        </p:nvSpPr>
        <p:spPr>
          <a:xfrm>
            <a:off x="4233674" y="4735713"/>
            <a:ext cx="58570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     AM</a:t>
            </a:r>
          </a:p>
        </p:txBody>
      </p:sp>
      <p:sp>
        <p:nvSpPr>
          <p:cNvPr id="141" name="TextBox 140"/>
          <p:cNvSpPr txBox="1"/>
          <p:nvPr/>
        </p:nvSpPr>
        <p:spPr>
          <a:xfrm>
            <a:off x="4840770" y="4735713"/>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PM</a:t>
            </a:r>
          </a:p>
        </p:txBody>
      </p:sp>
      <p:sp>
        <p:nvSpPr>
          <p:cNvPr id="142" name="TextBox 141"/>
          <p:cNvSpPr txBox="1"/>
          <p:nvPr/>
        </p:nvSpPr>
        <p:spPr>
          <a:xfrm>
            <a:off x="4236786" y="4736244"/>
            <a:ext cx="122966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itchFamily="34" charset="0"/>
                <a:cs typeface="Arial" pitchFamily="34" charset="0"/>
              </a:rPr>
              <a:t>8 30            6  00</a:t>
            </a:r>
          </a:p>
        </p:txBody>
      </p:sp>
      <p:sp>
        <p:nvSpPr>
          <p:cNvPr id="143" name="TextBox 142"/>
          <p:cNvSpPr txBox="1"/>
          <p:nvPr/>
        </p:nvSpPr>
        <p:spPr>
          <a:xfrm>
            <a:off x="3047951" y="4949138"/>
            <a:ext cx="1484702"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Friday</a:t>
            </a:r>
          </a:p>
        </p:txBody>
      </p:sp>
      <p:sp>
        <p:nvSpPr>
          <p:cNvPr id="144" name="Rectangle 143"/>
          <p:cNvSpPr/>
          <p:nvPr/>
        </p:nvSpPr>
        <p:spPr>
          <a:xfrm>
            <a:off x="4228864" y="4965321"/>
            <a:ext cx="497092"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 name="Rectangle 144"/>
          <p:cNvSpPr/>
          <p:nvPr/>
        </p:nvSpPr>
        <p:spPr>
          <a:xfrm>
            <a:off x="4786270" y="4965321"/>
            <a:ext cx="481801"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 name="TextBox 145"/>
          <p:cNvSpPr txBox="1"/>
          <p:nvPr/>
        </p:nvSpPr>
        <p:spPr>
          <a:xfrm>
            <a:off x="4233672" y="4964312"/>
            <a:ext cx="58570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     AM</a:t>
            </a:r>
          </a:p>
        </p:txBody>
      </p:sp>
      <p:sp>
        <p:nvSpPr>
          <p:cNvPr id="147" name="TextBox 146"/>
          <p:cNvSpPr txBox="1"/>
          <p:nvPr/>
        </p:nvSpPr>
        <p:spPr>
          <a:xfrm>
            <a:off x="4840768" y="4964312"/>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PM</a:t>
            </a:r>
          </a:p>
        </p:txBody>
      </p:sp>
      <p:sp>
        <p:nvSpPr>
          <p:cNvPr id="148" name="TextBox 147"/>
          <p:cNvSpPr txBox="1"/>
          <p:nvPr/>
        </p:nvSpPr>
        <p:spPr>
          <a:xfrm>
            <a:off x="4236784" y="4964843"/>
            <a:ext cx="122966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itchFamily="34" charset="0"/>
                <a:cs typeface="Arial" pitchFamily="34" charset="0"/>
              </a:rPr>
              <a:t>8 30            6  00</a:t>
            </a:r>
          </a:p>
        </p:txBody>
      </p:sp>
      <p:sp>
        <p:nvSpPr>
          <p:cNvPr id="149" name="TextBox 148"/>
          <p:cNvSpPr txBox="1"/>
          <p:nvPr/>
        </p:nvSpPr>
        <p:spPr>
          <a:xfrm>
            <a:off x="3047953" y="5177740"/>
            <a:ext cx="1484702"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Saturday</a:t>
            </a:r>
          </a:p>
        </p:txBody>
      </p:sp>
      <p:sp>
        <p:nvSpPr>
          <p:cNvPr id="150" name="Rectangle 149"/>
          <p:cNvSpPr/>
          <p:nvPr/>
        </p:nvSpPr>
        <p:spPr>
          <a:xfrm>
            <a:off x="4228866" y="5193923"/>
            <a:ext cx="497092"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 name="Rectangle 150"/>
          <p:cNvSpPr/>
          <p:nvPr/>
        </p:nvSpPr>
        <p:spPr>
          <a:xfrm>
            <a:off x="4786272" y="5193923"/>
            <a:ext cx="481801"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 name="TextBox 151"/>
          <p:cNvSpPr txBox="1"/>
          <p:nvPr/>
        </p:nvSpPr>
        <p:spPr>
          <a:xfrm>
            <a:off x="4233674" y="5192914"/>
            <a:ext cx="58570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     AM</a:t>
            </a:r>
          </a:p>
        </p:txBody>
      </p:sp>
      <p:sp>
        <p:nvSpPr>
          <p:cNvPr id="153" name="TextBox 152"/>
          <p:cNvSpPr txBox="1"/>
          <p:nvPr/>
        </p:nvSpPr>
        <p:spPr>
          <a:xfrm>
            <a:off x="4840770" y="5192914"/>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PM</a:t>
            </a:r>
          </a:p>
        </p:txBody>
      </p:sp>
      <p:sp>
        <p:nvSpPr>
          <p:cNvPr id="154" name="TextBox 153"/>
          <p:cNvSpPr txBox="1"/>
          <p:nvPr/>
        </p:nvSpPr>
        <p:spPr>
          <a:xfrm>
            <a:off x="4236786" y="5193445"/>
            <a:ext cx="122966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itchFamily="34" charset="0"/>
                <a:cs typeface="Arial" pitchFamily="34" charset="0"/>
              </a:rPr>
              <a:t>9 00            2  00</a:t>
            </a:r>
          </a:p>
        </p:txBody>
      </p:sp>
      <p:sp>
        <p:nvSpPr>
          <p:cNvPr id="155" name="TextBox 154"/>
          <p:cNvSpPr txBox="1"/>
          <p:nvPr/>
        </p:nvSpPr>
        <p:spPr>
          <a:xfrm>
            <a:off x="3047953" y="5406342"/>
            <a:ext cx="1484702"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Sunday</a:t>
            </a:r>
          </a:p>
        </p:txBody>
      </p:sp>
      <p:sp>
        <p:nvSpPr>
          <p:cNvPr id="156" name="Rectangle 155"/>
          <p:cNvSpPr/>
          <p:nvPr/>
        </p:nvSpPr>
        <p:spPr>
          <a:xfrm>
            <a:off x="4228866" y="5422525"/>
            <a:ext cx="497092"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 name="Rectangle 156"/>
          <p:cNvSpPr/>
          <p:nvPr/>
        </p:nvSpPr>
        <p:spPr>
          <a:xfrm>
            <a:off x="4786272" y="5422525"/>
            <a:ext cx="481801" cy="202950"/>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8" name="TextBox 157"/>
          <p:cNvSpPr txBox="1"/>
          <p:nvPr/>
        </p:nvSpPr>
        <p:spPr>
          <a:xfrm>
            <a:off x="4233674" y="5421516"/>
            <a:ext cx="58570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     AM</a:t>
            </a:r>
          </a:p>
        </p:txBody>
      </p:sp>
      <p:sp>
        <p:nvSpPr>
          <p:cNvPr id="159" name="TextBox 158"/>
          <p:cNvSpPr txBox="1"/>
          <p:nvPr/>
        </p:nvSpPr>
        <p:spPr>
          <a:xfrm>
            <a:off x="4840770" y="5421516"/>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     PM</a:t>
            </a:r>
          </a:p>
        </p:txBody>
      </p:sp>
      <p:sp>
        <p:nvSpPr>
          <p:cNvPr id="32" name="Rectangle 31"/>
          <p:cNvSpPr/>
          <p:nvPr/>
        </p:nvSpPr>
        <p:spPr>
          <a:xfrm>
            <a:off x="6981518" y="646976"/>
            <a:ext cx="826570" cy="4082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2" name="TextBox 161"/>
          <p:cNvSpPr txBox="1"/>
          <p:nvPr/>
        </p:nvSpPr>
        <p:spPr>
          <a:xfrm>
            <a:off x="5561813" y="2963835"/>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Mobile</a:t>
            </a:r>
          </a:p>
        </p:txBody>
      </p:sp>
      <p:sp>
        <p:nvSpPr>
          <p:cNvPr id="58" name="TextBox 57"/>
          <p:cNvSpPr txBox="1"/>
          <p:nvPr/>
        </p:nvSpPr>
        <p:spPr>
          <a:xfrm>
            <a:off x="5591215" y="2942782"/>
            <a:ext cx="1347376"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469-596-4588</a:t>
            </a:r>
          </a:p>
        </p:txBody>
      </p:sp>
      <p:sp>
        <p:nvSpPr>
          <p:cNvPr id="163" name="TextBox 162"/>
          <p:cNvSpPr txBox="1"/>
          <p:nvPr/>
        </p:nvSpPr>
        <p:spPr>
          <a:xfrm>
            <a:off x="7763506" y="2532718"/>
            <a:ext cx="1792478" cy="261610"/>
          </a:xfrm>
          <a:prstGeom prst="rect">
            <a:avLst/>
          </a:prstGeom>
          <a:noFill/>
        </p:spPr>
        <p:txBody>
          <a:bodyPr wrap="none" rtlCol="0">
            <a:spAutoFit/>
          </a:bodyPr>
          <a:lstStyle/>
          <a:p>
            <a:r>
              <a:rPr lang="en-US" sz="1100" b="1" kern="0" dirty="0">
                <a:solidFill>
                  <a:schemeClr val="accent1">
                    <a:lumMod val="75000"/>
                  </a:schemeClr>
                </a:solidFill>
                <a:latin typeface="Roboto Condensed" pitchFamily="2" charset="0"/>
                <a:ea typeface="Roboto Condensed" pitchFamily="2" charset="0"/>
              </a:rPr>
              <a:t>Pharmacy Contact #2  Email </a:t>
            </a:r>
          </a:p>
        </p:txBody>
      </p:sp>
      <p:sp>
        <p:nvSpPr>
          <p:cNvPr id="164" name="Rectangle 163"/>
          <p:cNvSpPr/>
          <p:nvPr/>
        </p:nvSpPr>
        <p:spPr>
          <a:xfrm>
            <a:off x="7831479" y="2775078"/>
            <a:ext cx="1999310"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TextBox 164"/>
          <p:cNvSpPr txBox="1"/>
          <p:nvPr/>
        </p:nvSpPr>
        <p:spPr>
          <a:xfrm>
            <a:off x="7760296" y="2825160"/>
            <a:ext cx="202713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svanser@scriptnsave.com</a:t>
            </a:r>
          </a:p>
        </p:txBody>
      </p:sp>
      <p:sp>
        <p:nvSpPr>
          <p:cNvPr id="168" name="Rectangle 167"/>
          <p:cNvSpPr/>
          <p:nvPr/>
        </p:nvSpPr>
        <p:spPr>
          <a:xfrm>
            <a:off x="7835596" y="2203830"/>
            <a:ext cx="1647560" cy="304789"/>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Rectangle 168"/>
          <p:cNvSpPr/>
          <p:nvPr/>
        </p:nvSpPr>
        <p:spPr>
          <a:xfrm>
            <a:off x="9627398" y="2211894"/>
            <a:ext cx="1876143"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TextBox 169"/>
          <p:cNvSpPr txBox="1"/>
          <p:nvPr/>
        </p:nvSpPr>
        <p:spPr>
          <a:xfrm>
            <a:off x="9808217" y="2246222"/>
            <a:ext cx="1126820"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rgbClr val="D3D4D5"/>
                </a:solidFill>
                <a:effectLst/>
                <a:uLnTx/>
                <a:uFillTx/>
                <a:latin typeface="Arial" pitchFamily="34" charset="0"/>
                <a:cs typeface="Arial" pitchFamily="34" charset="0"/>
              </a:rPr>
              <a:t>Last  Name</a:t>
            </a:r>
          </a:p>
        </p:txBody>
      </p:sp>
      <p:sp>
        <p:nvSpPr>
          <p:cNvPr id="171" name="TextBox 170"/>
          <p:cNvSpPr txBox="1"/>
          <p:nvPr/>
        </p:nvSpPr>
        <p:spPr>
          <a:xfrm>
            <a:off x="7812101" y="2246222"/>
            <a:ext cx="1112270"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rgbClr val="D3D4D5"/>
                </a:solidFill>
                <a:effectLst/>
                <a:uLnTx/>
                <a:uFillTx/>
                <a:latin typeface="Arial" pitchFamily="34" charset="0"/>
                <a:cs typeface="Arial" pitchFamily="34" charset="0"/>
              </a:rPr>
              <a:t>First Name</a:t>
            </a:r>
          </a:p>
        </p:txBody>
      </p:sp>
      <p:sp>
        <p:nvSpPr>
          <p:cNvPr id="172" name="TextBox 171"/>
          <p:cNvSpPr txBox="1"/>
          <p:nvPr/>
        </p:nvSpPr>
        <p:spPr>
          <a:xfrm>
            <a:off x="7821417" y="2227136"/>
            <a:ext cx="1391114"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Steven</a:t>
            </a:r>
          </a:p>
        </p:txBody>
      </p:sp>
      <p:sp>
        <p:nvSpPr>
          <p:cNvPr id="173" name="TextBox 172"/>
          <p:cNvSpPr txBox="1"/>
          <p:nvPr/>
        </p:nvSpPr>
        <p:spPr>
          <a:xfrm>
            <a:off x="9830789" y="2226663"/>
            <a:ext cx="1405570"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Arial" pitchFamily="34" charset="0"/>
                <a:cs typeface="Arial" pitchFamily="34" charset="0"/>
              </a:rPr>
              <a:t>Vanser</a:t>
            </a:r>
            <a:endPar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175" name="Rectangle 174"/>
          <p:cNvSpPr/>
          <p:nvPr/>
        </p:nvSpPr>
        <p:spPr>
          <a:xfrm>
            <a:off x="9999499" y="2779730"/>
            <a:ext cx="1500671"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6" name="TextBox 175"/>
          <p:cNvSpPr txBox="1"/>
          <p:nvPr/>
        </p:nvSpPr>
        <p:spPr>
          <a:xfrm>
            <a:off x="9933343" y="2567936"/>
            <a:ext cx="1836495"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Notification Phone #</a:t>
            </a:r>
          </a:p>
        </p:txBody>
      </p:sp>
      <p:sp>
        <p:nvSpPr>
          <p:cNvPr id="177" name="TextBox 176"/>
          <p:cNvSpPr txBox="1"/>
          <p:nvPr/>
        </p:nvSpPr>
        <p:spPr>
          <a:xfrm>
            <a:off x="9995552" y="2865404"/>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Mobile</a:t>
            </a:r>
          </a:p>
        </p:txBody>
      </p:sp>
      <p:sp>
        <p:nvSpPr>
          <p:cNvPr id="178" name="TextBox 177"/>
          <p:cNvSpPr txBox="1"/>
          <p:nvPr/>
        </p:nvSpPr>
        <p:spPr>
          <a:xfrm>
            <a:off x="10024954" y="2832319"/>
            <a:ext cx="1347376"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281-685-3658</a:t>
            </a:r>
          </a:p>
        </p:txBody>
      </p:sp>
      <p:sp>
        <p:nvSpPr>
          <p:cNvPr id="181" name="TextBox 180"/>
          <p:cNvSpPr txBox="1"/>
          <p:nvPr/>
        </p:nvSpPr>
        <p:spPr>
          <a:xfrm>
            <a:off x="7773714" y="3218375"/>
            <a:ext cx="1742785" cy="261610"/>
          </a:xfrm>
          <a:prstGeom prst="rect">
            <a:avLst/>
          </a:prstGeom>
          <a:noFill/>
        </p:spPr>
        <p:txBody>
          <a:bodyPr wrap="none" rtlCol="0">
            <a:spAutoFit/>
          </a:bodyPr>
          <a:lstStyle/>
          <a:p>
            <a:r>
              <a:rPr lang="en-US" sz="1100" b="1" kern="0" dirty="0">
                <a:latin typeface="Roboto Condensed" pitchFamily="2" charset="0"/>
                <a:ea typeface="Roboto Condensed" pitchFamily="2" charset="0"/>
              </a:rPr>
              <a:t>Pharmacy Contact #3 Name</a:t>
            </a:r>
          </a:p>
        </p:txBody>
      </p:sp>
      <p:sp>
        <p:nvSpPr>
          <p:cNvPr id="182" name="TextBox 181"/>
          <p:cNvSpPr txBox="1"/>
          <p:nvPr/>
        </p:nvSpPr>
        <p:spPr>
          <a:xfrm>
            <a:off x="7742712" y="3755980"/>
            <a:ext cx="1792478" cy="261610"/>
          </a:xfrm>
          <a:prstGeom prst="rect">
            <a:avLst/>
          </a:prstGeom>
          <a:noFill/>
        </p:spPr>
        <p:txBody>
          <a:bodyPr wrap="none" rtlCol="0">
            <a:spAutoFit/>
          </a:bodyPr>
          <a:lstStyle/>
          <a:p>
            <a:r>
              <a:rPr lang="en-US" sz="1100" b="1" kern="0" dirty="0">
                <a:latin typeface="Roboto Condensed" pitchFamily="2" charset="0"/>
                <a:ea typeface="Roboto Condensed" pitchFamily="2" charset="0"/>
              </a:rPr>
              <a:t>Pharmacy Contact #3  Email </a:t>
            </a:r>
          </a:p>
        </p:txBody>
      </p:sp>
      <p:sp>
        <p:nvSpPr>
          <p:cNvPr id="183" name="Rectangle 182"/>
          <p:cNvSpPr/>
          <p:nvPr/>
        </p:nvSpPr>
        <p:spPr>
          <a:xfrm>
            <a:off x="7827466" y="4010331"/>
            <a:ext cx="1999310"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 name="TextBox 183"/>
          <p:cNvSpPr txBox="1"/>
          <p:nvPr/>
        </p:nvSpPr>
        <p:spPr>
          <a:xfrm>
            <a:off x="7756283" y="4060413"/>
            <a:ext cx="202713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mnajeep@scriptnsave.com</a:t>
            </a:r>
          </a:p>
        </p:txBody>
      </p:sp>
      <p:sp>
        <p:nvSpPr>
          <p:cNvPr id="185" name="Rectangle 184"/>
          <p:cNvSpPr/>
          <p:nvPr/>
        </p:nvSpPr>
        <p:spPr>
          <a:xfrm>
            <a:off x="7831583" y="3439083"/>
            <a:ext cx="1647560" cy="304789"/>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6" name="Rectangle 185"/>
          <p:cNvSpPr/>
          <p:nvPr/>
        </p:nvSpPr>
        <p:spPr>
          <a:xfrm>
            <a:off x="9623385" y="3447147"/>
            <a:ext cx="1876143"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7" name="TextBox 186"/>
          <p:cNvSpPr txBox="1"/>
          <p:nvPr/>
        </p:nvSpPr>
        <p:spPr>
          <a:xfrm>
            <a:off x="9804204" y="3481475"/>
            <a:ext cx="1126820"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rgbClr val="D3D4D5"/>
                </a:solidFill>
                <a:effectLst/>
                <a:uLnTx/>
                <a:uFillTx/>
                <a:latin typeface="Arial" pitchFamily="34" charset="0"/>
                <a:cs typeface="Arial" pitchFamily="34" charset="0"/>
              </a:rPr>
              <a:t>Last  Name</a:t>
            </a:r>
          </a:p>
        </p:txBody>
      </p:sp>
      <p:sp>
        <p:nvSpPr>
          <p:cNvPr id="188" name="TextBox 187"/>
          <p:cNvSpPr txBox="1"/>
          <p:nvPr/>
        </p:nvSpPr>
        <p:spPr>
          <a:xfrm>
            <a:off x="7808088" y="3481475"/>
            <a:ext cx="1112270"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rgbClr val="D3D4D5"/>
                </a:solidFill>
                <a:effectLst/>
                <a:uLnTx/>
                <a:uFillTx/>
                <a:latin typeface="Arial" pitchFamily="34" charset="0"/>
                <a:cs typeface="Arial" pitchFamily="34" charset="0"/>
              </a:rPr>
              <a:t>First Name</a:t>
            </a:r>
          </a:p>
        </p:txBody>
      </p:sp>
      <p:sp>
        <p:nvSpPr>
          <p:cNvPr id="189" name="TextBox 188"/>
          <p:cNvSpPr txBox="1"/>
          <p:nvPr/>
        </p:nvSpPr>
        <p:spPr>
          <a:xfrm>
            <a:off x="7817404" y="3462389"/>
            <a:ext cx="1391114"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Morton</a:t>
            </a:r>
          </a:p>
        </p:txBody>
      </p:sp>
      <p:sp>
        <p:nvSpPr>
          <p:cNvPr id="190" name="TextBox 189"/>
          <p:cNvSpPr txBox="1"/>
          <p:nvPr/>
        </p:nvSpPr>
        <p:spPr>
          <a:xfrm>
            <a:off x="9826776" y="3461916"/>
            <a:ext cx="1405570"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Arial" pitchFamily="34" charset="0"/>
                <a:cs typeface="Arial" pitchFamily="34" charset="0"/>
              </a:rPr>
              <a:t>Najeep</a:t>
            </a:r>
            <a:endPar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191" name="Rectangle 190"/>
          <p:cNvSpPr/>
          <p:nvPr/>
        </p:nvSpPr>
        <p:spPr>
          <a:xfrm>
            <a:off x="9995486" y="4014983"/>
            <a:ext cx="1500671" cy="3169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2" name="TextBox 191"/>
          <p:cNvSpPr txBox="1"/>
          <p:nvPr/>
        </p:nvSpPr>
        <p:spPr>
          <a:xfrm>
            <a:off x="9929330" y="3803189"/>
            <a:ext cx="1836495" cy="261610"/>
          </a:xfrm>
          <a:prstGeom prst="rect">
            <a:avLst/>
          </a:prstGeom>
          <a:noFill/>
        </p:spPr>
        <p:txBody>
          <a:bodyPr wrap="square" rtlCol="0">
            <a:spAutoFit/>
          </a:bodyPr>
          <a:lstStyle/>
          <a:p>
            <a:r>
              <a:rPr lang="en-US" sz="1100" b="1" kern="0" dirty="0">
                <a:latin typeface="Roboto Condensed" pitchFamily="2" charset="0"/>
                <a:ea typeface="Roboto Condensed" pitchFamily="2" charset="0"/>
              </a:rPr>
              <a:t>Notification Phone #</a:t>
            </a:r>
          </a:p>
        </p:txBody>
      </p:sp>
      <p:sp>
        <p:nvSpPr>
          <p:cNvPr id="193" name="TextBox 192"/>
          <p:cNvSpPr txBox="1"/>
          <p:nvPr/>
        </p:nvSpPr>
        <p:spPr>
          <a:xfrm>
            <a:off x="9991539" y="4100657"/>
            <a:ext cx="5251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rgbClr val="D3D4D5"/>
                </a:solidFill>
                <a:effectLst/>
                <a:uLnTx/>
                <a:uFillTx/>
                <a:latin typeface="Arial" pitchFamily="34" charset="0"/>
                <a:cs typeface="Arial" pitchFamily="34" charset="0"/>
              </a:rPr>
              <a:t>Mobile</a:t>
            </a:r>
          </a:p>
        </p:txBody>
      </p:sp>
      <p:sp>
        <p:nvSpPr>
          <p:cNvPr id="194" name="TextBox 193"/>
          <p:cNvSpPr txBox="1"/>
          <p:nvPr/>
        </p:nvSpPr>
        <p:spPr>
          <a:xfrm>
            <a:off x="10020941" y="4067572"/>
            <a:ext cx="1347376" cy="26161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605-949-6825</a:t>
            </a:r>
          </a:p>
        </p:txBody>
      </p:sp>
      <p:sp>
        <p:nvSpPr>
          <p:cNvPr id="197" name="TextBox 196"/>
          <p:cNvSpPr txBox="1"/>
          <p:nvPr/>
        </p:nvSpPr>
        <p:spPr>
          <a:xfrm>
            <a:off x="7679918" y="1220921"/>
            <a:ext cx="4293715"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Passwords will be automatically </a:t>
            </a:r>
            <a:r>
              <a:rPr lang="en-US" sz="1100" b="1" kern="0">
                <a:solidFill>
                  <a:schemeClr val="accent1">
                    <a:lumMod val="75000"/>
                  </a:schemeClr>
                </a:solidFill>
                <a:latin typeface="Roboto Condensed" pitchFamily="2" charset="0"/>
                <a:ea typeface="Roboto Condensed" pitchFamily="2" charset="0"/>
              </a:rPr>
              <a:t>generated &amp; sent </a:t>
            </a:r>
            <a:r>
              <a:rPr lang="en-US" sz="1100" b="1" kern="0" dirty="0">
                <a:solidFill>
                  <a:schemeClr val="accent1">
                    <a:lumMod val="75000"/>
                  </a:schemeClr>
                </a:solidFill>
                <a:latin typeface="Roboto Condensed" pitchFamily="2" charset="0"/>
                <a:ea typeface="Roboto Condensed" pitchFamily="2" charset="0"/>
              </a:rPr>
              <a:t>to Contacts #2 and #3</a:t>
            </a:r>
          </a:p>
        </p:txBody>
      </p:sp>
      <p:sp>
        <p:nvSpPr>
          <p:cNvPr id="4" name="Rectangle 3"/>
          <p:cNvSpPr/>
          <p:nvPr/>
        </p:nvSpPr>
        <p:spPr>
          <a:xfrm>
            <a:off x="60683" y="404658"/>
            <a:ext cx="2825887" cy="916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8"/>
          <p:cNvSpPr/>
          <p:nvPr/>
        </p:nvSpPr>
        <p:spPr>
          <a:xfrm>
            <a:off x="96758" y="396580"/>
            <a:ext cx="5132783"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SCRIPT N SAVE PHARMACY # 205 </a:t>
            </a:r>
            <a:r>
              <a:rPr kumimoji="0" lang="en-US" sz="1200" b="0" i="1"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 </a:t>
            </a:r>
            <a:r>
              <a:rPr kumimoji="0" lang="en-US" sz="18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      </a:t>
            </a:r>
            <a:endParaRPr kumimoji="0" lang="en-US" sz="14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endParaRPr>
          </a:p>
        </p:txBody>
      </p:sp>
      <p:sp>
        <p:nvSpPr>
          <p:cNvPr id="50" name="Rectangle 49"/>
          <p:cNvSpPr/>
          <p:nvPr/>
        </p:nvSpPr>
        <p:spPr>
          <a:xfrm>
            <a:off x="85116" y="716982"/>
            <a:ext cx="4387378" cy="338554"/>
          </a:xfrm>
          <a:prstGeom prst="rect">
            <a:avLst/>
          </a:prstGeom>
        </p:spPr>
        <p:txBody>
          <a:bodyPr wrap="square">
            <a:spAutoFit/>
          </a:bodyPr>
          <a:lstStyle/>
          <a:p>
            <a:r>
              <a:rPr lang="en-US" sz="1600" kern="0" dirty="0">
                <a:solidFill>
                  <a:schemeClr val="accent1">
                    <a:lumMod val="75000"/>
                  </a:schemeClr>
                </a:solidFill>
                <a:latin typeface="Roboto Condensed" pitchFamily="2" charset="0"/>
                <a:ea typeface="Roboto Condensed" pitchFamily="2" charset="0"/>
              </a:rPr>
              <a:t>16986 S. BELLEFLOWER PL   CONSHOHOCKEN    PA</a:t>
            </a:r>
          </a:p>
        </p:txBody>
      </p:sp>
      <p:sp>
        <p:nvSpPr>
          <p:cNvPr id="198" name="Rectangle 197"/>
          <p:cNvSpPr/>
          <p:nvPr/>
        </p:nvSpPr>
        <p:spPr>
          <a:xfrm>
            <a:off x="114750" y="965307"/>
            <a:ext cx="4387378" cy="307777"/>
          </a:xfrm>
          <a:prstGeom prst="rect">
            <a:avLst/>
          </a:prstGeom>
        </p:spPr>
        <p:txBody>
          <a:bodyPr wrap="square">
            <a:spAutoFit/>
          </a:bodyPr>
          <a:lstStyle/>
          <a:p>
            <a:r>
              <a:rPr lang="en-US" sz="1400" kern="0" dirty="0">
                <a:solidFill>
                  <a:schemeClr val="accent1">
                    <a:lumMod val="75000"/>
                  </a:schemeClr>
                </a:solidFill>
                <a:latin typeface="Roboto Condensed" pitchFamily="2" charset="0"/>
                <a:ea typeface="Roboto Condensed" pitchFamily="2" charset="0"/>
              </a:rPr>
              <a:t>Pharmacy Phone: 888-568-9600</a:t>
            </a:r>
          </a:p>
        </p:txBody>
      </p:sp>
      <p:sp>
        <p:nvSpPr>
          <p:cNvPr id="160" name="Rectangle 159"/>
          <p:cNvSpPr/>
          <p:nvPr/>
        </p:nvSpPr>
        <p:spPr>
          <a:xfrm>
            <a:off x="10056010" y="127529"/>
            <a:ext cx="1862051" cy="9559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6" name="Picture 16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6010" y="60769"/>
            <a:ext cx="2013211" cy="1006364"/>
          </a:xfrm>
          <a:prstGeom prst="rect">
            <a:avLst/>
          </a:prstGeom>
        </p:spPr>
      </p:pic>
      <p:sp>
        <p:nvSpPr>
          <p:cNvPr id="161" name="Rectangle 160"/>
          <p:cNvSpPr/>
          <p:nvPr/>
        </p:nvSpPr>
        <p:spPr>
          <a:xfrm>
            <a:off x="0" y="5825303"/>
            <a:ext cx="12101804" cy="180416"/>
          </a:xfrm>
          <a:prstGeom prst="rect">
            <a:avLst/>
          </a:prstGeom>
          <a:solidFill>
            <a:srgbClr val="367B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276603" y="5619807"/>
            <a:ext cx="11635274" cy="6001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hlinkClick r:id="rId8"/>
              </a:rPr>
              <a:t/>
            </a:r>
            <a:br>
              <a:rPr kumimoji="0" lang="en-US" sz="1100" b="0" i="0" u="none" strike="noStrike" kern="0" cap="none" spc="0" normalizeH="0" baseline="0" noProof="0" dirty="0">
                <a:ln>
                  <a:noFill/>
                </a:ln>
                <a:solidFill>
                  <a:sysClr val="windowText" lastClr="000000"/>
                </a:solidFill>
                <a:effectLst/>
                <a:uLnTx/>
                <a:uFillTx/>
                <a:hlinkClick r:id="rId8"/>
              </a:rPr>
            </a:br>
            <a:r>
              <a:rPr kumimoji="0" lang="en-US" sz="1100" b="0" i="0" u="none" strike="noStrike" kern="0" cap="none" spc="0" normalizeH="0" baseline="0" noProof="0" dirty="0">
                <a:ln>
                  <a:noFill/>
                </a:ln>
                <a:effectLst/>
                <a:uLnTx/>
                <a:uFillTx/>
                <a:latin typeface="Roboto Condensed" pitchFamily="2" charset="0"/>
                <a:ea typeface="Roboto Condensed" pitchFamily="2" charset="0"/>
              </a:rPr>
              <a:t>3201 FANNIN LN</a:t>
            </a:r>
            <a:r>
              <a:rPr kumimoji="0" lang="en-US" sz="1100" b="0" i="0" u="none" strike="noStrike" kern="0" cap="none" spc="0" normalizeH="0" noProof="0" dirty="0">
                <a:ln>
                  <a:noFill/>
                </a:ln>
                <a:effectLst/>
                <a:uLnTx/>
                <a:uFillTx/>
                <a:latin typeface="Roboto Condensed" pitchFamily="2" charset="0"/>
                <a:ea typeface="Roboto Condensed" pitchFamily="2" charset="0"/>
              </a:rPr>
              <a:t>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 l</a:t>
            </a:r>
            <a:r>
              <a:rPr kumimoji="0" lang="en-US" sz="1100" b="0" i="0" u="none" strike="noStrike" kern="0" cap="none" spc="0" normalizeH="0" baseline="0" noProof="0" dirty="0">
                <a:ln>
                  <a:noFill/>
                </a:ln>
                <a:effectLst/>
                <a:uLnTx/>
                <a:uFillTx/>
                <a:latin typeface="Roboto Condensed" pitchFamily="2" charset="0"/>
                <a:ea typeface="Roboto Condensed" pitchFamily="2" charset="0"/>
              </a:rPr>
              <a:t> Suite 200</a:t>
            </a:r>
            <a:r>
              <a:rPr kumimoji="0" lang="en-US" sz="1100" b="1" i="0" u="none" strike="noStrike" kern="0" cap="none" spc="0" normalizeH="0" baseline="0" noProof="0" dirty="0">
                <a:ln>
                  <a:noFill/>
                </a:ln>
                <a:effectLst/>
                <a:uLnTx/>
                <a:uFillTx/>
                <a:latin typeface="Roboto Condensed" pitchFamily="2" charset="0"/>
                <a:ea typeface="Roboto Condensed" pitchFamily="2" charset="0"/>
              </a:rPr>
              <a:t> l</a:t>
            </a:r>
            <a:r>
              <a:rPr kumimoji="0" lang="en-US" sz="1100" b="0" i="0" u="none" strike="noStrike" kern="0" cap="none" spc="0" normalizeH="0" baseline="0" noProof="0" dirty="0">
                <a:ln>
                  <a:noFill/>
                </a:ln>
                <a:effectLst/>
                <a:uLnTx/>
                <a:uFillTx/>
                <a:latin typeface="Roboto Condensed" pitchFamily="2" charset="0"/>
                <a:ea typeface="Roboto Condensed" pitchFamily="2" charset="0"/>
              </a:rPr>
              <a:t> SOUTHLAKE, TX  76092         (888) 495-7271                  info@Rx-Direct.us	            © 2016                    All rights reserved                            Privacy Policy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8431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iterate type="lt">
                                    <p:tmAbs val="60"/>
                                  </p:iterate>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551"/>
                            </p:stCondLst>
                            <p:childTnLst>
                              <p:par>
                                <p:cTn id="8" presetID="1" presetClass="entr" presetSubtype="0" fill="hold" grpId="0" nodeType="afterEffect">
                                  <p:stCondLst>
                                    <p:cond delay="250"/>
                                  </p:stCondLst>
                                  <p:iterate type="lt">
                                    <p:tmAbs val="60"/>
                                  </p:iterate>
                                  <p:childTnLst>
                                    <p:set>
                                      <p:cBhvr>
                                        <p:cTn id="9" dur="1" fill="hold">
                                          <p:stCondLst>
                                            <p:cond delay="0"/>
                                          </p:stCondLst>
                                        </p:cTn>
                                        <p:tgtEl>
                                          <p:spTgt spid="95"/>
                                        </p:tgtEl>
                                        <p:attrNameLst>
                                          <p:attrName>style.visibility</p:attrName>
                                        </p:attrNameLst>
                                      </p:cBhvr>
                                      <p:to>
                                        <p:strVal val="visible"/>
                                      </p:to>
                                    </p:set>
                                  </p:childTnLst>
                                </p:cTn>
                              </p:par>
                            </p:childTnLst>
                          </p:cTn>
                        </p:par>
                        <p:par>
                          <p:cTn id="10" fill="hold">
                            <p:stCondLst>
                              <p:cond delay="1582"/>
                            </p:stCondLst>
                            <p:childTnLst>
                              <p:par>
                                <p:cTn id="11" presetID="1" presetClass="entr" presetSubtype="0" fill="hold" grpId="0" nodeType="afterEffect">
                                  <p:stCondLst>
                                    <p:cond delay="0"/>
                                  </p:stCondLst>
                                  <p:iterate type="lt">
                                    <p:tmAbs val="60"/>
                                  </p:iterate>
                                  <p:childTnLst>
                                    <p:set>
                                      <p:cBhvr>
                                        <p:cTn id="12" dur="1" fill="hold">
                                          <p:stCondLst>
                                            <p:cond delay="0"/>
                                          </p:stCondLst>
                                        </p:cTn>
                                        <p:tgtEl>
                                          <p:spTgt spid="90"/>
                                        </p:tgtEl>
                                        <p:attrNameLst>
                                          <p:attrName>style.visibility</p:attrName>
                                        </p:attrNameLst>
                                      </p:cBhvr>
                                      <p:to>
                                        <p:strVal val="visible"/>
                                      </p:to>
                                    </p:set>
                                  </p:childTnLst>
                                </p:cTn>
                              </p:par>
                            </p:childTnLst>
                          </p:cTn>
                        </p:par>
                        <p:par>
                          <p:cTn id="13" fill="hold">
                            <p:stCondLst>
                              <p:cond delay="2963"/>
                            </p:stCondLst>
                            <p:childTnLst>
                              <p:par>
                                <p:cTn id="14" presetID="1" presetClass="entr" presetSubtype="0" fill="hold" grpId="0" nodeType="afterEffect">
                                  <p:stCondLst>
                                    <p:cond delay="0"/>
                                  </p:stCondLst>
                                  <p:iterate type="lt">
                                    <p:tmAbs val="60"/>
                                  </p:iterate>
                                  <p:childTnLst>
                                    <p:set>
                                      <p:cBhvr>
                                        <p:cTn id="15" dur="1" fill="hold">
                                          <p:stCondLst>
                                            <p:cond delay="0"/>
                                          </p:stCondLst>
                                        </p:cTn>
                                        <p:tgtEl>
                                          <p:spTgt spid="58"/>
                                        </p:tgtEl>
                                        <p:attrNameLst>
                                          <p:attrName>style.visibility</p:attrName>
                                        </p:attrNameLst>
                                      </p:cBhvr>
                                      <p:to>
                                        <p:strVal val="visible"/>
                                      </p:to>
                                    </p:set>
                                  </p:childTnLst>
                                </p:cTn>
                              </p:par>
                            </p:childTnLst>
                          </p:cTn>
                        </p:par>
                        <p:par>
                          <p:cTn id="16" fill="hold">
                            <p:stCondLst>
                              <p:cond delay="3624"/>
                            </p:stCondLst>
                            <p:childTnLst>
                              <p:par>
                                <p:cTn id="17" presetID="1" presetClass="entr" presetSubtype="0" fill="hold" grpId="0" nodeType="afterEffect">
                                  <p:stCondLst>
                                    <p:cond delay="500"/>
                                  </p:stCondLst>
                                  <p:iterate type="lt">
                                    <p:tmAbs val="60"/>
                                  </p:iterate>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4425"/>
                            </p:stCondLst>
                            <p:childTnLst>
                              <p:par>
                                <p:cTn id="20" presetID="1" presetClass="entr" presetSubtype="0" fill="hold" grpId="0" nodeType="afterEffect">
                                  <p:stCondLst>
                                    <p:cond delay="250"/>
                                  </p:stCondLst>
                                  <p:iterate type="lt">
                                    <p:tmAbs val="60"/>
                                  </p:iterate>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type="lt">
                                    <p:tmAbs val="60"/>
                                  </p:iterate>
                                  <p:childTnLst>
                                    <p:set>
                                      <p:cBhvr>
                                        <p:cTn id="28" dur="1" fill="hold">
                                          <p:stCondLst>
                                            <p:cond delay="0"/>
                                          </p:stCondLst>
                                        </p:cTn>
                                        <p:tgtEl>
                                          <p:spTgt spid="1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iterate type="lt">
                                    <p:tmAbs val="60"/>
                                  </p:iterate>
                                  <p:childTnLst>
                                    <p:set>
                                      <p:cBhvr>
                                        <p:cTn id="35" dur="1" fill="hold">
                                          <p:stCondLst>
                                            <p:cond delay="0"/>
                                          </p:stCondLst>
                                        </p:cTn>
                                        <p:tgtEl>
                                          <p:spTgt spid="130"/>
                                        </p:tgtEl>
                                        <p:attrNameLst>
                                          <p:attrName>style.visibility</p:attrName>
                                        </p:attrNameLst>
                                      </p:cBhvr>
                                      <p:to>
                                        <p:strVal val="visible"/>
                                      </p:to>
                                    </p:set>
                                  </p:childTnLst>
                                </p:cTn>
                              </p:par>
                            </p:childTnLst>
                          </p:cTn>
                        </p:par>
                        <p:par>
                          <p:cTn id="36" fill="hold">
                            <p:stCondLst>
                              <p:cond delay="301"/>
                            </p:stCondLst>
                            <p:childTnLst>
                              <p:par>
                                <p:cTn id="37" presetID="1"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iterate type="lt">
                                    <p:tmAbs val="60"/>
                                  </p:iterate>
                                  <p:childTnLst>
                                    <p:set>
                                      <p:cBhvr>
                                        <p:cTn id="45" dur="1" fill="hold">
                                          <p:stCondLst>
                                            <p:cond delay="0"/>
                                          </p:stCondLst>
                                        </p:cTn>
                                        <p:tgtEl>
                                          <p:spTgt spid="1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iterate type="lt">
                                    <p:tmAbs val="60"/>
                                  </p:iterate>
                                  <p:childTnLst>
                                    <p:set>
                                      <p:cBhvr>
                                        <p:cTn id="52" dur="1" fill="hold">
                                          <p:stCondLst>
                                            <p:cond delay="0"/>
                                          </p:stCondLst>
                                        </p:cTn>
                                        <p:tgtEl>
                                          <p:spTgt spid="1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iterate type="lt">
                                    <p:tmAbs val="60"/>
                                  </p:iterate>
                                  <p:childTnLst>
                                    <p:set>
                                      <p:cBhvr>
                                        <p:cTn id="59" dur="1" fill="hold">
                                          <p:stCondLst>
                                            <p:cond delay="0"/>
                                          </p:stCondLst>
                                        </p:cTn>
                                        <p:tgtEl>
                                          <p:spTgt spid="14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12"/>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iterate type="lt">
                                    <p:tmAbs val="60"/>
                                  </p:iterate>
                                  <p:childTnLst>
                                    <p:set>
                                      <p:cBhvr>
                                        <p:cTn id="66" dur="1" fill="hold">
                                          <p:stCondLst>
                                            <p:cond delay="0"/>
                                          </p:stCondLst>
                                        </p:cTn>
                                        <p:tgtEl>
                                          <p:spTgt spid="1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iterate type="lt">
                                    <p:tmAbs val="60"/>
                                  </p:iterate>
                                  <p:childTnLst>
                                    <p:set>
                                      <p:cBhvr>
                                        <p:cTn id="70" dur="1" fill="hold">
                                          <p:stCondLst>
                                            <p:cond delay="0"/>
                                          </p:stCondLst>
                                        </p:cTn>
                                        <p:tgtEl>
                                          <p:spTgt spid="172"/>
                                        </p:tgtEl>
                                        <p:attrNameLst>
                                          <p:attrName>style.visibility</p:attrName>
                                        </p:attrNameLst>
                                      </p:cBhvr>
                                      <p:to>
                                        <p:strVal val="visible"/>
                                      </p:to>
                                    </p:set>
                                  </p:childTnLst>
                                </p:cTn>
                              </p:par>
                            </p:childTnLst>
                          </p:cTn>
                        </p:par>
                        <p:par>
                          <p:cTn id="71" fill="hold">
                            <p:stCondLst>
                              <p:cond delay="301"/>
                            </p:stCondLst>
                            <p:childTnLst>
                              <p:par>
                                <p:cTn id="72" presetID="1" presetClass="entr" presetSubtype="0" fill="hold" grpId="0" nodeType="afterEffect">
                                  <p:stCondLst>
                                    <p:cond delay="0"/>
                                  </p:stCondLst>
                                  <p:iterate type="lt">
                                    <p:tmAbs val="60"/>
                                  </p:iterate>
                                  <p:childTnLst>
                                    <p:set>
                                      <p:cBhvr>
                                        <p:cTn id="73" dur="1" fill="hold">
                                          <p:stCondLst>
                                            <p:cond delay="0"/>
                                          </p:stCondLst>
                                        </p:cTn>
                                        <p:tgtEl>
                                          <p:spTgt spid="173"/>
                                        </p:tgtEl>
                                        <p:attrNameLst>
                                          <p:attrName>style.visibility</p:attrName>
                                        </p:attrNameLst>
                                      </p:cBhvr>
                                      <p:to>
                                        <p:strVal val="visible"/>
                                      </p:to>
                                    </p:set>
                                  </p:childTnLst>
                                </p:cTn>
                              </p:par>
                            </p:childTnLst>
                          </p:cTn>
                        </p:par>
                        <p:par>
                          <p:cTn id="74" fill="hold">
                            <p:stCondLst>
                              <p:cond delay="602"/>
                            </p:stCondLst>
                            <p:childTnLst>
                              <p:par>
                                <p:cTn id="75" presetID="1" presetClass="entr" presetSubtype="0" fill="hold" grpId="0" nodeType="afterEffect">
                                  <p:stCondLst>
                                    <p:cond delay="250"/>
                                  </p:stCondLst>
                                  <p:iterate type="lt">
                                    <p:tmAbs val="60"/>
                                  </p:iterate>
                                  <p:childTnLst>
                                    <p:set>
                                      <p:cBhvr>
                                        <p:cTn id="76" dur="1" fill="hold">
                                          <p:stCondLst>
                                            <p:cond delay="0"/>
                                          </p:stCondLst>
                                        </p:cTn>
                                        <p:tgtEl>
                                          <p:spTgt spid="165"/>
                                        </p:tgtEl>
                                        <p:attrNameLst>
                                          <p:attrName>style.visibility</p:attrName>
                                        </p:attrNameLst>
                                      </p:cBhvr>
                                      <p:to>
                                        <p:strVal val="visible"/>
                                      </p:to>
                                    </p:set>
                                  </p:childTnLst>
                                </p:cTn>
                              </p:par>
                            </p:childTnLst>
                          </p:cTn>
                        </p:par>
                        <p:par>
                          <p:cTn id="77" fill="hold">
                            <p:stCondLst>
                              <p:cond delay="2173"/>
                            </p:stCondLst>
                            <p:childTnLst>
                              <p:par>
                                <p:cTn id="78" presetID="1" presetClass="entr" presetSubtype="0" fill="hold" grpId="0" nodeType="afterEffect">
                                  <p:stCondLst>
                                    <p:cond delay="0"/>
                                  </p:stCondLst>
                                  <p:iterate type="lt">
                                    <p:tmAbs val="60"/>
                                  </p:iterate>
                                  <p:childTnLst>
                                    <p:set>
                                      <p:cBhvr>
                                        <p:cTn id="79" dur="1" fill="hold">
                                          <p:stCondLst>
                                            <p:cond delay="0"/>
                                          </p:stCondLst>
                                        </p:cTn>
                                        <p:tgtEl>
                                          <p:spTgt spid="17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iterate type="lt">
                                    <p:tmAbs val="60"/>
                                  </p:iterate>
                                  <p:childTnLst>
                                    <p:set>
                                      <p:cBhvr>
                                        <p:cTn id="83" dur="1" fill="hold">
                                          <p:stCondLst>
                                            <p:cond delay="0"/>
                                          </p:stCondLst>
                                        </p:cTn>
                                        <p:tgtEl>
                                          <p:spTgt spid="189"/>
                                        </p:tgtEl>
                                        <p:attrNameLst>
                                          <p:attrName>style.visibility</p:attrName>
                                        </p:attrNameLst>
                                      </p:cBhvr>
                                      <p:to>
                                        <p:strVal val="visible"/>
                                      </p:to>
                                    </p:set>
                                  </p:childTnLst>
                                </p:cTn>
                              </p:par>
                            </p:childTnLst>
                          </p:cTn>
                        </p:par>
                        <p:par>
                          <p:cTn id="84" fill="hold">
                            <p:stCondLst>
                              <p:cond delay="301"/>
                            </p:stCondLst>
                            <p:childTnLst>
                              <p:par>
                                <p:cTn id="85" presetID="1" presetClass="entr" presetSubtype="0" fill="hold" grpId="0" nodeType="afterEffect">
                                  <p:stCondLst>
                                    <p:cond delay="250"/>
                                  </p:stCondLst>
                                  <p:iterate type="lt">
                                    <p:tmAbs val="60"/>
                                  </p:iterate>
                                  <p:childTnLst>
                                    <p:set>
                                      <p:cBhvr>
                                        <p:cTn id="86" dur="1" fill="hold">
                                          <p:stCondLst>
                                            <p:cond delay="0"/>
                                          </p:stCondLst>
                                        </p:cTn>
                                        <p:tgtEl>
                                          <p:spTgt spid="190"/>
                                        </p:tgtEl>
                                        <p:attrNameLst>
                                          <p:attrName>style.visibility</p:attrName>
                                        </p:attrNameLst>
                                      </p:cBhvr>
                                      <p:to>
                                        <p:strVal val="visible"/>
                                      </p:to>
                                    </p:set>
                                  </p:childTnLst>
                                </p:cTn>
                              </p:par>
                            </p:childTnLst>
                          </p:cTn>
                        </p:par>
                        <p:par>
                          <p:cTn id="87" fill="hold">
                            <p:stCondLst>
                              <p:cond delay="852"/>
                            </p:stCondLst>
                            <p:childTnLst>
                              <p:par>
                                <p:cTn id="88" presetID="1" presetClass="entr" presetSubtype="0" fill="hold" grpId="0" nodeType="afterEffect">
                                  <p:stCondLst>
                                    <p:cond delay="0"/>
                                  </p:stCondLst>
                                  <p:iterate type="lt">
                                    <p:tmAbs val="60"/>
                                  </p:iterate>
                                  <p:childTnLst>
                                    <p:set>
                                      <p:cBhvr>
                                        <p:cTn id="89" dur="1" fill="hold">
                                          <p:stCondLst>
                                            <p:cond delay="0"/>
                                          </p:stCondLst>
                                        </p:cTn>
                                        <p:tgtEl>
                                          <p:spTgt spid="184"/>
                                        </p:tgtEl>
                                        <p:attrNameLst>
                                          <p:attrName>style.visibility</p:attrName>
                                        </p:attrNameLst>
                                      </p:cBhvr>
                                      <p:to>
                                        <p:strVal val="visible"/>
                                      </p:to>
                                    </p:set>
                                  </p:childTnLst>
                                </p:cTn>
                              </p:par>
                            </p:childTnLst>
                          </p:cTn>
                        </p:par>
                        <p:par>
                          <p:cTn id="90" fill="hold">
                            <p:stCondLst>
                              <p:cond delay="2173"/>
                            </p:stCondLst>
                            <p:childTnLst>
                              <p:par>
                                <p:cTn id="91" presetID="1" presetClass="entr" presetSubtype="0" fill="hold" grpId="0" nodeType="afterEffect">
                                  <p:stCondLst>
                                    <p:cond delay="0"/>
                                  </p:stCondLst>
                                  <p:iterate type="lt">
                                    <p:tmAbs val="60"/>
                                  </p:iterate>
                                  <p:childTnLst>
                                    <p:set>
                                      <p:cBhvr>
                                        <p:cTn id="92" dur="1" fill="hold">
                                          <p:stCondLst>
                                            <p:cond delay="0"/>
                                          </p:stCondLst>
                                        </p:cTn>
                                        <p:tgtEl>
                                          <p:spTgt spid="19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0"/>
                                        </p:tgtEl>
                                        <p:attrNameLst>
                                          <p:attrName>style.visibility</p:attrName>
                                        </p:attrNameLst>
                                      </p:cBhvr>
                                      <p:to>
                                        <p:strVal val="visible"/>
                                      </p:to>
                                    </p:set>
                                  </p:childTnLst>
                                </p:cTn>
                              </p:par>
                              <p:par>
                                <p:cTn id="101" presetID="1" presetClass="entr" presetSubtype="0" fill="hold" grpId="0" nodeType="withEffect">
                                  <p:stCondLst>
                                    <p:cond delay="50"/>
                                  </p:stCondLst>
                                  <p:childTnLst>
                                    <p:set>
                                      <p:cBhvr>
                                        <p:cTn id="102" dur="1" fill="hold">
                                          <p:stCondLst>
                                            <p:cond delay="0"/>
                                          </p:stCondLst>
                                        </p:cTn>
                                        <p:tgtEl>
                                          <p:spTgt spid="8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86"/>
                                        </p:tgtEl>
                                        <p:attrNameLst>
                                          <p:attrName>style.visibility</p:attrName>
                                        </p:attrNameLst>
                                      </p:cBhvr>
                                      <p:to>
                                        <p:strVal val="visible"/>
                                      </p:to>
                                    </p:set>
                                  </p:childTnLst>
                                </p:cTn>
                              </p:par>
                            </p:childTnLst>
                          </p:cTn>
                        </p:par>
                        <p:par>
                          <p:cTn id="109" fill="hold">
                            <p:stCondLst>
                              <p:cond delay="0"/>
                            </p:stCondLst>
                            <p:childTnLst>
                              <p:par>
                                <p:cTn id="110" presetID="1" presetClass="entr" presetSubtype="0" fill="hold" nodeType="afterEffect">
                                  <p:stCondLst>
                                    <p:cond delay="0"/>
                                  </p:stCondLst>
                                  <p:childTnLst>
                                    <p:set>
                                      <p:cBhvr>
                                        <p:cTn id="111"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74" grpId="0"/>
      <p:bldP spid="79" grpId="0" animBg="1"/>
      <p:bldP spid="80" grpId="0" animBg="1"/>
      <p:bldP spid="84" grpId="0"/>
      <p:bldP spid="85" grpId="0" animBg="1"/>
      <p:bldP spid="86" grpId="0" animBg="1"/>
      <p:bldP spid="90" grpId="0"/>
      <p:bldP spid="19" grpId="0"/>
      <p:bldP spid="18" grpId="0" animBg="1"/>
      <p:bldP spid="95" grpId="0" animBg="1"/>
      <p:bldP spid="102" grpId="0" animBg="1"/>
      <p:bldP spid="104" grpId="0" animBg="1"/>
      <p:bldP spid="106" grpId="0" animBg="1"/>
      <p:bldP spid="108" grpId="0" animBg="1"/>
      <p:bldP spid="110" grpId="0" animBg="1"/>
      <p:bldP spid="112" grpId="0" animBg="1"/>
      <p:bldP spid="124" grpId="0"/>
      <p:bldP spid="130" grpId="0"/>
      <p:bldP spid="136" grpId="0"/>
      <p:bldP spid="142" grpId="0"/>
      <p:bldP spid="148" grpId="0"/>
      <p:bldP spid="154" grpId="0"/>
      <p:bldP spid="32" grpId="0" animBg="1"/>
      <p:bldP spid="58" grpId="0" animBg="1"/>
      <p:bldP spid="165" grpId="0"/>
      <p:bldP spid="172" grpId="0" animBg="1"/>
      <p:bldP spid="173" grpId="0" animBg="1"/>
      <p:bldP spid="178" grpId="0" animBg="1"/>
      <p:bldP spid="184" grpId="0"/>
      <p:bldP spid="189" grpId="0" animBg="1"/>
      <p:bldP spid="190" grpId="0" animBg="1"/>
      <p:bldP spid="19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40495" y="-84709"/>
            <a:ext cx="3605786" cy="634942"/>
          </a:xfrm>
        </p:spPr>
        <p:txBody>
          <a:bodyPr>
            <a:normAutofit/>
          </a:bodyPr>
          <a:lstStyle/>
          <a:p>
            <a:r>
              <a:rPr lang="en-US" sz="1800" dirty="0">
                <a:solidFill>
                  <a:schemeClr val="tx1"/>
                </a:solidFill>
                <a:latin typeface="+mn-lt"/>
                <a:ea typeface="+mn-ea"/>
                <a:cs typeface="+mn-cs"/>
              </a:rPr>
              <a:t>[SPLASH PAGE]</a:t>
            </a:r>
          </a:p>
        </p:txBody>
      </p:sp>
      <p:sp>
        <p:nvSpPr>
          <p:cNvPr id="14" name="Action Button: Home 13">
            <a:hlinkClick r:id="rId2" action="ppaction://hlinksldjump" highlightClick="1"/>
          </p:cNvPr>
          <p:cNvSpPr/>
          <p:nvPr/>
        </p:nvSpPr>
        <p:spPr>
          <a:xfrm>
            <a:off x="11115870"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Action Button: Home 20">
            <a:hlinkClick r:id="rId3" action="ppaction://hlinksldjump" highlightClick="1"/>
          </p:cNvPr>
          <p:cNvSpPr/>
          <p:nvPr/>
        </p:nvSpPr>
        <p:spPr>
          <a:xfrm>
            <a:off x="416256" y="3328643"/>
            <a:ext cx="1210492" cy="224990"/>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Action Button: Home 21">
            <a:hlinkClick r:id="" action="ppaction://hlinkshowjump?jump=lastslideviewed"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8"/>
          <p:cNvSpPr/>
          <p:nvPr/>
        </p:nvSpPr>
        <p:spPr>
          <a:xfrm>
            <a:off x="365760" y="399011"/>
            <a:ext cx="1862051" cy="9559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29"/>
          <p:cNvSpPr/>
          <p:nvPr/>
        </p:nvSpPr>
        <p:spPr>
          <a:xfrm>
            <a:off x="0" y="5825303"/>
            <a:ext cx="12101804" cy="180416"/>
          </a:xfrm>
          <a:prstGeom prst="rect">
            <a:avLst/>
          </a:prstGeom>
          <a:solidFill>
            <a:srgbClr val="367B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76603" y="5619807"/>
            <a:ext cx="11635274" cy="6001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hlinkClick r:id="rId4"/>
              </a:rPr>
              <a:t/>
            </a:r>
            <a:br>
              <a:rPr kumimoji="0" lang="en-US" sz="1100" b="0" i="0" u="none" strike="noStrike" kern="0" cap="none" spc="0" normalizeH="0" baseline="0" noProof="0" dirty="0">
                <a:ln>
                  <a:noFill/>
                </a:ln>
                <a:solidFill>
                  <a:sysClr val="windowText" lastClr="000000"/>
                </a:solidFill>
                <a:effectLst/>
                <a:uLnTx/>
                <a:uFillTx/>
                <a:hlinkClick r:id="rId4"/>
              </a:rPr>
            </a:br>
            <a:r>
              <a:rPr kumimoji="0" lang="en-US" sz="1100" b="0" i="0" u="none" strike="noStrike" kern="0" cap="none" spc="0" normalizeH="0" baseline="0" noProof="0" dirty="0">
                <a:ln>
                  <a:noFill/>
                </a:ln>
                <a:effectLst/>
                <a:uLnTx/>
                <a:uFillTx/>
                <a:latin typeface="Roboto Condensed" pitchFamily="2" charset="0"/>
                <a:ea typeface="Roboto Condensed" pitchFamily="2" charset="0"/>
              </a:rPr>
              <a:t>3201 FANNIN LN</a:t>
            </a:r>
            <a:r>
              <a:rPr kumimoji="0" lang="en-US" sz="1100" b="0" i="0" u="none" strike="noStrike" kern="0" cap="none" spc="0" normalizeH="0" noProof="0" dirty="0">
                <a:ln>
                  <a:noFill/>
                </a:ln>
                <a:effectLst/>
                <a:uLnTx/>
                <a:uFillTx/>
                <a:latin typeface="Roboto Condensed" pitchFamily="2" charset="0"/>
                <a:ea typeface="Roboto Condensed" pitchFamily="2" charset="0"/>
              </a:rPr>
              <a:t>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 l</a:t>
            </a:r>
            <a:r>
              <a:rPr kumimoji="0" lang="en-US" sz="1100" b="0" i="0" u="none" strike="noStrike" kern="0" cap="none" spc="0" normalizeH="0" baseline="0" noProof="0" dirty="0">
                <a:ln>
                  <a:noFill/>
                </a:ln>
                <a:effectLst/>
                <a:uLnTx/>
                <a:uFillTx/>
                <a:latin typeface="Roboto Condensed" pitchFamily="2" charset="0"/>
                <a:ea typeface="Roboto Condensed" pitchFamily="2" charset="0"/>
              </a:rPr>
              <a:t> Suite 200</a:t>
            </a:r>
            <a:r>
              <a:rPr kumimoji="0" lang="en-US" sz="1100" b="1" i="0" u="none" strike="noStrike" kern="0" cap="none" spc="0" normalizeH="0" baseline="0" noProof="0" dirty="0">
                <a:ln>
                  <a:noFill/>
                </a:ln>
                <a:effectLst/>
                <a:uLnTx/>
                <a:uFillTx/>
                <a:latin typeface="Roboto Condensed" pitchFamily="2" charset="0"/>
                <a:ea typeface="Roboto Condensed" pitchFamily="2" charset="0"/>
              </a:rPr>
              <a:t> l</a:t>
            </a:r>
            <a:r>
              <a:rPr kumimoji="0" lang="en-US" sz="1100" b="0" i="0" u="none" strike="noStrike" kern="0" cap="none" spc="0" normalizeH="0" baseline="0" noProof="0" dirty="0">
                <a:ln>
                  <a:noFill/>
                </a:ln>
                <a:effectLst/>
                <a:uLnTx/>
                <a:uFillTx/>
                <a:latin typeface="Roboto Condensed" pitchFamily="2" charset="0"/>
                <a:ea typeface="Roboto Condensed" pitchFamily="2" charset="0"/>
              </a:rPr>
              <a:t> SOUTHLAKE, TX  76092         (888) 495-7271                  info@Rx-Direct.us	            © 2016                    All rights reserved                            Privacy Policy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pic>
        <p:nvPicPr>
          <p:cNvPr id="33" name="Picture 32"/>
          <p:cNvPicPr>
            <a:picLocks noChangeAspect="1"/>
          </p:cNvPicPr>
          <p:nvPr/>
        </p:nvPicPr>
        <p:blipFill rotWithShape="1">
          <a:blip r:embed="rId5"/>
          <a:srcRect t="-1" b="39704"/>
          <a:stretch/>
        </p:blipFill>
        <p:spPr>
          <a:xfrm>
            <a:off x="715265" y="463757"/>
            <a:ext cx="9413443" cy="5262129"/>
          </a:xfrm>
          <a:prstGeom prst="rect">
            <a:avLst/>
          </a:prstGeom>
        </p:spPr>
      </p:pic>
      <p:sp>
        <p:nvSpPr>
          <p:cNvPr id="34" name="Title 1"/>
          <p:cNvSpPr txBox="1">
            <a:spLocks/>
          </p:cNvSpPr>
          <p:nvPr/>
        </p:nvSpPr>
        <p:spPr>
          <a:xfrm>
            <a:off x="8797867" y="474020"/>
            <a:ext cx="1980704" cy="634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60" normalizeH="0" baseline="0" noProof="0" dirty="0">
                <a:ln>
                  <a:noFill/>
                </a:ln>
                <a:solidFill>
                  <a:schemeClr val="bg1"/>
                </a:solidFill>
                <a:effectLst/>
                <a:uLnTx/>
                <a:uFillTx/>
                <a:latin typeface="+mj-lt"/>
                <a:ea typeface="+mj-ea"/>
                <a:cs typeface="+mj-cs"/>
              </a:rPr>
              <a:t>PHARMACY</a:t>
            </a:r>
          </a:p>
        </p:txBody>
      </p:sp>
      <p:sp>
        <p:nvSpPr>
          <p:cNvPr id="35" name="Rectangle 34"/>
          <p:cNvSpPr/>
          <p:nvPr/>
        </p:nvSpPr>
        <p:spPr>
          <a:xfrm>
            <a:off x="-28452" y="290287"/>
            <a:ext cx="743718" cy="5435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859314" y="2278743"/>
            <a:ext cx="5849256" cy="25690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3176011" y="2500486"/>
            <a:ext cx="4977560" cy="1948712"/>
            <a:chOff x="4641983" y="2227114"/>
            <a:chExt cx="4977560" cy="1948712"/>
          </a:xfrm>
        </p:grpSpPr>
        <p:sp>
          <p:nvSpPr>
            <p:cNvPr id="38" name="Rectangle 37"/>
            <p:cNvSpPr/>
            <p:nvPr/>
          </p:nvSpPr>
          <p:spPr>
            <a:xfrm>
              <a:off x="4702080" y="2986204"/>
              <a:ext cx="1700279" cy="2728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TextBox 38"/>
            <p:cNvSpPr txBox="1"/>
            <p:nvPr/>
          </p:nvSpPr>
          <p:spPr>
            <a:xfrm>
              <a:off x="4691376" y="2231440"/>
              <a:ext cx="187999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rPr>
                <a:t>Pharmacy Log In</a:t>
              </a:r>
            </a:p>
          </p:txBody>
        </p:sp>
        <p:grpSp>
          <p:nvGrpSpPr>
            <p:cNvPr id="40" name="Group 39"/>
            <p:cNvGrpSpPr/>
            <p:nvPr/>
          </p:nvGrpSpPr>
          <p:grpSpPr>
            <a:xfrm>
              <a:off x="5885038" y="3914216"/>
              <a:ext cx="982035" cy="261610"/>
              <a:chOff x="7290369" y="4764113"/>
              <a:chExt cx="982035" cy="261610"/>
            </a:xfrm>
          </p:grpSpPr>
          <p:sp>
            <p:nvSpPr>
              <p:cNvPr id="51" name="Rounded Rectangle 50"/>
              <p:cNvSpPr/>
              <p:nvPr/>
            </p:nvSpPr>
            <p:spPr>
              <a:xfrm>
                <a:off x="7337653" y="4808305"/>
                <a:ext cx="639046" cy="1839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TextBox 51"/>
              <p:cNvSpPr txBox="1"/>
              <p:nvPr/>
            </p:nvSpPr>
            <p:spPr>
              <a:xfrm>
                <a:off x="7290369" y="4764113"/>
                <a:ext cx="982035"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Roboto Condensed" pitchFamily="2" charset="0"/>
                    <a:ea typeface="Roboto Condensed" pitchFamily="2" charset="0"/>
                  </a:rPr>
                  <a:t>Login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&gt;&gt;</a:t>
                </a:r>
                <a:r>
                  <a:rPr kumimoji="0" lang="en-US" sz="1000" b="1" i="0" u="none" strike="noStrike" kern="0" cap="none" spc="0" normalizeH="0" baseline="0" noProof="0" dirty="0">
                    <a:ln>
                      <a:noFill/>
                    </a:ln>
                    <a:effectLst/>
                    <a:uLnTx/>
                    <a:uFillTx/>
                    <a:latin typeface="Roboto Condensed" pitchFamily="2" charset="0"/>
                    <a:ea typeface="Roboto Condensed" pitchFamily="2" charset="0"/>
                  </a:rPr>
                  <a:t> </a:t>
                </a:r>
              </a:p>
            </p:txBody>
          </p:sp>
        </p:grpSp>
        <p:sp>
          <p:nvSpPr>
            <p:cNvPr id="41" name="TextBox 40"/>
            <p:cNvSpPr txBox="1"/>
            <p:nvPr/>
          </p:nvSpPr>
          <p:spPr>
            <a:xfrm>
              <a:off x="4660308" y="2775139"/>
              <a:ext cx="1272014"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Email </a:t>
              </a:r>
            </a:p>
          </p:txBody>
        </p:sp>
        <p:sp>
          <p:nvSpPr>
            <p:cNvPr id="42" name="TextBox 41"/>
            <p:cNvSpPr txBox="1"/>
            <p:nvPr/>
          </p:nvSpPr>
          <p:spPr>
            <a:xfrm>
              <a:off x="6412862" y="2965399"/>
              <a:ext cx="57883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rPr>
                <a:t>Forgot email?</a:t>
              </a:r>
            </a:p>
          </p:txBody>
        </p:sp>
        <p:sp>
          <p:nvSpPr>
            <p:cNvPr id="43" name="TextBox 42"/>
            <p:cNvSpPr txBox="1"/>
            <p:nvPr/>
          </p:nvSpPr>
          <p:spPr>
            <a:xfrm>
              <a:off x="4641983" y="3318010"/>
              <a:ext cx="1760376" cy="261610"/>
            </a:xfrm>
            <a:prstGeom prst="rect">
              <a:avLst/>
            </a:prstGeom>
            <a:noFill/>
          </p:spPr>
          <p:txBody>
            <a:bodyPr wrap="square" rtlCol="0">
              <a:spAutoFit/>
            </a:bodyPr>
            <a:lstStyle/>
            <a:p>
              <a:r>
                <a:rPr lang="en-US" sz="1100" b="1" kern="0" dirty="0">
                  <a:solidFill>
                    <a:schemeClr val="accent1">
                      <a:lumMod val="75000"/>
                    </a:schemeClr>
                  </a:solidFill>
                  <a:latin typeface="Roboto Condensed" pitchFamily="2" charset="0"/>
                  <a:ea typeface="Roboto Condensed" pitchFamily="2" charset="0"/>
                </a:rPr>
                <a:t>Password or </a:t>
              </a:r>
              <a:r>
                <a:rPr lang="en-US" sz="1100" b="1" kern="0" dirty="0" err="1">
                  <a:solidFill>
                    <a:schemeClr val="accent1">
                      <a:lumMod val="75000"/>
                    </a:schemeClr>
                  </a:solidFill>
                  <a:latin typeface="Roboto Condensed" pitchFamily="2" charset="0"/>
                  <a:ea typeface="Roboto Condensed" pitchFamily="2" charset="0"/>
                </a:rPr>
                <a:t>SitePass</a:t>
              </a:r>
              <a:r>
                <a:rPr lang="en-US" sz="1100" b="1" kern="0" dirty="0">
                  <a:solidFill>
                    <a:schemeClr val="accent1">
                      <a:lumMod val="75000"/>
                    </a:schemeClr>
                  </a:solidFill>
                  <a:latin typeface="Roboto Condensed" pitchFamily="2" charset="0"/>
                  <a:ea typeface="Roboto Condensed" pitchFamily="2" charset="0"/>
                </a:rPr>
                <a:t> </a:t>
              </a:r>
            </a:p>
          </p:txBody>
        </p:sp>
        <p:sp>
          <p:nvSpPr>
            <p:cNvPr id="44" name="TextBox 43"/>
            <p:cNvSpPr txBox="1"/>
            <p:nvPr/>
          </p:nvSpPr>
          <p:spPr>
            <a:xfrm>
              <a:off x="7472827" y="2227114"/>
              <a:ext cx="206562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chemeClr val="accent1">
                      <a:lumMod val="75000"/>
                    </a:schemeClr>
                  </a:solidFill>
                  <a:latin typeface="Roboto Condensed" pitchFamily="2" charset="0"/>
                  <a:ea typeface="Roboto Condensed" pitchFamily="2" charset="0"/>
                </a:rPr>
                <a:t>New Pharmacy User ?</a:t>
              </a:r>
            </a:p>
          </p:txBody>
        </p:sp>
        <p:sp>
          <p:nvSpPr>
            <p:cNvPr id="45" name="Rectangle 44"/>
            <p:cNvSpPr/>
            <p:nvPr/>
          </p:nvSpPr>
          <p:spPr>
            <a:xfrm>
              <a:off x="4718437" y="3540337"/>
              <a:ext cx="1700279" cy="272872"/>
            </a:xfrm>
            <a:prstGeom prst="rect">
              <a:avLst/>
            </a:prstGeom>
            <a:solidFill>
              <a:srgbClr val="FFFFFF"/>
            </a:solidFill>
            <a:ln>
              <a:solidFill>
                <a:srgbClr val="D3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6" name="Group 45"/>
            <p:cNvGrpSpPr/>
            <p:nvPr/>
          </p:nvGrpSpPr>
          <p:grpSpPr>
            <a:xfrm>
              <a:off x="7744286" y="2933479"/>
              <a:ext cx="1875257" cy="261610"/>
              <a:chOff x="7290706" y="4776821"/>
              <a:chExt cx="1875257" cy="261610"/>
            </a:xfrm>
          </p:grpSpPr>
          <p:sp>
            <p:nvSpPr>
              <p:cNvPr id="49" name="Rounded Rectangle 48"/>
              <p:cNvSpPr/>
              <p:nvPr/>
            </p:nvSpPr>
            <p:spPr>
              <a:xfrm>
                <a:off x="7337652" y="4808305"/>
                <a:ext cx="1264567" cy="1839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TextBox 49"/>
              <p:cNvSpPr txBox="1"/>
              <p:nvPr/>
            </p:nvSpPr>
            <p:spPr>
              <a:xfrm>
                <a:off x="7290706" y="4776821"/>
                <a:ext cx="1875257"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Roboto Condensed" pitchFamily="2" charset="0"/>
                    <a:ea typeface="Roboto Condensed" pitchFamily="2" charset="0"/>
                  </a:rPr>
                  <a:t>Register Now </a:t>
                </a:r>
                <a:r>
                  <a:rPr kumimoji="0" lang="en-US" sz="1100" b="1" i="0" u="none" strike="noStrike" kern="0" cap="none" spc="0" normalizeH="0" baseline="0" noProof="0" dirty="0">
                    <a:ln>
                      <a:noFill/>
                    </a:ln>
                    <a:effectLst/>
                    <a:uLnTx/>
                    <a:uFillTx/>
                    <a:latin typeface="Roboto Condensed" pitchFamily="2" charset="0"/>
                    <a:ea typeface="Roboto Condensed" pitchFamily="2" charset="0"/>
                  </a:rPr>
                  <a:t>&gt;&gt;</a:t>
                </a:r>
                <a:r>
                  <a:rPr kumimoji="0" lang="en-US" sz="1000" b="1" i="0" u="none" strike="noStrike" kern="0" cap="none" spc="0" normalizeH="0" baseline="0" noProof="0" dirty="0">
                    <a:ln>
                      <a:noFill/>
                    </a:ln>
                    <a:effectLst/>
                    <a:uLnTx/>
                    <a:uFillTx/>
                    <a:latin typeface="Roboto Condensed" pitchFamily="2" charset="0"/>
                    <a:ea typeface="Roboto Condensed" pitchFamily="2" charset="0"/>
                  </a:rPr>
                  <a:t> </a:t>
                </a:r>
              </a:p>
            </p:txBody>
          </p:sp>
        </p:grpSp>
        <p:cxnSp>
          <p:nvCxnSpPr>
            <p:cNvPr id="47" name="Straight Connector 46"/>
            <p:cNvCxnSpPr/>
            <p:nvPr/>
          </p:nvCxnSpPr>
          <p:spPr>
            <a:xfrm>
              <a:off x="6991695" y="2597973"/>
              <a:ext cx="0" cy="1402479"/>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402359" y="3507279"/>
              <a:ext cx="65058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rPr>
                <a:t>Forgot password?</a:t>
              </a:r>
            </a:p>
          </p:txBody>
        </p:sp>
      </p:grpSp>
      <p:sp>
        <p:nvSpPr>
          <p:cNvPr id="53" name="TextBox 52"/>
          <p:cNvSpPr txBox="1"/>
          <p:nvPr/>
        </p:nvSpPr>
        <p:spPr>
          <a:xfrm>
            <a:off x="3024471" y="4539362"/>
            <a:ext cx="555052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1">
                    <a:lumMod val="75000"/>
                  </a:schemeClr>
                </a:solidFill>
                <a:effectLst/>
                <a:uLnTx/>
                <a:uFillTx/>
              </a:rPr>
              <a:t>Questions about the Rx-Direct  Web Access : Internet help desk: 888-xxx-xxxx  5am – 8pm  EST 7  days a week</a:t>
            </a:r>
          </a:p>
        </p:txBody>
      </p:sp>
      <p:sp>
        <p:nvSpPr>
          <p:cNvPr id="18" name="TextBox 17"/>
          <p:cNvSpPr txBox="1"/>
          <p:nvPr/>
        </p:nvSpPr>
        <p:spPr>
          <a:xfrm>
            <a:off x="3177001" y="3234339"/>
            <a:ext cx="254626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SVANSER@SCRIPTNSAVE.COM</a:t>
            </a:r>
          </a:p>
        </p:txBody>
      </p:sp>
      <p:sp>
        <p:nvSpPr>
          <p:cNvPr id="19" name="TextBox 18"/>
          <p:cNvSpPr txBox="1"/>
          <p:nvPr/>
        </p:nvSpPr>
        <p:spPr>
          <a:xfrm>
            <a:off x="3268273" y="3830235"/>
            <a:ext cx="114084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a:t>
            </a:r>
          </a:p>
        </p:txBody>
      </p:sp>
    </p:spTree>
    <p:extLst>
      <p:ext uri="{BB962C8B-B14F-4D97-AF65-F5344CB8AC3E}">
        <p14:creationId xmlns:p14="http://schemas.microsoft.com/office/powerpoint/2010/main" val="20874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60"/>
                                  </p:iterate>
                                  <p:childTnLst>
                                    <p:set>
                                      <p:cBhvr>
                                        <p:cTn id="9"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0" presetID="1" presetClass="entr" presetSubtype="0" fill="hold" grpId="0" nodeType="withEffect">
                                  <p:stCondLst>
                                    <p:cond delay="1000"/>
                                  </p:stCondLst>
                                  <p:iterate type="lt">
                                    <p:tmAbs val="60"/>
                                  </p:iterate>
                                  <p:childTnLst>
                                    <p:set>
                                      <p:cBhvr>
                                        <p:cTn id="11"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12" presetID="1" presetClass="entr" presetSubtype="0" fill="hold" nodeType="withEffect">
                                  <p:stCondLst>
                                    <p:cond delay="150"/>
                                  </p:stCondLst>
                                  <p:childTnLst>
                                    <p:set>
                                      <p:cBhvr>
                                        <p:cTn id="13" dur="1" fill="hold">
                                          <p:stCondLst>
                                            <p:cond delay="0"/>
                                          </p:stCondLst>
                                        </p:cTn>
                                        <p:tgtEl>
                                          <p:spTgt spid="37"/>
                                        </p:tgtEl>
                                        <p:attrNameLst>
                                          <p:attrName>style.visibility</p:attrName>
                                        </p:attrNameLst>
                                      </p:cBhvr>
                                      <p:to>
                                        <p:strVal val="visible"/>
                                      </p:to>
                                    </p:set>
                                  </p:childTnLst>
                                </p:cTn>
                              </p:par>
                            </p:childTnLst>
                          </p:cTn>
                        </p:par>
                        <p:par>
                          <p:cTn id="14" fill="hold">
                            <p:stCondLst>
                              <p:cond delay="1481"/>
                            </p:stCondLst>
                            <p:childTnLst>
                              <p:par>
                                <p:cTn id="15" presetID="1"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3" grpId="0"/>
      <p:bldP spid="18"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3"/>
          <a:stretch>
            <a:fillRect/>
          </a:stretch>
        </p:blipFill>
        <p:spPr>
          <a:xfrm>
            <a:off x="-27050" y="-65847"/>
            <a:ext cx="1377951" cy="530640"/>
          </a:xfrm>
          <a:prstGeom prst="rect">
            <a:avLst/>
          </a:prstGeom>
        </p:spPr>
      </p:pic>
      <p:sp>
        <p:nvSpPr>
          <p:cNvPr id="15" name="TextBox 14"/>
          <p:cNvSpPr txBox="1"/>
          <p:nvPr/>
        </p:nvSpPr>
        <p:spPr>
          <a:xfrm>
            <a:off x="9455978" y="-52102"/>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71042" y="379115"/>
            <a:ext cx="1168176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4285185" y="-41359"/>
            <a:ext cx="2311484" cy="497505"/>
          </a:xfrm>
        </p:spPr>
        <p:txBody>
          <a:bodyPr>
            <a:normAutofit/>
          </a:bodyPr>
          <a:lstStyle/>
          <a:p>
            <a:r>
              <a:rPr lang="en-US" sz="2000" dirty="0">
                <a:solidFill>
                  <a:srgbClr val="FF0000"/>
                </a:solidFill>
                <a:latin typeface="Roboto Condensed" pitchFamily="2" charset="0"/>
                <a:ea typeface="Roboto Condensed" pitchFamily="2" charset="0"/>
                <a:cs typeface="Segoe UI" pitchFamily="34" charset="0"/>
              </a:rPr>
              <a:t>PHARMACY QUEUE</a:t>
            </a:r>
          </a:p>
        </p:txBody>
      </p:sp>
      <p:sp>
        <p:nvSpPr>
          <p:cNvPr id="136" name="TextBox 135"/>
          <p:cNvSpPr txBox="1"/>
          <p:nvPr/>
        </p:nvSpPr>
        <p:spPr>
          <a:xfrm>
            <a:off x="7515513" y="139507"/>
            <a:ext cx="2015440" cy="261610"/>
          </a:xfrm>
          <a:prstGeom prst="rect">
            <a:avLst/>
          </a:prstGeom>
          <a:noFill/>
        </p:spPr>
        <p:txBody>
          <a:bodyPr wrap="square" rtlCol="0">
            <a:spAutoFit/>
          </a:bodyPr>
          <a:lstStyle/>
          <a:p>
            <a:pPr algn="r"/>
            <a:r>
              <a:rPr lang="en-US" sz="1100" b="1" dirty="0">
                <a:solidFill>
                  <a:srgbClr val="256FBD"/>
                </a:solidFill>
                <a:latin typeface="Roboto Condensed" pitchFamily="2" charset="0"/>
                <a:ea typeface="Roboto Condensed" pitchFamily="2" charset="0"/>
              </a:rPr>
              <a:t>TUESDAY  JANUARY  29  2016  </a:t>
            </a:r>
            <a:endParaRPr lang="en-US" sz="1050" b="1" dirty="0">
              <a:solidFill>
                <a:srgbClr val="256FBD"/>
              </a:solidFill>
              <a:latin typeface="Roboto Condensed" pitchFamily="2" charset="0"/>
              <a:ea typeface="Roboto Condensed" pitchFamily="2" charset="0"/>
            </a:endParaRPr>
          </a:p>
        </p:txBody>
      </p:sp>
      <p:sp>
        <p:nvSpPr>
          <p:cNvPr id="138" name="Rectangle 137"/>
          <p:cNvSpPr/>
          <p:nvPr/>
        </p:nvSpPr>
        <p:spPr>
          <a:xfrm>
            <a:off x="2146372" y="756120"/>
            <a:ext cx="9492773" cy="579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2342118" y="1254953"/>
            <a:ext cx="9264277" cy="253916"/>
          </a:xfrm>
          <a:prstGeom prst="rect">
            <a:avLst/>
          </a:prstGeom>
          <a:noFill/>
        </p:spPr>
        <p:txBody>
          <a:bodyPr wrap="square" rtlCol="0">
            <a:spAutoFit/>
          </a:bodyPr>
          <a:lstStyle/>
          <a:p>
            <a:r>
              <a:rPr lang="en-US" sz="1050" b="1" dirty="0">
                <a:solidFill>
                  <a:schemeClr val="tx1">
                    <a:lumMod val="65000"/>
                    <a:lumOff val="35000"/>
                  </a:schemeClr>
                </a:solidFill>
                <a:latin typeface="Roboto Condensed" pitchFamily="2" charset="0"/>
                <a:ea typeface="Roboto Condensed" pitchFamily="2" charset="0"/>
              </a:rPr>
              <a:t>RECEIVED	                 PATIENT NAME	     DOB            HAS RX INS CARD ?      RX SEARCHED     QTY             CASH PRICE QUOTED        STATUS</a:t>
            </a:r>
            <a:endParaRPr lang="en-US" sz="800" dirty="0">
              <a:solidFill>
                <a:schemeClr val="tx1">
                  <a:lumMod val="65000"/>
                  <a:lumOff val="35000"/>
                </a:schemeClr>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1826" y="5786400"/>
            <a:ext cx="1276359" cy="683278"/>
          </a:xfrm>
          <a:prstGeom prst="rect">
            <a:avLst/>
          </a:prstGeom>
        </p:spPr>
      </p:pic>
      <p:cxnSp>
        <p:nvCxnSpPr>
          <p:cNvPr id="8" name="Straight Connector 7"/>
          <p:cNvCxnSpPr/>
          <p:nvPr/>
        </p:nvCxnSpPr>
        <p:spPr>
          <a:xfrm>
            <a:off x="2416984" y="1505757"/>
            <a:ext cx="9120423" cy="191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96275" y="1581602"/>
            <a:ext cx="2006881" cy="65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29062" y="1714368"/>
            <a:ext cx="2037038" cy="553998"/>
          </a:xfrm>
          <a:prstGeom prst="rect">
            <a:avLst/>
          </a:prstGeom>
          <a:noFill/>
        </p:spPr>
        <p:txBody>
          <a:bodyPr wrap="square" rtlCol="0">
            <a:spAutoFit/>
          </a:bodyPr>
          <a:lstStyle/>
          <a:p>
            <a:r>
              <a:rPr lang="en-US" sz="1000" dirty="0">
                <a:solidFill>
                  <a:prstClr val="black"/>
                </a:solidFill>
                <a:latin typeface="Roboto Condensed" pitchFamily="2" charset="0"/>
                <a:ea typeface="Roboto Condensed" pitchFamily="2" charset="0"/>
              </a:rPr>
              <a:t>Pharmacists	2</a:t>
            </a:r>
          </a:p>
          <a:p>
            <a:r>
              <a:rPr lang="en-US" sz="1000" dirty="0">
                <a:solidFill>
                  <a:prstClr val="black"/>
                </a:solidFill>
                <a:latin typeface="Roboto Condensed" pitchFamily="2" charset="0"/>
                <a:ea typeface="Roboto Condensed" pitchFamily="2" charset="0"/>
              </a:rPr>
              <a:t>Staff	5</a:t>
            </a:r>
          </a:p>
          <a:p>
            <a:r>
              <a:rPr lang="en-US" sz="1000" dirty="0">
                <a:solidFill>
                  <a:prstClr val="black"/>
                </a:solidFill>
                <a:latin typeface="Roboto Condensed" pitchFamily="2" charset="0"/>
                <a:ea typeface="Roboto Condensed" pitchFamily="2" charset="0"/>
              </a:rPr>
              <a:t>Other	1</a:t>
            </a:r>
          </a:p>
        </p:txBody>
      </p:sp>
      <p:sp>
        <p:nvSpPr>
          <p:cNvPr id="118" name="TextBox 117"/>
          <p:cNvSpPr txBox="1"/>
          <p:nvPr/>
        </p:nvSpPr>
        <p:spPr>
          <a:xfrm>
            <a:off x="1751088" y="2048356"/>
            <a:ext cx="400106" cy="200055"/>
          </a:xfrm>
          <a:prstGeom prst="rect">
            <a:avLst/>
          </a:prstGeom>
          <a:noFill/>
        </p:spPr>
        <p:txBody>
          <a:bodyPr wrap="square" rtlCol="0">
            <a:spAutoFit/>
          </a:bodyPr>
          <a:lstStyle/>
          <a:p>
            <a:pPr algn="r"/>
            <a:r>
              <a:rPr lang="en-US" sz="700" u="sng" dirty="0">
                <a:solidFill>
                  <a:srgbClr val="256FBD"/>
                </a:solidFill>
                <a:latin typeface="Roboto Condensed" pitchFamily="2" charset="0"/>
                <a:ea typeface="Roboto Condensed" pitchFamily="2" charset="0"/>
              </a:rPr>
              <a:t>EDIT</a:t>
            </a:r>
            <a:endParaRPr lang="en-US" sz="700" b="1" u="sng" dirty="0">
              <a:solidFill>
                <a:srgbClr val="256FBD"/>
              </a:solidFill>
              <a:latin typeface="Roboto Condensed" pitchFamily="2" charset="0"/>
              <a:ea typeface="Roboto Condensed" pitchFamily="2" charset="0"/>
            </a:endParaRPr>
          </a:p>
        </p:txBody>
      </p:sp>
      <p:sp>
        <p:nvSpPr>
          <p:cNvPr id="131" name="TextBox 130"/>
          <p:cNvSpPr txBox="1"/>
          <p:nvPr/>
        </p:nvSpPr>
        <p:spPr>
          <a:xfrm>
            <a:off x="42913" y="1561351"/>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USER PROFILES</a:t>
            </a:r>
          </a:p>
        </p:txBody>
      </p:sp>
      <p:sp>
        <p:nvSpPr>
          <p:cNvPr id="146" name="TextBox 145"/>
          <p:cNvSpPr txBox="1"/>
          <p:nvPr/>
        </p:nvSpPr>
        <p:spPr>
          <a:xfrm>
            <a:off x="2059515" y="390258"/>
            <a:ext cx="1391643"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0h 41m</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2785916" y="387599"/>
            <a:ext cx="1921155"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AVERAGE TIME IT TAKES YOUR PHARMACY TO PROCESS AN RX</a:t>
            </a:r>
            <a:endParaRPr lang="en-US" sz="700" b="1" dirty="0">
              <a:solidFill>
                <a:schemeClr val="bg1"/>
              </a:solidFill>
              <a:latin typeface="Roboto Condensed" pitchFamily="2" charset="0"/>
              <a:ea typeface="Roboto Condensed" pitchFamily="2" charset="0"/>
            </a:endParaRPr>
          </a:p>
        </p:txBody>
      </p:sp>
      <p:sp>
        <p:nvSpPr>
          <p:cNvPr id="151" name="TextBox 150"/>
          <p:cNvSpPr txBox="1"/>
          <p:nvPr/>
        </p:nvSpPr>
        <p:spPr>
          <a:xfrm>
            <a:off x="18915" y="371465"/>
            <a:ext cx="208424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You are currently logged in as:</a:t>
            </a:r>
            <a:br>
              <a:rPr lang="en-US" sz="900" b="1" dirty="0">
                <a:solidFill>
                  <a:schemeClr val="bg1"/>
                </a:solidFill>
                <a:latin typeface="Roboto Condensed" pitchFamily="2" charset="0"/>
                <a:ea typeface="Roboto Condensed" pitchFamily="2" charset="0"/>
              </a:rPr>
            </a:br>
            <a:r>
              <a:rPr lang="en-US" sz="900" b="1" dirty="0">
                <a:solidFill>
                  <a:schemeClr val="bg1"/>
                </a:solidFill>
                <a:latin typeface="Roboto Condensed" pitchFamily="2" charset="0"/>
                <a:ea typeface="Roboto Condensed" pitchFamily="2" charset="0"/>
              </a:rPr>
              <a:t>Steven </a:t>
            </a:r>
            <a:r>
              <a:rPr lang="en-US" sz="900" b="1" dirty="0" err="1">
                <a:solidFill>
                  <a:schemeClr val="bg1"/>
                </a:solidFill>
                <a:latin typeface="Roboto Condensed" pitchFamily="2" charset="0"/>
                <a:ea typeface="Roboto Condensed" pitchFamily="2" charset="0"/>
              </a:rPr>
              <a:t>Vanser</a:t>
            </a:r>
            <a:r>
              <a:rPr lang="en-US" sz="900" b="1" dirty="0">
                <a:solidFill>
                  <a:schemeClr val="bg1"/>
                </a:solidFill>
                <a:latin typeface="Roboto Condensed" pitchFamily="2" charset="0"/>
                <a:ea typeface="Roboto Condensed" pitchFamily="2" charset="0"/>
              </a:rPr>
              <a:t>, </a:t>
            </a:r>
            <a:r>
              <a:rPr lang="en-US" sz="900" b="1" dirty="0" err="1">
                <a:solidFill>
                  <a:schemeClr val="bg1"/>
                </a:solidFill>
                <a:latin typeface="Roboto Condensed" pitchFamily="2" charset="0"/>
                <a:ea typeface="Roboto Condensed" pitchFamily="2" charset="0"/>
              </a:rPr>
              <a:t>R.Ph</a:t>
            </a:r>
            <a:r>
              <a:rPr lang="en-US" sz="900" b="1" dirty="0">
                <a:solidFill>
                  <a:schemeClr val="bg1"/>
                </a:solidFill>
                <a:latin typeface="Roboto Condensed" pitchFamily="2" charset="0"/>
                <a:ea typeface="Roboto Condensed" pitchFamily="2" charset="0"/>
              </a:rPr>
              <a:t>. (</a:t>
            </a:r>
            <a:r>
              <a:rPr lang="en-US" sz="900" b="1" u="sng" dirty="0">
                <a:solidFill>
                  <a:schemeClr val="bg1"/>
                </a:solidFill>
                <a:latin typeface="Roboto Condensed" pitchFamily="2" charset="0"/>
                <a:ea typeface="Roboto Condensed" pitchFamily="2" charset="0"/>
              </a:rPr>
              <a:t>LOGOUT</a:t>
            </a:r>
            <a:r>
              <a:rPr lang="en-US" sz="900" b="1" dirty="0">
                <a:solidFill>
                  <a:schemeClr val="bg1"/>
                </a:solidFill>
                <a:latin typeface="Roboto Condensed" pitchFamily="2" charset="0"/>
                <a:ea typeface="Roboto Condensed" pitchFamily="2" charset="0"/>
              </a:rPr>
              <a:t>)</a:t>
            </a:r>
            <a:endParaRPr lang="en-US" sz="700" b="1" dirty="0">
              <a:solidFill>
                <a:schemeClr val="bg1"/>
              </a:solidFill>
              <a:latin typeface="Roboto Condensed" pitchFamily="2" charset="0"/>
              <a:ea typeface="Roboto Condensed" pitchFamily="2" charset="0"/>
            </a:endParaRPr>
          </a:p>
        </p:txBody>
      </p:sp>
      <p:sp>
        <p:nvSpPr>
          <p:cNvPr id="168" name="Rectangle 167"/>
          <p:cNvSpPr/>
          <p:nvPr/>
        </p:nvSpPr>
        <p:spPr>
          <a:xfrm>
            <a:off x="91255" y="75666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38340" y="889430"/>
            <a:ext cx="2037038" cy="646331"/>
          </a:xfrm>
          <a:prstGeom prst="rect">
            <a:avLst/>
          </a:prstGeom>
          <a:noFill/>
        </p:spPr>
        <p:txBody>
          <a:bodyPr wrap="square" rtlCol="0">
            <a:spAutoFit/>
          </a:bodyPr>
          <a:lstStyle/>
          <a:p>
            <a:r>
              <a:rPr lang="en-US" sz="900" dirty="0">
                <a:solidFill>
                  <a:prstClr val="black"/>
                </a:solidFill>
                <a:latin typeface="Roboto Condensed" pitchFamily="2" charset="0"/>
                <a:ea typeface="Roboto Condensed" pitchFamily="2" charset="0"/>
              </a:rPr>
              <a:t>2817 Filler Lane, #201</a:t>
            </a:r>
            <a:br>
              <a:rPr lang="en-US" sz="900" dirty="0">
                <a:solidFill>
                  <a:prstClr val="black"/>
                </a:solidFill>
                <a:latin typeface="Roboto Condensed" pitchFamily="2" charset="0"/>
                <a:ea typeface="Roboto Condensed" pitchFamily="2" charset="0"/>
              </a:rPr>
            </a:br>
            <a:r>
              <a:rPr lang="en-US" sz="900" dirty="0" err="1">
                <a:solidFill>
                  <a:prstClr val="black"/>
                </a:solidFill>
                <a:latin typeface="Roboto Condensed" pitchFamily="2" charset="0"/>
                <a:ea typeface="Roboto Condensed" pitchFamily="2" charset="0"/>
              </a:rPr>
              <a:t>Hadwick</a:t>
            </a:r>
            <a:r>
              <a:rPr lang="en-US" sz="900" dirty="0">
                <a:solidFill>
                  <a:prstClr val="black"/>
                </a:solidFill>
                <a:latin typeface="Roboto Condensed" pitchFamily="2" charset="0"/>
                <a:ea typeface="Roboto Condensed" pitchFamily="2" charset="0"/>
              </a:rPr>
              <a:t>, VT 05843</a:t>
            </a:r>
            <a:br>
              <a:rPr lang="en-US" sz="900" dirty="0">
                <a:solidFill>
                  <a:prstClr val="black"/>
                </a:solidFill>
                <a:latin typeface="Roboto Condensed" pitchFamily="2" charset="0"/>
                <a:ea typeface="Roboto Condensed" pitchFamily="2" charset="0"/>
              </a:rPr>
            </a:br>
            <a:r>
              <a:rPr lang="en-US" sz="900" dirty="0">
                <a:solidFill>
                  <a:prstClr val="black"/>
                </a:solidFill>
                <a:latin typeface="Roboto Condensed" pitchFamily="2" charset="0"/>
                <a:ea typeface="Roboto Condensed" pitchFamily="2" charset="0"/>
              </a:rPr>
              <a:t>(802) 555-5555  -  PH</a:t>
            </a:r>
          </a:p>
          <a:p>
            <a:r>
              <a:rPr lang="en-US" sz="900" dirty="0">
                <a:solidFill>
                  <a:prstClr val="black"/>
                </a:solidFill>
                <a:latin typeface="Roboto Condensed" pitchFamily="2" charset="0"/>
                <a:ea typeface="Roboto Condensed" pitchFamily="2" charset="0"/>
              </a:rPr>
              <a:t>(802) 555-2222  -  FX</a:t>
            </a:r>
          </a:p>
        </p:txBody>
      </p:sp>
      <p:sp>
        <p:nvSpPr>
          <p:cNvPr id="173" name="TextBox 172"/>
          <p:cNvSpPr txBox="1"/>
          <p:nvPr/>
        </p:nvSpPr>
        <p:spPr>
          <a:xfrm>
            <a:off x="42666" y="73641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PHARMACY PROFILE</a:t>
            </a:r>
          </a:p>
        </p:txBody>
      </p:sp>
      <p:sp>
        <p:nvSpPr>
          <p:cNvPr id="85" name="TextBox 84"/>
          <p:cNvSpPr txBox="1"/>
          <p:nvPr/>
        </p:nvSpPr>
        <p:spPr>
          <a:xfrm>
            <a:off x="6032927" y="6335123"/>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34" name="Round Same Side Corner Rectangle 33"/>
          <p:cNvSpPr/>
          <p:nvPr/>
        </p:nvSpPr>
        <p:spPr>
          <a:xfrm>
            <a:off x="2275366" y="1003167"/>
            <a:ext cx="2421421" cy="251727"/>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Roboto Condensed" pitchFamily="2" charset="0"/>
                <a:ea typeface="Roboto Condensed" pitchFamily="2" charset="0"/>
              </a:rPr>
              <a:t>NEW &amp; TRANSFER REQUESTS (108)</a:t>
            </a:r>
          </a:p>
        </p:txBody>
      </p:sp>
      <p:sp>
        <p:nvSpPr>
          <p:cNvPr id="203" name="Round Same Side Corner Rectangle 202"/>
          <p:cNvSpPr/>
          <p:nvPr/>
        </p:nvSpPr>
        <p:spPr>
          <a:xfrm>
            <a:off x="4696788" y="1004668"/>
            <a:ext cx="2032924" cy="251845"/>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Roboto Condensed" pitchFamily="2" charset="0"/>
                <a:ea typeface="Roboto Condensed" pitchFamily="2" charset="0"/>
              </a:rPr>
              <a:t>PENDING REFILL RX’s (6)</a:t>
            </a:r>
          </a:p>
        </p:txBody>
      </p:sp>
      <p:sp>
        <p:nvSpPr>
          <p:cNvPr id="204" name="Round Same Side Corner Rectangle 203"/>
          <p:cNvSpPr/>
          <p:nvPr/>
        </p:nvSpPr>
        <p:spPr>
          <a:xfrm>
            <a:off x="6729712" y="996195"/>
            <a:ext cx="1567332" cy="251845"/>
          </a:xfrm>
          <a:prstGeom prst="round2Same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Roboto Condensed" pitchFamily="2" charset="0"/>
                <a:ea typeface="Roboto Condensed" pitchFamily="2" charset="0"/>
              </a:rPr>
              <a:t>PROCESSED RX’s (238)</a:t>
            </a:r>
          </a:p>
        </p:txBody>
      </p:sp>
      <p:sp>
        <p:nvSpPr>
          <p:cNvPr id="230" name="Rectangle 229"/>
          <p:cNvSpPr/>
          <p:nvPr/>
        </p:nvSpPr>
        <p:spPr>
          <a:xfrm>
            <a:off x="96890" y="2267884"/>
            <a:ext cx="2006881" cy="65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29677" y="2400650"/>
            <a:ext cx="2037038" cy="553998"/>
          </a:xfrm>
          <a:prstGeom prst="rect">
            <a:avLst/>
          </a:prstGeom>
          <a:noFill/>
        </p:spPr>
        <p:txBody>
          <a:bodyPr wrap="square" rtlCol="0">
            <a:spAutoFit/>
          </a:bodyPr>
          <a:lstStyle/>
          <a:p>
            <a:r>
              <a:rPr lang="en-US" sz="1000" dirty="0">
                <a:solidFill>
                  <a:prstClr val="black"/>
                </a:solidFill>
                <a:latin typeface="Roboto Condensed" pitchFamily="2" charset="0"/>
                <a:ea typeface="Roboto Condensed" pitchFamily="2" charset="0"/>
              </a:rPr>
              <a:t>New / Open	9</a:t>
            </a:r>
          </a:p>
          <a:p>
            <a:r>
              <a:rPr lang="en-US" sz="1000" dirty="0">
                <a:solidFill>
                  <a:prstClr val="black"/>
                </a:solidFill>
                <a:latin typeface="Roboto Condensed" pitchFamily="2" charset="0"/>
                <a:ea typeface="Roboto Condensed" pitchFamily="2" charset="0"/>
              </a:rPr>
              <a:t>Pending	6</a:t>
            </a:r>
          </a:p>
          <a:p>
            <a:r>
              <a:rPr lang="en-US" sz="1000" dirty="0">
                <a:solidFill>
                  <a:prstClr val="black"/>
                </a:solidFill>
                <a:latin typeface="Roboto Condensed" pitchFamily="2" charset="0"/>
                <a:ea typeface="Roboto Condensed" pitchFamily="2" charset="0"/>
              </a:rPr>
              <a:t>Processed	238</a:t>
            </a:r>
          </a:p>
        </p:txBody>
      </p:sp>
      <p:sp>
        <p:nvSpPr>
          <p:cNvPr id="232" name="TextBox 231"/>
          <p:cNvSpPr txBox="1"/>
          <p:nvPr/>
        </p:nvSpPr>
        <p:spPr>
          <a:xfrm>
            <a:off x="1638300" y="2734973"/>
            <a:ext cx="592138" cy="200055"/>
          </a:xfrm>
          <a:prstGeom prst="rect">
            <a:avLst/>
          </a:prstGeom>
          <a:noFill/>
        </p:spPr>
        <p:txBody>
          <a:bodyPr wrap="square" rtlCol="0">
            <a:spAutoFit/>
          </a:bodyPr>
          <a:lstStyle/>
          <a:p>
            <a:r>
              <a:rPr lang="en-US" sz="700" u="sng" dirty="0">
                <a:solidFill>
                  <a:srgbClr val="256FBD"/>
                </a:solidFill>
                <a:latin typeface="Roboto Condensed" pitchFamily="2" charset="0"/>
                <a:ea typeface="Roboto Condensed" pitchFamily="2" charset="0"/>
              </a:rPr>
              <a:t>REPORTS</a:t>
            </a:r>
            <a:endParaRPr lang="en-US" sz="700" b="1" u="sng" dirty="0">
              <a:solidFill>
                <a:srgbClr val="256FBD"/>
              </a:solidFill>
              <a:latin typeface="Roboto Condensed" pitchFamily="2" charset="0"/>
              <a:ea typeface="Roboto Condensed" pitchFamily="2" charset="0"/>
            </a:endParaRPr>
          </a:p>
        </p:txBody>
      </p:sp>
      <p:sp>
        <p:nvSpPr>
          <p:cNvPr id="233" name="TextBox 232"/>
          <p:cNvSpPr txBox="1"/>
          <p:nvPr/>
        </p:nvSpPr>
        <p:spPr>
          <a:xfrm>
            <a:off x="43528" y="224763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Queue Overview</a:t>
            </a:r>
          </a:p>
        </p:txBody>
      </p:sp>
      <p:sp>
        <p:nvSpPr>
          <p:cNvPr id="234" name="TextBox 233"/>
          <p:cNvSpPr txBox="1"/>
          <p:nvPr/>
        </p:nvSpPr>
        <p:spPr>
          <a:xfrm>
            <a:off x="1764873" y="1382879"/>
            <a:ext cx="400106" cy="200055"/>
          </a:xfrm>
          <a:prstGeom prst="rect">
            <a:avLst/>
          </a:prstGeom>
          <a:noFill/>
        </p:spPr>
        <p:txBody>
          <a:bodyPr wrap="square" rtlCol="0">
            <a:spAutoFit/>
          </a:bodyPr>
          <a:lstStyle/>
          <a:p>
            <a:pPr algn="r"/>
            <a:r>
              <a:rPr lang="en-US" sz="700" u="sng" dirty="0">
                <a:solidFill>
                  <a:srgbClr val="256FBD"/>
                </a:solidFill>
                <a:latin typeface="Roboto Condensed" pitchFamily="2" charset="0"/>
                <a:ea typeface="Roboto Condensed" pitchFamily="2" charset="0"/>
              </a:rPr>
              <a:t>EDIT</a:t>
            </a:r>
            <a:endParaRPr lang="en-US" sz="700" b="1" u="sng" dirty="0">
              <a:solidFill>
                <a:srgbClr val="256FBD"/>
              </a:solidFill>
              <a:latin typeface="Roboto Condensed" pitchFamily="2" charset="0"/>
              <a:ea typeface="Roboto Condensed" pitchFamily="2" charset="0"/>
            </a:endParaRPr>
          </a:p>
        </p:txBody>
      </p:sp>
      <p:sp>
        <p:nvSpPr>
          <p:cNvPr id="3" name="TextBox 2"/>
          <p:cNvSpPr txBox="1"/>
          <p:nvPr/>
        </p:nvSpPr>
        <p:spPr>
          <a:xfrm>
            <a:off x="100584" y="3061351"/>
            <a:ext cx="2011680" cy="369332"/>
          </a:xfrm>
          <a:prstGeom prst="rect">
            <a:avLst/>
          </a:prstGeom>
          <a:noFill/>
        </p:spPr>
        <p:txBody>
          <a:bodyPr wrap="square" rtlCol="0">
            <a:spAutoFit/>
          </a:bodyPr>
          <a:lstStyle/>
          <a:p>
            <a:pPr algn="ctr"/>
            <a:r>
              <a:rPr lang="en-US" b="1" dirty="0">
                <a:solidFill>
                  <a:schemeClr val="bg1"/>
                </a:solidFill>
                <a:latin typeface="Roboto Condensed" pitchFamily="2" charset="0"/>
                <a:ea typeface="Roboto Condensed" pitchFamily="2" charset="0"/>
              </a:rPr>
              <a:t>RX QUEUE</a:t>
            </a:r>
            <a:endParaRPr lang="en-US" dirty="0">
              <a:solidFill>
                <a:schemeClr val="bg1"/>
              </a:solidFill>
              <a:latin typeface="Roboto Condensed" pitchFamily="2" charset="0"/>
              <a:ea typeface="Roboto Condensed" pitchFamily="2" charset="0"/>
            </a:endParaRPr>
          </a:p>
        </p:txBody>
      </p:sp>
      <p:sp>
        <p:nvSpPr>
          <p:cNvPr id="236" name="TextBox 235"/>
          <p:cNvSpPr txBox="1"/>
          <p:nvPr/>
        </p:nvSpPr>
        <p:spPr>
          <a:xfrm>
            <a:off x="2453802" y="1569529"/>
            <a:ext cx="2075330" cy="1785104"/>
          </a:xfrm>
          <a:prstGeom prst="rect">
            <a:avLst/>
          </a:prstGeom>
          <a:noFill/>
        </p:spPr>
        <p:txBody>
          <a:bodyPr wrap="square" rtlCol="0">
            <a:spAutoFit/>
          </a:bodyPr>
          <a:lstStyle/>
          <a:p>
            <a:r>
              <a:rPr lang="en-US" sz="1000" dirty="0">
                <a:latin typeface="Roboto Condensed" pitchFamily="2" charset="0"/>
                <a:ea typeface="Roboto Condensed" pitchFamily="2" charset="0"/>
              </a:rPr>
              <a:t>01/29/2016 @ 03:17 PM</a:t>
            </a:r>
            <a:endParaRPr lang="en-US" sz="1000" u="sng" dirty="0">
              <a:solidFill>
                <a:srgbClr val="FF0000"/>
              </a:solidFill>
              <a:latin typeface="Roboto Condensed" pitchFamily="2" charset="0"/>
              <a:ea typeface="Roboto Condensed" pitchFamily="2" charset="0"/>
            </a:endParaRPr>
          </a:p>
          <a:p>
            <a:r>
              <a:rPr lang="en-US" sz="1000" dirty="0">
                <a:latin typeface="Roboto Condensed" pitchFamily="2" charset="0"/>
                <a:ea typeface="Roboto Condensed" pitchFamily="2" charset="0"/>
              </a:rPr>
              <a:t>01/29/2016 @ 03:11 PM	</a:t>
            </a:r>
            <a:endParaRPr lang="en-US" sz="1000" u="sng" dirty="0">
              <a:solidFill>
                <a:srgbClr val="FF0000"/>
              </a:solidFill>
              <a:latin typeface="Roboto Condensed" pitchFamily="2" charset="0"/>
              <a:ea typeface="Roboto Condensed" pitchFamily="2" charset="0"/>
            </a:endParaRPr>
          </a:p>
          <a:p>
            <a:r>
              <a:rPr lang="en-US" sz="1000" dirty="0">
                <a:latin typeface="Roboto Condensed" pitchFamily="2" charset="0"/>
                <a:ea typeface="Roboto Condensed" pitchFamily="2" charset="0"/>
              </a:rPr>
              <a:t>01/29/2016 @ 02:42 PM	</a:t>
            </a:r>
            <a:endParaRPr lang="en-US" sz="1000" u="sng" dirty="0">
              <a:solidFill>
                <a:srgbClr val="FF0000"/>
              </a:solidFill>
              <a:latin typeface="Roboto Condensed" pitchFamily="2" charset="0"/>
              <a:ea typeface="Roboto Condensed" pitchFamily="2" charset="0"/>
            </a:endParaRPr>
          </a:p>
          <a:p>
            <a:r>
              <a:rPr lang="en-US" sz="1000" dirty="0">
                <a:latin typeface="Roboto Condensed" pitchFamily="2" charset="0"/>
                <a:ea typeface="Roboto Condensed" pitchFamily="2" charset="0"/>
              </a:rPr>
              <a:t>01/29/2016 @ 01:33 PM	</a:t>
            </a:r>
            <a:endParaRPr lang="en-US" sz="1000" u="sng" dirty="0">
              <a:solidFill>
                <a:srgbClr val="FF0000"/>
              </a:solidFill>
              <a:latin typeface="Roboto Condensed" pitchFamily="2" charset="0"/>
              <a:ea typeface="Roboto Condensed" pitchFamily="2" charset="0"/>
            </a:endParaRPr>
          </a:p>
          <a:p>
            <a:r>
              <a:rPr lang="en-US" sz="1000" dirty="0">
                <a:latin typeface="Roboto Condensed" pitchFamily="2" charset="0"/>
                <a:ea typeface="Roboto Condensed" pitchFamily="2" charset="0"/>
              </a:rPr>
              <a:t>01/29/2016 @ 11:37 AM	</a:t>
            </a:r>
          </a:p>
          <a:p>
            <a:r>
              <a:rPr lang="en-US" sz="1000" dirty="0">
                <a:latin typeface="Roboto Condensed" pitchFamily="2" charset="0"/>
                <a:ea typeface="Roboto Condensed" pitchFamily="2" charset="0"/>
              </a:rPr>
              <a:t>01/29/2016 @ 11:03 AM	</a:t>
            </a:r>
            <a:endParaRPr lang="en-US" sz="7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09:52 AM	</a:t>
            </a:r>
            <a:endParaRPr lang="en-US" sz="1000" u="sng" dirty="0">
              <a:solidFill>
                <a:srgbClr val="256FBD"/>
              </a:solidFill>
              <a:latin typeface="Roboto Condensed" pitchFamily="2" charset="0"/>
              <a:ea typeface="Roboto Condensed" pitchFamily="2" charset="0"/>
            </a:endParaRPr>
          </a:p>
          <a:p>
            <a:r>
              <a:rPr lang="en-US" sz="1000" dirty="0">
                <a:latin typeface="Roboto Condensed" pitchFamily="2" charset="0"/>
                <a:ea typeface="Roboto Condensed" pitchFamily="2" charset="0"/>
              </a:rPr>
              <a:t>01/29/2016 @ 08:01 AM	</a:t>
            </a:r>
          </a:p>
          <a:p>
            <a:r>
              <a:rPr lang="en-US" sz="1000" dirty="0">
                <a:latin typeface="Roboto Condensed" pitchFamily="2" charset="0"/>
                <a:ea typeface="Roboto Condensed" pitchFamily="2" charset="0"/>
              </a:rPr>
              <a:t>01/28/2016 @ 04:58 PM	</a:t>
            </a:r>
            <a:endParaRPr lang="en-US" sz="1000" u="sng" dirty="0">
              <a:solidFill>
                <a:srgbClr val="256FBD"/>
              </a:solidFill>
              <a:latin typeface="Roboto Condensed" pitchFamily="2" charset="0"/>
              <a:ea typeface="Roboto Condensed" pitchFamily="2" charset="0"/>
            </a:endParaRPr>
          </a:p>
          <a:p>
            <a:endParaRPr lang="en-US" sz="1000" dirty="0">
              <a:solidFill>
                <a:srgbClr val="FF0000"/>
              </a:solidFill>
              <a:latin typeface="Roboto Condensed" pitchFamily="2" charset="0"/>
              <a:ea typeface="Roboto Condensed" pitchFamily="2" charset="0"/>
            </a:endParaRPr>
          </a:p>
          <a:p>
            <a:endParaRPr lang="en-US" sz="1000" dirty="0">
              <a:solidFill>
                <a:srgbClr val="FF0000"/>
              </a:solidFill>
              <a:latin typeface="Roboto Condensed" pitchFamily="2" charset="0"/>
              <a:ea typeface="Roboto Condensed" pitchFamily="2" charset="0"/>
            </a:endParaRPr>
          </a:p>
        </p:txBody>
      </p:sp>
      <p:sp>
        <p:nvSpPr>
          <p:cNvPr id="237" name="TextBox 236"/>
          <p:cNvSpPr txBox="1"/>
          <p:nvPr/>
        </p:nvSpPr>
        <p:spPr>
          <a:xfrm>
            <a:off x="4965716" y="381814"/>
            <a:ext cx="1076128"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37</a:t>
            </a:r>
            <a:endParaRPr lang="en-US" sz="700" b="1" dirty="0">
              <a:solidFill>
                <a:schemeClr val="bg1"/>
              </a:solidFill>
              <a:latin typeface="Roboto Condensed" pitchFamily="2" charset="0"/>
              <a:ea typeface="Roboto Condensed" pitchFamily="2" charset="0"/>
            </a:endParaRPr>
          </a:p>
        </p:txBody>
      </p:sp>
      <p:sp>
        <p:nvSpPr>
          <p:cNvPr id="238" name="TextBox 237"/>
          <p:cNvSpPr txBox="1"/>
          <p:nvPr/>
        </p:nvSpPr>
        <p:spPr>
          <a:xfrm>
            <a:off x="5233727" y="379155"/>
            <a:ext cx="217268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AVERAGE NUMBER OF PRESCRIPTIONS PROCESSED EACH DAY</a:t>
            </a:r>
            <a:endParaRPr lang="en-US" sz="700" b="1" dirty="0">
              <a:solidFill>
                <a:schemeClr val="bg1"/>
              </a:solidFill>
              <a:latin typeface="Roboto Condensed" pitchFamily="2" charset="0"/>
              <a:ea typeface="Roboto Condensed" pitchFamily="2" charset="0"/>
            </a:endParaRPr>
          </a:p>
        </p:txBody>
      </p:sp>
      <p:sp>
        <p:nvSpPr>
          <p:cNvPr id="239" name="TextBox 238"/>
          <p:cNvSpPr txBox="1"/>
          <p:nvPr/>
        </p:nvSpPr>
        <p:spPr>
          <a:xfrm>
            <a:off x="9912451" y="386788"/>
            <a:ext cx="1726693" cy="369332"/>
          </a:xfrm>
          <a:prstGeom prst="rect">
            <a:avLst/>
          </a:prstGeom>
          <a:noFill/>
        </p:spPr>
        <p:txBody>
          <a:bodyPr wrap="square" rtlCol="0">
            <a:spAutoFit/>
          </a:bodyPr>
          <a:lstStyle/>
          <a:p>
            <a:pPr algn="r"/>
            <a:r>
              <a:rPr lang="en-US" sz="900" dirty="0">
                <a:solidFill>
                  <a:schemeClr val="bg1"/>
                </a:solidFill>
                <a:latin typeface="Roboto Condensed" pitchFamily="2" charset="0"/>
                <a:ea typeface="Roboto Condensed" pitchFamily="2" charset="0"/>
              </a:rPr>
              <a:t>Stats current as of 03/17/2016</a:t>
            </a:r>
          </a:p>
          <a:p>
            <a:pPr algn="r"/>
            <a:r>
              <a:rPr lang="en-US" sz="900" dirty="0">
                <a:solidFill>
                  <a:schemeClr val="bg1"/>
                </a:solidFill>
                <a:latin typeface="Roboto Condensed" pitchFamily="2" charset="0"/>
                <a:ea typeface="Roboto Condensed" pitchFamily="2" charset="0"/>
              </a:rPr>
              <a:t>@ 11:37:01 AM</a:t>
            </a:r>
            <a:endParaRPr lang="en-US" sz="700" dirty="0">
              <a:solidFill>
                <a:schemeClr val="bg1"/>
              </a:solidFill>
              <a:latin typeface="Roboto Condensed" pitchFamily="2" charset="0"/>
              <a:ea typeface="Roboto Condensed" pitchFamily="2" charset="0"/>
            </a:endParaRPr>
          </a:p>
        </p:txBody>
      </p:sp>
      <p:sp>
        <p:nvSpPr>
          <p:cNvPr id="240" name="TextBox 239"/>
          <p:cNvSpPr txBox="1"/>
          <p:nvPr/>
        </p:nvSpPr>
        <p:spPr>
          <a:xfrm>
            <a:off x="7513378" y="372323"/>
            <a:ext cx="1076128"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42%</a:t>
            </a:r>
            <a:endParaRPr lang="en-US" sz="700" b="1" dirty="0">
              <a:solidFill>
                <a:schemeClr val="bg1"/>
              </a:solidFill>
              <a:latin typeface="Roboto Condensed" pitchFamily="2" charset="0"/>
              <a:ea typeface="Roboto Condensed" pitchFamily="2" charset="0"/>
            </a:endParaRPr>
          </a:p>
        </p:txBody>
      </p:sp>
      <p:sp>
        <p:nvSpPr>
          <p:cNvPr id="241" name="TextBox 240"/>
          <p:cNvSpPr txBox="1"/>
          <p:nvPr/>
        </p:nvSpPr>
        <p:spPr>
          <a:xfrm>
            <a:off x="7944563" y="379189"/>
            <a:ext cx="217268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 OF NEW PRESRIPTIONS</a:t>
            </a:r>
            <a:br>
              <a:rPr lang="en-US" sz="900" b="1" dirty="0">
                <a:solidFill>
                  <a:schemeClr val="bg1"/>
                </a:solidFill>
                <a:latin typeface="Roboto Condensed" pitchFamily="2" charset="0"/>
                <a:ea typeface="Roboto Condensed" pitchFamily="2" charset="0"/>
              </a:rPr>
            </a:br>
            <a:r>
              <a:rPr lang="en-US" sz="900" b="1" dirty="0">
                <a:solidFill>
                  <a:schemeClr val="bg1"/>
                </a:solidFill>
                <a:latin typeface="Roboto Condensed" pitchFamily="2" charset="0"/>
                <a:ea typeface="Roboto Condensed" pitchFamily="2" charset="0"/>
              </a:rPr>
              <a:t>PROCESSED BY </a:t>
            </a:r>
            <a:r>
              <a:rPr lang="en-US" sz="900" b="1" i="1" dirty="0">
                <a:solidFill>
                  <a:schemeClr val="bg1"/>
                </a:solidFill>
                <a:latin typeface="Roboto Condensed" pitchFamily="2" charset="0"/>
                <a:ea typeface="Roboto Condensed" pitchFamily="2" charset="0"/>
              </a:rPr>
              <a:t>YOU </a:t>
            </a:r>
            <a:r>
              <a:rPr lang="en-US" sz="900" b="1" dirty="0">
                <a:solidFill>
                  <a:schemeClr val="bg1"/>
                </a:solidFill>
                <a:latin typeface="Roboto Condensed" pitchFamily="2" charset="0"/>
                <a:ea typeface="Roboto Condensed" pitchFamily="2" charset="0"/>
              </a:rPr>
              <a:t>THIS WEEK</a:t>
            </a:r>
            <a:endParaRPr lang="en-US" sz="700" b="1" dirty="0">
              <a:solidFill>
                <a:schemeClr val="bg1"/>
              </a:solidFill>
              <a:latin typeface="Roboto Condensed" pitchFamily="2" charset="0"/>
              <a:ea typeface="Roboto Condensed" pitchFamily="2" charset="0"/>
            </a:endParaRPr>
          </a:p>
        </p:txBody>
      </p:sp>
      <p:sp>
        <p:nvSpPr>
          <p:cNvPr id="2" name="Oval 1"/>
          <p:cNvSpPr/>
          <p:nvPr/>
        </p:nvSpPr>
        <p:spPr>
          <a:xfrm>
            <a:off x="11543408" y="1339703"/>
            <a:ext cx="86869" cy="10705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a:t>
            </a:r>
          </a:p>
        </p:txBody>
      </p:sp>
      <p:sp>
        <p:nvSpPr>
          <p:cNvPr id="76" name="Rectangle 75"/>
          <p:cNvSpPr/>
          <p:nvPr/>
        </p:nvSpPr>
        <p:spPr>
          <a:xfrm>
            <a:off x="9489765" y="3318052"/>
            <a:ext cx="2028420" cy="2315946"/>
          </a:xfrm>
          <a:prstGeom prst="rect">
            <a:avLst/>
          </a:prstGeom>
          <a:solidFill>
            <a:srgbClr val="256FBD"/>
          </a:solidFill>
          <a:ln w="19050">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STATUSES</a:t>
            </a:r>
          </a:p>
          <a:p>
            <a:endParaRPr lang="en-US" sz="1050" b="1" dirty="0"/>
          </a:p>
          <a:p>
            <a:endParaRPr lang="en-US" sz="1050" b="1" dirty="0"/>
          </a:p>
          <a:p>
            <a:r>
              <a:rPr lang="en-US" sz="1050" b="1" dirty="0"/>
              <a:t>OPEN BY OTHER USER</a:t>
            </a:r>
          </a:p>
          <a:p>
            <a:r>
              <a:rPr lang="en-US" sz="1050" dirty="0"/>
              <a:t>Prescription is currently open by another user and cannot be viewed.</a:t>
            </a:r>
          </a:p>
          <a:p>
            <a:endParaRPr lang="en-US" sz="1050" dirty="0"/>
          </a:p>
          <a:p>
            <a:r>
              <a:rPr lang="en-US" sz="1050" b="1" dirty="0"/>
              <a:t>Pending</a:t>
            </a:r>
          </a:p>
          <a:p>
            <a:r>
              <a:rPr lang="en-US" sz="1050" dirty="0"/>
              <a:t>Prescription has not been viewed by any user.</a:t>
            </a:r>
          </a:p>
        </p:txBody>
      </p:sp>
      <p:cxnSp>
        <p:nvCxnSpPr>
          <p:cNvPr id="5" name="Straight Connector 4"/>
          <p:cNvCxnSpPr/>
          <p:nvPr/>
        </p:nvCxnSpPr>
        <p:spPr>
          <a:xfrm>
            <a:off x="100584" y="3015048"/>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00584" y="3474109"/>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0584" y="4013148"/>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00584" y="4585877"/>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3875" y="3559383"/>
            <a:ext cx="2011680" cy="369332"/>
          </a:xfrm>
          <a:prstGeom prst="rect">
            <a:avLst/>
          </a:prstGeom>
          <a:noFill/>
        </p:spPr>
        <p:txBody>
          <a:bodyPr wrap="square" rtlCol="0">
            <a:spAutoFit/>
          </a:bodyPr>
          <a:lstStyle/>
          <a:p>
            <a:pPr algn="ctr"/>
            <a:r>
              <a:rPr lang="en-US" dirty="0">
                <a:solidFill>
                  <a:schemeClr val="bg1"/>
                </a:solidFill>
                <a:latin typeface="Roboto Condensed" pitchFamily="2" charset="0"/>
                <a:ea typeface="Roboto Condensed" pitchFamily="2" charset="0"/>
              </a:rPr>
              <a:t>REPORTS</a:t>
            </a:r>
          </a:p>
        </p:txBody>
      </p:sp>
      <p:sp>
        <p:nvSpPr>
          <p:cNvPr id="83" name="TextBox 82"/>
          <p:cNvSpPr txBox="1"/>
          <p:nvPr/>
        </p:nvSpPr>
        <p:spPr>
          <a:xfrm>
            <a:off x="93875" y="4113754"/>
            <a:ext cx="2011680" cy="369332"/>
          </a:xfrm>
          <a:prstGeom prst="rect">
            <a:avLst/>
          </a:prstGeom>
          <a:noFill/>
        </p:spPr>
        <p:txBody>
          <a:bodyPr wrap="square" rtlCol="0">
            <a:spAutoFit/>
          </a:bodyPr>
          <a:lstStyle/>
          <a:p>
            <a:pPr algn="ctr"/>
            <a:r>
              <a:rPr lang="en-US" dirty="0">
                <a:solidFill>
                  <a:schemeClr val="bg1"/>
                </a:solidFill>
                <a:latin typeface="Roboto Condensed" pitchFamily="2" charset="0"/>
                <a:ea typeface="Roboto Condensed" pitchFamily="2" charset="0"/>
              </a:rPr>
              <a:t>PATIENT LOOKUP</a:t>
            </a:r>
          </a:p>
        </p:txBody>
      </p:sp>
      <p:sp>
        <p:nvSpPr>
          <p:cNvPr id="86" name="TextBox 85"/>
          <p:cNvSpPr txBox="1"/>
          <p:nvPr/>
        </p:nvSpPr>
        <p:spPr>
          <a:xfrm>
            <a:off x="3830873" y="1556685"/>
            <a:ext cx="3055560" cy="1785104"/>
          </a:xfrm>
          <a:prstGeom prst="rect">
            <a:avLst/>
          </a:prstGeom>
          <a:noFill/>
        </p:spPr>
        <p:txBody>
          <a:bodyPr wrap="square" rtlCol="0">
            <a:spAutoFit/>
          </a:bodyPr>
          <a:lstStyle/>
          <a:p>
            <a:r>
              <a:rPr lang="en-US" sz="1000" u="sng" dirty="0">
                <a:solidFill>
                  <a:srgbClr val="256FBD"/>
                </a:solidFill>
                <a:latin typeface="Roboto Condensed" pitchFamily="2" charset="0"/>
                <a:ea typeface="Roboto Condensed" pitchFamily="2" charset="0"/>
              </a:rPr>
              <a:t>SAMPLE, NICOLAS</a:t>
            </a:r>
            <a:r>
              <a:rPr lang="en-US" sz="1000" dirty="0">
                <a:latin typeface="Roboto Condensed" pitchFamily="2" charset="0"/>
                <a:ea typeface="Roboto Condensed" pitchFamily="2" charset="0"/>
              </a:rPr>
              <a:t>	07/13/1981            </a:t>
            </a:r>
            <a:r>
              <a:rPr lang="en-US" sz="1000" dirty="0">
                <a:solidFill>
                  <a:srgbClr val="FF0000"/>
                </a:solidFill>
                <a:latin typeface="Roboto Condensed" pitchFamily="2" charset="0"/>
                <a:ea typeface="Roboto Condensed" pitchFamily="2" charset="0"/>
              </a:rPr>
              <a:t>N</a:t>
            </a:r>
            <a:endParaRPr lang="en-US" sz="1000" u="sng" dirty="0">
              <a:solidFill>
                <a:srgbClr val="FF0000"/>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BLACK, KAREN D.	</a:t>
            </a:r>
            <a:r>
              <a:rPr lang="en-US" sz="1000" dirty="0">
                <a:latin typeface="Roboto Condensed" pitchFamily="2" charset="0"/>
                <a:ea typeface="Roboto Condensed" pitchFamily="2" charset="0"/>
              </a:rPr>
              <a:t>	08/22/1977	 Y</a:t>
            </a:r>
            <a:endParaRPr lang="en-US" sz="1000" u="sng" dirty="0">
              <a:solidFill>
                <a:srgbClr val="FF0000"/>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FULLERTON, DAVID L.</a:t>
            </a:r>
            <a:r>
              <a:rPr lang="en-US" sz="1000" dirty="0">
                <a:latin typeface="Roboto Condensed" pitchFamily="2" charset="0"/>
                <a:ea typeface="Roboto Condensed" pitchFamily="2" charset="0"/>
              </a:rPr>
              <a:t>	01/02/1991	 Y</a:t>
            </a:r>
            <a:endParaRPr lang="en-US" sz="1000" u="sng" dirty="0">
              <a:solidFill>
                <a:srgbClr val="FF0000"/>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GRAVES, NATALIE O.</a:t>
            </a:r>
            <a:r>
              <a:rPr lang="en-US" sz="1000" dirty="0">
                <a:latin typeface="Roboto Condensed" pitchFamily="2" charset="0"/>
                <a:ea typeface="Roboto Condensed" pitchFamily="2" charset="0"/>
              </a:rPr>
              <a:t>	12/30/1947	 Y</a:t>
            </a:r>
            <a:endParaRPr lang="en-US" sz="1000" u="sng" dirty="0">
              <a:solidFill>
                <a:srgbClr val="FF0000"/>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JACKSON, FRANK P.</a:t>
            </a:r>
            <a:r>
              <a:rPr lang="en-US" sz="1000" dirty="0">
                <a:latin typeface="Roboto Condensed" pitchFamily="2" charset="0"/>
                <a:ea typeface="Roboto Condensed" pitchFamily="2" charset="0"/>
              </a:rPr>
              <a:t>	11/08/1959	 Y</a:t>
            </a:r>
          </a:p>
          <a:p>
            <a:r>
              <a:rPr lang="en-US" sz="1000" u="sng" dirty="0">
                <a:solidFill>
                  <a:srgbClr val="256FBD"/>
                </a:solidFill>
                <a:latin typeface="Roboto Condensed" pitchFamily="2" charset="0"/>
                <a:ea typeface="Roboto Condensed" pitchFamily="2" charset="0"/>
              </a:rPr>
              <a:t>BURKETT, KENNETH A.</a:t>
            </a:r>
            <a:r>
              <a:rPr lang="en-US" sz="1000" dirty="0">
                <a:latin typeface="Roboto Condensed" pitchFamily="2" charset="0"/>
                <a:ea typeface="Roboto Condensed" pitchFamily="2" charset="0"/>
              </a:rPr>
              <a:t>	02/02/1970	 </a:t>
            </a:r>
            <a:r>
              <a:rPr lang="en-US" sz="1000" dirty="0">
                <a:solidFill>
                  <a:srgbClr val="FF0000"/>
                </a:solidFill>
                <a:latin typeface="Roboto Condensed" pitchFamily="2" charset="0"/>
                <a:ea typeface="Roboto Condensed" pitchFamily="2" charset="0"/>
              </a:rPr>
              <a:t>N</a:t>
            </a:r>
          </a:p>
          <a:p>
            <a:r>
              <a:rPr lang="en-US" sz="1000" u="sng" dirty="0">
                <a:solidFill>
                  <a:srgbClr val="256FBD"/>
                </a:solidFill>
                <a:latin typeface="Roboto Condensed" pitchFamily="2" charset="0"/>
                <a:ea typeface="Roboto Condensed" pitchFamily="2" charset="0"/>
              </a:rPr>
              <a:t>KELLER, EMMA J.	</a:t>
            </a:r>
            <a:r>
              <a:rPr lang="en-US" sz="1000" dirty="0">
                <a:latin typeface="Roboto Condensed" pitchFamily="2" charset="0"/>
                <a:ea typeface="Roboto Condensed" pitchFamily="2" charset="0"/>
              </a:rPr>
              <a:t>	05/15/1988	 Y</a:t>
            </a:r>
            <a:endParaRPr lang="en-US" sz="1000" u="sng" dirty="0">
              <a:solidFill>
                <a:srgbClr val="256FBD"/>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JONES, BARBARA K.</a:t>
            </a:r>
            <a:r>
              <a:rPr lang="en-US" sz="1000" dirty="0">
                <a:latin typeface="Roboto Condensed" pitchFamily="2" charset="0"/>
                <a:ea typeface="Roboto Condensed" pitchFamily="2" charset="0"/>
              </a:rPr>
              <a:t>	01/27/1952	 Y</a:t>
            </a:r>
          </a:p>
          <a:p>
            <a:r>
              <a:rPr lang="en-US" sz="1000" u="sng" dirty="0">
                <a:solidFill>
                  <a:srgbClr val="256FBD"/>
                </a:solidFill>
                <a:latin typeface="Roboto Condensed" pitchFamily="2" charset="0"/>
                <a:ea typeface="Roboto Condensed" pitchFamily="2" charset="0"/>
              </a:rPr>
              <a:t>HARBIN, RORY T.	</a:t>
            </a:r>
            <a:r>
              <a:rPr lang="en-US" sz="1000" dirty="0">
                <a:latin typeface="Roboto Condensed" pitchFamily="2" charset="0"/>
                <a:ea typeface="Roboto Condensed" pitchFamily="2" charset="0"/>
              </a:rPr>
              <a:t>	04/01/1939	 Y</a:t>
            </a:r>
            <a:endParaRPr lang="en-US" sz="1000" u="sng" dirty="0">
              <a:solidFill>
                <a:srgbClr val="256FBD"/>
              </a:solidFill>
              <a:latin typeface="Roboto Condensed" pitchFamily="2" charset="0"/>
              <a:ea typeface="Roboto Condensed" pitchFamily="2" charset="0"/>
            </a:endParaRPr>
          </a:p>
          <a:p>
            <a:endParaRPr lang="en-US" sz="1000" dirty="0">
              <a:solidFill>
                <a:srgbClr val="FF0000"/>
              </a:solidFill>
              <a:latin typeface="Roboto Condensed" pitchFamily="2" charset="0"/>
              <a:ea typeface="Roboto Condensed" pitchFamily="2" charset="0"/>
            </a:endParaRPr>
          </a:p>
          <a:p>
            <a:endParaRPr lang="en-US" sz="1000" dirty="0">
              <a:solidFill>
                <a:srgbClr val="FF0000"/>
              </a:solidFill>
              <a:latin typeface="Roboto Condensed" pitchFamily="2" charset="0"/>
              <a:ea typeface="Roboto Condensed" pitchFamily="2" charset="0"/>
            </a:endParaRPr>
          </a:p>
        </p:txBody>
      </p:sp>
      <p:sp>
        <p:nvSpPr>
          <p:cNvPr id="87" name="TextBox 86"/>
          <p:cNvSpPr txBox="1"/>
          <p:nvPr/>
        </p:nvSpPr>
        <p:spPr>
          <a:xfrm>
            <a:off x="6826049" y="1556839"/>
            <a:ext cx="4655380" cy="1477328"/>
          </a:xfrm>
          <a:prstGeom prst="rect">
            <a:avLst/>
          </a:prstGeom>
          <a:noFill/>
        </p:spPr>
        <p:txBody>
          <a:bodyPr wrap="square" rtlCol="0">
            <a:spAutoFit/>
          </a:bodyPr>
          <a:lstStyle/>
          <a:p>
            <a:r>
              <a:rPr lang="en-US" sz="1000" u="sng" dirty="0">
                <a:solidFill>
                  <a:srgbClr val="256FBD"/>
                </a:solidFill>
                <a:latin typeface="Roboto Condensed" pitchFamily="2" charset="0"/>
                <a:ea typeface="Roboto Condensed" pitchFamily="2" charset="0"/>
              </a:rPr>
              <a:t>PROPRANOLOL 20MG</a:t>
            </a:r>
            <a:r>
              <a:rPr lang="en-US" sz="1000" dirty="0">
                <a:solidFill>
                  <a:srgbClr val="256FBD"/>
                </a:solidFill>
                <a:latin typeface="Roboto Condensed" pitchFamily="2" charset="0"/>
                <a:ea typeface="Roboto Condensed" pitchFamily="2" charset="0"/>
              </a:rPr>
              <a:t>         90	$   9.44</a:t>
            </a:r>
            <a:r>
              <a:rPr lang="en-US" sz="1000" dirty="0">
                <a:latin typeface="Roboto Condensed" pitchFamily="2" charset="0"/>
                <a:ea typeface="Roboto Condensed" pitchFamily="2" charset="0"/>
              </a:rPr>
              <a:t>	  OPEN BY OTHER USER</a:t>
            </a:r>
            <a:r>
              <a:rPr lang="en-US" sz="700" dirty="0">
                <a:latin typeface="Roboto Condensed" pitchFamily="2" charset="0"/>
                <a:ea typeface="Roboto Condensed" pitchFamily="2" charset="0"/>
              </a:rPr>
              <a:t> (locked)</a:t>
            </a:r>
            <a:endParaRPr lang="en-US" sz="1000" u="sng" dirty="0">
              <a:solidFill>
                <a:srgbClr val="FF0000"/>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CITALOPRAM 20MG</a:t>
            </a:r>
            <a:r>
              <a:rPr lang="en-US" sz="1000" dirty="0">
                <a:solidFill>
                  <a:srgbClr val="256FBD"/>
                </a:solidFill>
                <a:latin typeface="Roboto Condensed" pitchFamily="2" charset="0"/>
                <a:ea typeface="Roboto Condensed" pitchFamily="2" charset="0"/>
              </a:rPr>
              <a:t>              90	$ 29.44 </a:t>
            </a:r>
            <a:r>
              <a:rPr lang="en-US" sz="1000" dirty="0">
                <a:latin typeface="Roboto Condensed" pitchFamily="2" charset="0"/>
                <a:ea typeface="Roboto Condensed" pitchFamily="2" charset="0"/>
              </a:rPr>
              <a:t>	  OPEN BY OTHER USER</a:t>
            </a:r>
            <a:r>
              <a:rPr lang="en-US" sz="700" dirty="0">
                <a:latin typeface="Roboto Condensed" pitchFamily="2" charset="0"/>
                <a:ea typeface="Roboto Condensed" pitchFamily="2" charset="0"/>
              </a:rPr>
              <a:t> (</a:t>
            </a:r>
            <a:r>
              <a:rPr lang="en-US" sz="700" dirty="0">
                <a:solidFill>
                  <a:srgbClr val="FF0000"/>
                </a:solidFill>
                <a:latin typeface="Roboto Condensed" pitchFamily="2" charset="0"/>
                <a:ea typeface="Roboto Condensed" pitchFamily="2" charset="0"/>
              </a:rPr>
              <a:t>locked</a:t>
            </a:r>
            <a:r>
              <a:rPr lang="en-US" sz="700" dirty="0">
                <a:latin typeface="Roboto Condensed" pitchFamily="2" charset="0"/>
                <a:ea typeface="Roboto Condensed" pitchFamily="2" charset="0"/>
              </a:rPr>
              <a:t>)</a:t>
            </a:r>
            <a:endParaRPr lang="en-US" sz="1000" u="sng" dirty="0">
              <a:solidFill>
                <a:srgbClr val="FF0000"/>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IBUPROFEN 800MG </a:t>
            </a:r>
            <a:r>
              <a:rPr lang="en-US" sz="1000" dirty="0">
                <a:solidFill>
                  <a:srgbClr val="256FBD"/>
                </a:solidFill>
                <a:latin typeface="Roboto Condensed" pitchFamily="2" charset="0"/>
                <a:ea typeface="Roboto Condensed" pitchFamily="2" charset="0"/>
              </a:rPr>
              <a:t>            180	$ 19.44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p>
          <a:p>
            <a:r>
              <a:rPr lang="en-US" sz="1000" u="sng" dirty="0">
                <a:solidFill>
                  <a:srgbClr val="256FBD"/>
                </a:solidFill>
                <a:latin typeface="Roboto Condensed" pitchFamily="2" charset="0"/>
                <a:ea typeface="Roboto Condensed" pitchFamily="2" charset="0"/>
              </a:rPr>
              <a:t>OMEPRAZOLE 40MG</a:t>
            </a:r>
            <a:r>
              <a:rPr lang="en-US" sz="1000" dirty="0">
                <a:solidFill>
                  <a:srgbClr val="256FBD"/>
                </a:solidFill>
                <a:latin typeface="Roboto Condensed" pitchFamily="2" charset="0"/>
                <a:ea typeface="Roboto Condensed" pitchFamily="2" charset="0"/>
              </a:rPr>
              <a:t>             30	$   9.44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p>
          <a:p>
            <a:r>
              <a:rPr lang="en-US" sz="1000" u="sng" dirty="0">
                <a:solidFill>
                  <a:srgbClr val="256FBD"/>
                </a:solidFill>
                <a:latin typeface="Roboto Condensed" pitchFamily="2" charset="0"/>
                <a:ea typeface="Roboto Condensed" pitchFamily="2" charset="0"/>
              </a:rPr>
              <a:t>ATENOLOL 50MG</a:t>
            </a:r>
            <a:r>
              <a:rPr lang="en-US" sz="1000" dirty="0">
                <a:solidFill>
                  <a:srgbClr val="256FBD"/>
                </a:solidFill>
                <a:latin typeface="Roboto Condensed" pitchFamily="2" charset="0"/>
                <a:ea typeface="Roboto Condensed" pitchFamily="2" charset="0"/>
              </a:rPr>
              <a:t>                 100	$ 16.44</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p>
          <a:p>
            <a:r>
              <a:rPr lang="en-US" sz="1000" u="sng" dirty="0">
                <a:solidFill>
                  <a:srgbClr val="256FBD"/>
                </a:solidFill>
                <a:latin typeface="Roboto Condensed" pitchFamily="2" charset="0"/>
                <a:ea typeface="Roboto Condensed" pitchFamily="2" charset="0"/>
              </a:rPr>
              <a:t>RANITIDINE 300MG </a:t>
            </a:r>
            <a:r>
              <a:rPr lang="en-US" sz="1000" dirty="0">
                <a:solidFill>
                  <a:srgbClr val="256FBD"/>
                </a:solidFill>
                <a:latin typeface="Roboto Condensed" pitchFamily="2" charset="0"/>
                <a:ea typeface="Roboto Condensed" pitchFamily="2" charset="0"/>
              </a:rPr>
              <a:t>               60	$   9.44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endParaRPr lang="en-US" sz="700" dirty="0">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LISINOPRIL 5MG</a:t>
            </a:r>
            <a:r>
              <a:rPr lang="en-US" sz="1000" dirty="0">
                <a:solidFill>
                  <a:srgbClr val="256FBD"/>
                </a:solidFill>
                <a:latin typeface="Roboto Condensed" pitchFamily="2" charset="0"/>
                <a:ea typeface="Roboto Condensed" pitchFamily="2" charset="0"/>
              </a:rPr>
              <a:t>                     30	$   8.44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p>
          <a:p>
            <a:r>
              <a:rPr lang="en-US" sz="1000" u="sng" dirty="0">
                <a:solidFill>
                  <a:srgbClr val="256FBD"/>
                </a:solidFill>
                <a:latin typeface="Roboto Condensed" pitchFamily="2" charset="0"/>
                <a:ea typeface="Roboto Condensed" pitchFamily="2" charset="0"/>
              </a:rPr>
              <a:t>METFORMIN 500MG</a:t>
            </a:r>
            <a:r>
              <a:rPr lang="en-US" sz="1000" dirty="0">
                <a:solidFill>
                  <a:srgbClr val="256FBD"/>
                </a:solidFill>
                <a:latin typeface="Roboto Condensed" pitchFamily="2" charset="0"/>
                <a:ea typeface="Roboto Condensed" pitchFamily="2" charset="0"/>
              </a:rPr>
              <a:t>             100	$ 31.44 </a:t>
            </a:r>
            <a:r>
              <a:rPr lang="en-US" sz="1000" dirty="0">
                <a:latin typeface="Roboto Condensed" pitchFamily="2" charset="0"/>
                <a:ea typeface="Roboto Condensed" pitchFamily="2" charset="0"/>
              </a:rPr>
              <a:t>	</a:t>
            </a:r>
            <a:r>
              <a:rPr lang="en-US" sz="1000" dirty="0">
                <a:solidFill>
                  <a:srgbClr val="256FBD"/>
                </a:solidFill>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a:t>
            </a:r>
            <a:endParaRPr lang="en-US" sz="1000" dirty="0">
              <a:latin typeface="Roboto Condensed" pitchFamily="2" charset="0"/>
              <a:ea typeface="Roboto Condensed" pitchFamily="2" charset="0"/>
            </a:endParaRPr>
          </a:p>
          <a:p>
            <a:r>
              <a:rPr lang="en-US" sz="1000" u="sng" dirty="0">
                <a:solidFill>
                  <a:srgbClr val="FF0000"/>
                </a:solidFill>
                <a:latin typeface="Roboto Condensed" pitchFamily="2" charset="0"/>
                <a:ea typeface="Roboto Condensed" pitchFamily="2" charset="0"/>
              </a:rPr>
              <a:t>COMPOUND RX</a:t>
            </a:r>
            <a:r>
              <a:rPr lang="en-US" sz="1000" dirty="0">
                <a:solidFill>
                  <a:srgbClr val="FF0000"/>
                </a:solidFill>
                <a:latin typeface="Roboto Condensed" pitchFamily="2" charset="0"/>
                <a:ea typeface="Roboto Condensed" pitchFamily="2" charset="0"/>
              </a:rPr>
              <a:t> </a:t>
            </a:r>
            <a:r>
              <a:rPr lang="en-US" sz="1000" dirty="0">
                <a:solidFill>
                  <a:srgbClr val="256FBD"/>
                </a:solidFill>
                <a:latin typeface="Roboto Condensed" pitchFamily="2" charset="0"/>
                <a:ea typeface="Roboto Condensed" pitchFamily="2" charset="0"/>
              </a:rPr>
              <a:t>	                   --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a:t>
            </a:r>
            <a:endParaRPr lang="en-US" sz="1000" dirty="0">
              <a:solidFill>
                <a:srgbClr val="FF0000"/>
              </a:solidFill>
              <a:latin typeface="Roboto Condensed" pitchFamily="2" charset="0"/>
              <a:ea typeface="Roboto Condensed" pitchFamily="2" charset="0"/>
            </a:endParaRPr>
          </a:p>
        </p:txBody>
      </p:sp>
      <p:sp>
        <p:nvSpPr>
          <p:cNvPr id="70" name="TextBox 69"/>
          <p:cNvSpPr txBox="1"/>
          <p:nvPr/>
        </p:nvSpPr>
        <p:spPr>
          <a:xfrm>
            <a:off x="2074994" y="1902026"/>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1" name="TextBox 70"/>
          <p:cNvSpPr txBox="1"/>
          <p:nvPr/>
        </p:nvSpPr>
        <p:spPr>
          <a:xfrm>
            <a:off x="2076106" y="207282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2" name="TextBox 71"/>
          <p:cNvSpPr txBox="1"/>
          <p:nvPr/>
        </p:nvSpPr>
        <p:spPr>
          <a:xfrm>
            <a:off x="2073832" y="2207986"/>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3" name="TextBox 72"/>
          <p:cNvSpPr txBox="1"/>
          <p:nvPr/>
        </p:nvSpPr>
        <p:spPr>
          <a:xfrm>
            <a:off x="2074944" y="237878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4" name="TextBox 73"/>
          <p:cNvSpPr txBox="1"/>
          <p:nvPr/>
        </p:nvSpPr>
        <p:spPr>
          <a:xfrm>
            <a:off x="2080814" y="2508133"/>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5" name="TextBox 74"/>
          <p:cNvSpPr txBox="1"/>
          <p:nvPr/>
        </p:nvSpPr>
        <p:spPr>
          <a:xfrm>
            <a:off x="2081926" y="2678932"/>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415" y="1285947"/>
            <a:ext cx="3172075" cy="4500453"/>
          </a:xfrm>
          <a:prstGeom prst="rect">
            <a:avLst/>
          </a:prstGeom>
        </p:spPr>
      </p:pic>
      <p:sp>
        <p:nvSpPr>
          <p:cNvPr id="88" name="Isosceles Triangle 87"/>
          <p:cNvSpPr/>
          <p:nvPr/>
        </p:nvSpPr>
        <p:spPr>
          <a:xfrm rot="10800000">
            <a:off x="3023335" y="1320174"/>
            <a:ext cx="143353" cy="110554"/>
          </a:xfrm>
          <a:prstGeom prst="triangle">
            <a:avLst/>
          </a:prstGeom>
          <a:solidFill>
            <a:srgbClr val="FFFF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rot="10800000">
            <a:off x="4814564" y="1323907"/>
            <a:ext cx="143353" cy="110554"/>
          </a:xfrm>
          <a:prstGeom prst="triangle">
            <a:avLst/>
          </a:prstGeom>
          <a:solidFill>
            <a:srgbClr val="FFFF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Explosion 1 91"/>
          <p:cNvSpPr/>
          <p:nvPr/>
        </p:nvSpPr>
        <p:spPr>
          <a:xfrm>
            <a:off x="5025770" y="1462639"/>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93" name="TextBox 92"/>
          <p:cNvSpPr txBox="1"/>
          <p:nvPr/>
        </p:nvSpPr>
        <p:spPr>
          <a:xfrm>
            <a:off x="5060923" y="1579850"/>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94" name="Explosion 1 93"/>
          <p:cNvSpPr/>
          <p:nvPr/>
        </p:nvSpPr>
        <p:spPr>
          <a:xfrm>
            <a:off x="5097050" y="2236478"/>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95" name="TextBox 94"/>
          <p:cNvSpPr txBox="1"/>
          <p:nvPr/>
        </p:nvSpPr>
        <p:spPr>
          <a:xfrm>
            <a:off x="5132203" y="2353689"/>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90" name="Isosceles Triangle 89"/>
          <p:cNvSpPr/>
          <p:nvPr/>
        </p:nvSpPr>
        <p:spPr>
          <a:xfrm rot="10800000">
            <a:off x="6886433" y="1323906"/>
            <a:ext cx="143353" cy="110554"/>
          </a:xfrm>
          <a:prstGeom prst="triangle">
            <a:avLst/>
          </a:prstGeom>
          <a:solidFill>
            <a:srgbClr val="FFFF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6"/>
                                        </p:tgtEl>
                                      </p:cBhvr>
                                    </p:animEffect>
                                    <p:set>
                                      <p:cBhvr>
                                        <p:cTn id="12" dur="1" fill="hold">
                                          <p:stCondLst>
                                            <p:cond delay="499"/>
                                          </p:stCondLst>
                                        </p:cTn>
                                        <p:tgtEl>
                                          <p:spTgt spid="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602029" y="667613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5"/>
          <a:stretch>
            <a:fillRect/>
          </a:stretch>
        </p:blipFill>
        <p:spPr>
          <a:xfrm>
            <a:off x="-27050" y="-65847"/>
            <a:ext cx="1377951" cy="530640"/>
          </a:xfrm>
          <a:prstGeom prst="rect">
            <a:avLst/>
          </a:prstGeom>
        </p:spPr>
      </p:pic>
      <p:sp>
        <p:nvSpPr>
          <p:cNvPr id="15" name="TextBox 14"/>
          <p:cNvSpPr txBox="1"/>
          <p:nvPr/>
        </p:nvSpPr>
        <p:spPr>
          <a:xfrm>
            <a:off x="9455978" y="-42577"/>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50849" y="379115"/>
            <a:ext cx="1161333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ounded Rectangle 216"/>
          <p:cNvSpPr/>
          <p:nvPr/>
        </p:nvSpPr>
        <p:spPr>
          <a:xfrm>
            <a:off x="5426019" y="4708553"/>
            <a:ext cx="6138415" cy="1915170"/>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79" name="Rounded Rectangle 78"/>
          <p:cNvSpPr/>
          <p:nvPr/>
        </p:nvSpPr>
        <p:spPr>
          <a:xfrm>
            <a:off x="120702" y="177391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1259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74004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08498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2362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03517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6" name="Rounded Rectangle 85"/>
          <p:cNvSpPr/>
          <p:nvPr/>
        </p:nvSpPr>
        <p:spPr>
          <a:xfrm>
            <a:off x="2236474" y="4946228"/>
            <a:ext cx="2601884" cy="1666451"/>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3" name="TextBox 112"/>
          <p:cNvSpPr txBox="1"/>
          <p:nvPr/>
        </p:nvSpPr>
        <p:spPr>
          <a:xfrm>
            <a:off x="4819489"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4285185" y="-69934"/>
            <a:ext cx="3063656" cy="497505"/>
          </a:xfrm>
        </p:spPr>
        <p:txBody>
          <a:bodyPr>
            <a:normAutofit/>
          </a:bodyPr>
          <a:lstStyle/>
          <a:p>
            <a:r>
              <a:rPr lang="en-US" sz="2000" dirty="0">
                <a:solidFill>
                  <a:srgbClr val="FF0000"/>
                </a:solidFill>
                <a:latin typeface="Roboto Condensed" pitchFamily="2" charset="0"/>
                <a:ea typeface="Roboto Condensed" pitchFamily="2" charset="0"/>
                <a:cs typeface="Segoe UI" pitchFamily="34" charset="0"/>
              </a:rPr>
              <a:t>TRANSFER RX SELECTED</a:t>
            </a:r>
          </a:p>
        </p:txBody>
      </p:sp>
      <p:pic>
        <p:nvPicPr>
          <p:cNvPr id="135" name="Picture 134"/>
          <p:cNvPicPr>
            <a:picLocks noChangeAspect="1"/>
          </p:cNvPicPr>
          <p:nvPr/>
        </p:nvPicPr>
        <p:blipFill rotWithShape="1">
          <a:blip r:embed="rId6" cstate="print">
            <a:extLst>
              <a:ext uri="{28A0092B-C50C-407E-A947-70E740481C1C}">
                <a14:useLocalDpi xmlns:a14="http://schemas.microsoft.com/office/drawing/2010/main" val="0"/>
              </a:ext>
            </a:extLst>
          </a:blip>
          <a:srcRect l="8806" t="14392" b="11278"/>
          <a:stretch/>
        </p:blipFill>
        <p:spPr>
          <a:xfrm>
            <a:off x="69299" y="4058188"/>
            <a:ext cx="2081895" cy="1245097"/>
          </a:xfrm>
          <a:prstGeom prst="rect">
            <a:avLst/>
          </a:prstGeom>
        </p:spPr>
      </p:pic>
      <p:pic>
        <p:nvPicPr>
          <p:cNvPr id="2" name="Picture 1"/>
          <p:cNvPicPr>
            <a:picLocks noChangeAspect="1"/>
          </p:cNvPicPr>
          <p:nvPr/>
        </p:nvPicPr>
        <p:blipFill rotWithShape="1">
          <a:blip r:embed="rId7"/>
          <a:srcRect l="18512" t="9011" r="12539" b="18415"/>
          <a:stretch/>
        </p:blipFill>
        <p:spPr>
          <a:xfrm rot="5400000">
            <a:off x="505304" y="5071026"/>
            <a:ext cx="1189387" cy="2045544"/>
          </a:xfrm>
          <a:prstGeom prst="rect">
            <a:avLst/>
          </a:prstGeom>
        </p:spPr>
      </p:pic>
      <p:sp>
        <p:nvSpPr>
          <p:cNvPr id="136" name="TextBox 135"/>
          <p:cNvSpPr txBox="1"/>
          <p:nvPr/>
        </p:nvSpPr>
        <p:spPr>
          <a:xfrm>
            <a:off x="9590277" y="36136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138" name="Rectangle 137"/>
          <p:cNvSpPr/>
          <p:nvPr/>
        </p:nvSpPr>
        <p:spPr>
          <a:xfrm>
            <a:off x="2239750" y="770418"/>
            <a:ext cx="9303397" cy="389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extBox 139"/>
          <p:cNvSpPr txBox="1"/>
          <p:nvPr/>
        </p:nvSpPr>
        <p:spPr>
          <a:xfrm>
            <a:off x="3147564" y="1363375"/>
            <a:ext cx="6916862" cy="353943"/>
          </a:xfrm>
          <a:prstGeom prst="rect">
            <a:avLst/>
          </a:prstGeom>
          <a:noFill/>
        </p:spPr>
        <p:txBody>
          <a:bodyPr wrap="square" rtlCol="0">
            <a:spAutoFit/>
          </a:bodyPr>
          <a:lstStyle/>
          <a:p>
            <a:r>
              <a:rPr lang="en-US" sz="1000" dirty="0">
                <a:latin typeface="Roboto Condensed" pitchFamily="2" charset="0"/>
                <a:ea typeface="Roboto Condensed" pitchFamily="2" charset="0"/>
              </a:rPr>
              <a:t>1/29/2016 @ 3:17 PM    </a:t>
            </a:r>
            <a:r>
              <a:rPr lang="en-US" sz="1000" u="sng" dirty="0">
                <a:solidFill>
                  <a:srgbClr val="256FBD"/>
                </a:solidFill>
                <a:latin typeface="Roboto Condensed" pitchFamily="2" charset="0"/>
                <a:ea typeface="Roboto Condensed" pitchFamily="2" charset="0"/>
              </a:rPr>
              <a:t>PROPRANOLOL 20mg</a:t>
            </a:r>
            <a:r>
              <a:rPr lang="en-US" sz="1000" dirty="0">
                <a:latin typeface="Roboto Condensed" pitchFamily="2" charset="0"/>
                <a:ea typeface="Roboto Condensed" pitchFamily="2" charset="0"/>
              </a:rPr>
              <a:t>   90           SAMS PHARMACY         806-653-6502    H5689655         $        9.44                      </a:t>
            </a:r>
          </a:p>
          <a:p>
            <a:endParaRPr lang="en-US" sz="700" dirty="0">
              <a:solidFill>
                <a:srgbClr val="FF0000"/>
              </a:solidFill>
              <a:latin typeface="Roboto Condensed" pitchFamily="2" charset="0"/>
              <a:ea typeface="Roboto Condensed" pitchFamily="2" charset="0"/>
            </a:endParaRPr>
          </a:p>
        </p:txBody>
      </p:sp>
      <p:sp>
        <p:nvSpPr>
          <p:cNvPr id="142" name="TextBox 141"/>
          <p:cNvSpPr txBox="1"/>
          <p:nvPr/>
        </p:nvSpPr>
        <p:spPr>
          <a:xfrm>
            <a:off x="2959762" y="868234"/>
            <a:ext cx="9886782"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REQUEST REC’D                   MEDICATION                        DISP                  PHARMACY           PHARMACY                 RX                   QUOTED           PT VIDEO      </a:t>
            </a:r>
            <a:endParaRPr lang="en-US" sz="600" dirty="0">
              <a:solidFill>
                <a:srgbClr val="7F7F7F"/>
              </a:solidFill>
              <a:latin typeface="Roboto Condensed" pitchFamily="2" charset="0"/>
              <a:ea typeface="Roboto Condensed" pitchFamily="2" charset="0"/>
            </a:endParaRPr>
          </a:p>
        </p:txBody>
      </p:sp>
      <p:sp>
        <p:nvSpPr>
          <p:cNvPr id="157" name="TextBox 156"/>
          <p:cNvSpPr txBox="1"/>
          <p:nvPr/>
        </p:nvSpPr>
        <p:spPr>
          <a:xfrm>
            <a:off x="3093482" y="1053396"/>
            <a:ext cx="9178275"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 DATE                                NAME                                    QTY                       NAME                     PHONE                  NUMBER              CASH         ATTACHMENT      </a:t>
            </a:r>
            <a:endParaRPr lang="en-US" sz="600" dirty="0">
              <a:solidFill>
                <a:srgbClr val="7F7F7F"/>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8299" y="4147952"/>
            <a:ext cx="964848" cy="516516"/>
          </a:xfrm>
          <a:prstGeom prst="rect">
            <a:avLst/>
          </a:prstGeom>
        </p:spPr>
      </p:pic>
      <p:sp>
        <p:nvSpPr>
          <p:cNvPr id="17" name="TextBox 16"/>
          <p:cNvSpPr txBox="1"/>
          <p:nvPr/>
        </p:nvSpPr>
        <p:spPr>
          <a:xfrm>
            <a:off x="4273839" y="337609"/>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60" name="TextBox 59"/>
          <p:cNvSpPr txBox="1"/>
          <p:nvPr/>
        </p:nvSpPr>
        <p:spPr>
          <a:xfrm>
            <a:off x="82054" y="335030"/>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2021467" y="347724"/>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89" name="Rounded Rectangle 88"/>
          <p:cNvSpPr/>
          <p:nvPr/>
        </p:nvSpPr>
        <p:spPr>
          <a:xfrm>
            <a:off x="5534915" y="5198980"/>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16" name="TextBox 115"/>
          <p:cNvSpPr txBox="1"/>
          <p:nvPr/>
        </p:nvSpPr>
        <p:spPr>
          <a:xfrm>
            <a:off x="4565163" y="362260"/>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406627"/>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sp>
        <p:nvSpPr>
          <p:cNvPr id="19" name="TextBox 18"/>
          <p:cNvSpPr txBox="1"/>
          <p:nvPr/>
        </p:nvSpPr>
        <p:spPr>
          <a:xfrm>
            <a:off x="2173131" y="4698673"/>
            <a:ext cx="2142861" cy="246221"/>
          </a:xfrm>
          <a:prstGeom prst="rect">
            <a:avLst/>
          </a:prstGeom>
          <a:noFill/>
        </p:spPr>
        <p:txBody>
          <a:bodyPr wrap="square" rtlCol="0">
            <a:spAutoFit/>
          </a:bodyPr>
          <a:lstStyle/>
          <a:p>
            <a:r>
              <a:rPr lang="en-US" sz="1000" b="1" dirty="0">
                <a:solidFill>
                  <a:schemeClr val="bg1"/>
                </a:solidFill>
                <a:latin typeface="Roboto Condensed" pitchFamily="2" charset="0"/>
                <a:ea typeface="Roboto Condensed" pitchFamily="2" charset="0"/>
              </a:rPr>
              <a:t>SEND PATIENT MESSAGE (email)</a:t>
            </a:r>
          </a:p>
        </p:txBody>
      </p:sp>
      <p:sp>
        <p:nvSpPr>
          <p:cNvPr id="127" name="Rectangle 126"/>
          <p:cNvSpPr/>
          <p:nvPr/>
        </p:nvSpPr>
        <p:spPr>
          <a:xfrm>
            <a:off x="62927" y="233284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2058" y="42277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46561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1448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78382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52144" y="2309617"/>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1259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0426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33703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49385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64729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18401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6769390" y="323583"/>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6940299" y="408312"/>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7915463" y="317274"/>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109742" y="384648"/>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795257" y="439657"/>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285192" y="352415"/>
            <a:ext cx="756363"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53092" y="3158356"/>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68" name="Rectangle 167"/>
          <p:cNvSpPr/>
          <p:nvPr/>
        </p:nvSpPr>
        <p:spPr>
          <a:xfrm>
            <a:off x="72205" y="77571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0848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05735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22669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8783" y="743742"/>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75546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5995591" y="4369778"/>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0328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44" name="Action Button: Home 143">
            <a:hlinkClick r:id="rId9"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02526" y="5178484"/>
            <a:ext cx="1324402" cy="261610"/>
          </a:xfrm>
          <a:prstGeom prst="rect">
            <a:avLst/>
          </a:prstGeom>
          <a:noFill/>
        </p:spPr>
        <p:txBody>
          <a:bodyPr wrap="none" rtlCol="0">
            <a:spAutoFit/>
          </a:bodyPr>
          <a:lstStyle/>
          <a:p>
            <a:r>
              <a:rPr lang="en-US" sz="1100" dirty="0">
                <a:solidFill>
                  <a:srgbClr val="FF0000"/>
                </a:solidFill>
                <a:latin typeface="Roboto Condensed" pitchFamily="2" charset="0"/>
                <a:ea typeface="Roboto Condensed" pitchFamily="2" charset="0"/>
              </a:rPr>
              <a:t>C-II</a:t>
            </a:r>
            <a:r>
              <a:rPr lang="en-US" sz="1100" dirty="0">
                <a:latin typeface="Roboto Condensed" pitchFamily="2" charset="0"/>
                <a:ea typeface="Roboto Condensed" pitchFamily="2" charset="0"/>
              </a:rPr>
              <a:t> Drug- Cannot Fill</a:t>
            </a:r>
          </a:p>
        </p:txBody>
      </p:sp>
      <p:sp>
        <p:nvSpPr>
          <p:cNvPr id="187" name="TextBox 186"/>
          <p:cNvSpPr txBox="1"/>
          <p:nvPr/>
        </p:nvSpPr>
        <p:spPr>
          <a:xfrm>
            <a:off x="4809934"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188" name="Rounded Rectangle 187"/>
          <p:cNvSpPr/>
          <p:nvPr/>
        </p:nvSpPr>
        <p:spPr>
          <a:xfrm>
            <a:off x="7072091" y="520612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0" name="Rounded Rectangle 189"/>
          <p:cNvSpPr/>
          <p:nvPr/>
        </p:nvSpPr>
        <p:spPr>
          <a:xfrm>
            <a:off x="7073127" y="5502979"/>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6" name="TextBox 125"/>
          <p:cNvSpPr txBox="1"/>
          <p:nvPr/>
        </p:nvSpPr>
        <p:spPr>
          <a:xfrm>
            <a:off x="7049020" y="5185093"/>
            <a:ext cx="1441420" cy="261610"/>
          </a:xfrm>
          <a:prstGeom prst="rect">
            <a:avLst/>
          </a:prstGeom>
          <a:noFill/>
        </p:spPr>
        <p:txBody>
          <a:bodyPr wrap="none" rtlCol="0">
            <a:spAutoFit/>
          </a:bodyPr>
          <a:lstStyle/>
          <a:p>
            <a:r>
              <a:rPr lang="en-US" sz="1100" dirty="0">
                <a:latin typeface="Roboto Condensed" pitchFamily="2" charset="0"/>
                <a:ea typeface="Roboto Condensed" pitchFamily="2" charset="0"/>
              </a:rPr>
              <a:t>No Refills; Calling HCP</a:t>
            </a:r>
          </a:p>
        </p:txBody>
      </p:sp>
      <p:sp>
        <p:nvSpPr>
          <p:cNvPr id="192" name="Rounded Rectangle 191"/>
          <p:cNvSpPr/>
          <p:nvPr/>
        </p:nvSpPr>
        <p:spPr>
          <a:xfrm>
            <a:off x="8594477" y="5501301"/>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3" name="TextBox 192"/>
          <p:cNvSpPr txBox="1"/>
          <p:nvPr/>
        </p:nvSpPr>
        <p:spPr>
          <a:xfrm>
            <a:off x="8528448" y="5479000"/>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Declined-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194" name="Rounded Rectangle 193"/>
          <p:cNvSpPr/>
          <p:nvPr/>
        </p:nvSpPr>
        <p:spPr>
          <a:xfrm>
            <a:off x="5530578" y="550531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5" name="Rounded Rectangle 194"/>
          <p:cNvSpPr/>
          <p:nvPr/>
        </p:nvSpPr>
        <p:spPr>
          <a:xfrm>
            <a:off x="8590990" y="5207408"/>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5" name="TextBox 184"/>
          <p:cNvSpPr txBox="1"/>
          <p:nvPr/>
        </p:nvSpPr>
        <p:spPr>
          <a:xfrm>
            <a:off x="7060743" y="5481421"/>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Rx Expired; Calling HCP</a:t>
            </a:r>
          </a:p>
        </p:txBody>
      </p:sp>
      <p:sp>
        <p:nvSpPr>
          <p:cNvPr id="186" name="TextBox 185"/>
          <p:cNvSpPr txBox="1"/>
          <p:nvPr/>
        </p:nvSpPr>
        <p:spPr>
          <a:xfrm>
            <a:off x="5492512" y="5475400"/>
            <a:ext cx="1459054" cy="261610"/>
          </a:xfrm>
          <a:prstGeom prst="rect">
            <a:avLst/>
          </a:prstGeom>
          <a:noFill/>
        </p:spPr>
        <p:txBody>
          <a:bodyPr wrap="none" rtlCol="0">
            <a:spAutoFit/>
          </a:bodyPr>
          <a:lstStyle/>
          <a:p>
            <a:r>
              <a:rPr lang="en-US" sz="1100" dirty="0">
                <a:latin typeface="Roboto Condensed" pitchFamily="2" charset="0"/>
                <a:ea typeface="Roboto Condensed" pitchFamily="2" charset="0"/>
              </a:rPr>
              <a:t>Rx Not Carried for Now</a:t>
            </a:r>
          </a:p>
        </p:txBody>
      </p:sp>
      <p:sp>
        <p:nvSpPr>
          <p:cNvPr id="191" name="TextBox 190"/>
          <p:cNvSpPr txBox="1"/>
          <p:nvPr/>
        </p:nvSpPr>
        <p:spPr>
          <a:xfrm>
            <a:off x="8532007" y="5183908"/>
            <a:ext cx="1532792" cy="261610"/>
          </a:xfrm>
          <a:prstGeom prst="rect">
            <a:avLst/>
          </a:prstGeom>
          <a:noFill/>
        </p:spPr>
        <p:txBody>
          <a:bodyPr wrap="none" rtlCol="0">
            <a:spAutoFit/>
          </a:bodyPr>
          <a:lstStyle/>
          <a:p>
            <a:r>
              <a:rPr lang="en-US" sz="1100" dirty="0">
                <a:latin typeface="Roboto Condensed" pitchFamily="2" charset="0"/>
                <a:ea typeface="Roboto Condensed" pitchFamily="2" charset="0"/>
              </a:rPr>
              <a:t>Refill too Soon-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11" name="Rectangle 10">
            <a:hlinkClick r:id="rId10" action="ppaction://hlinksldjump"/>
          </p:cNvPr>
          <p:cNvSpPr/>
          <p:nvPr/>
        </p:nvSpPr>
        <p:spPr>
          <a:xfrm>
            <a:off x="8593487" y="5464504"/>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hlinkClick r:id="rId11" action="ppaction://hlinksldjump"/>
          </p:cNvPr>
          <p:cNvSpPr/>
          <p:nvPr/>
        </p:nvSpPr>
        <p:spPr>
          <a:xfrm>
            <a:off x="5516231" y="5488197"/>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hlinkClick r:id="rId12" action="ppaction://hlinksldjump"/>
          </p:cNvPr>
          <p:cNvSpPr/>
          <p:nvPr/>
        </p:nvSpPr>
        <p:spPr>
          <a:xfrm>
            <a:off x="8560202" y="5183418"/>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hlinkClick r:id="rId13" action="ppaction://hlinksldjump"/>
          </p:cNvPr>
          <p:cNvSpPr/>
          <p:nvPr/>
        </p:nvSpPr>
        <p:spPr>
          <a:xfrm>
            <a:off x="7049839" y="5194938"/>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hlinkClick r:id="rId14" action="ppaction://hlinksldjump"/>
          </p:cNvPr>
          <p:cNvSpPr/>
          <p:nvPr/>
        </p:nvSpPr>
        <p:spPr>
          <a:xfrm>
            <a:off x="7073936" y="5493762"/>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Rx label for transf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0141626" y="853892"/>
            <a:ext cx="1232772" cy="2191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0" name="TextBox 199"/>
          <p:cNvSpPr txBox="1"/>
          <p:nvPr/>
        </p:nvSpPr>
        <p:spPr>
          <a:xfrm>
            <a:off x="2264898" y="5000426"/>
            <a:ext cx="110684" cy="307777"/>
          </a:xfrm>
          <a:prstGeom prst="rect">
            <a:avLst/>
          </a:prstGeom>
          <a:noFill/>
        </p:spPr>
        <p:txBody>
          <a:bodyPr wrap="square" rtlCol="0">
            <a:spAutoFit/>
          </a:bodyPr>
          <a:lstStyle/>
          <a:p>
            <a:r>
              <a:rPr lang="en-US" sz="1400" dirty="0"/>
              <a:t>|</a:t>
            </a:r>
          </a:p>
        </p:txBody>
      </p:sp>
      <p:sp>
        <p:nvSpPr>
          <p:cNvPr id="201" name="Explosion 1 200"/>
          <p:cNvSpPr/>
          <p:nvPr/>
        </p:nvSpPr>
        <p:spPr>
          <a:xfrm>
            <a:off x="2281678" y="890584"/>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1484293">
            <a:off x="9586292" y="1346812"/>
            <a:ext cx="187516" cy="208799"/>
          </a:xfrm>
          <a:prstGeom prst="rect">
            <a:avLst/>
          </a:prstGeom>
        </p:spPr>
      </p:pic>
      <p:sp>
        <p:nvSpPr>
          <p:cNvPr id="141" name="TextBox 140"/>
          <p:cNvSpPr txBox="1"/>
          <p:nvPr/>
        </p:nvSpPr>
        <p:spPr>
          <a:xfrm>
            <a:off x="3147564" y="1555478"/>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3:25 PM    </a:t>
            </a:r>
            <a:r>
              <a:rPr lang="en-US" sz="1000" u="sng" dirty="0">
                <a:solidFill>
                  <a:srgbClr val="256FBD"/>
                </a:solidFill>
                <a:latin typeface="Roboto Condensed" pitchFamily="2" charset="0"/>
                <a:ea typeface="Roboto Condensed" pitchFamily="2" charset="0"/>
              </a:rPr>
              <a:t>OXYCODONE 40mg</a:t>
            </a:r>
            <a:r>
              <a:rPr lang="en-US" sz="1000" dirty="0">
                <a:latin typeface="Roboto Condensed" pitchFamily="2" charset="0"/>
                <a:ea typeface="Roboto Condensed" pitchFamily="2" charset="0"/>
              </a:rPr>
              <a:t>         30          SAMS PHARMACY          806-653-6502    H5689648         $      96.98 </a:t>
            </a:r>
            <a:endParaRPr lang="en-US" sz="700" dirty="0">
              <a:solidFill>
                <a:srgbClr val="FF0000"/>
              </a:solidFill>
              <a:latin typeface="Roboto Condensed" pitchFamily="2" charset="0"/>
              <a:ea typeface="Roboto Condensed" pitchFamily="2" charset="0"/>
            </a:endParaRPr>
          </a:p>
        </p:txBody>
      </p:sp>
      <p:pic>
        <p:nvPicPr>
          <p:cNvPr id="153" name="Picture 1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1484293">
            <a:off x="9605349" y="1555597"/>
            <a:ext cx="174080" cy="213009"/>
          </a:xfrm>
          <a:prstGeom prst="rect">
            <a:avLst/>
          </a:prstGeom>
        </p:spPr>
      </p:pic>
      <p:sp>
        <p:nvSpPr>
          <p:cNvPr id="18" name="Flowchart: Connector 17"/>
          <p:cNvSpPr/>
          <p:nvPr/>
        </p:nvSpPr>
        <p:spPr>
          <a:xfrm>
            <a:off x="11060723" y="3218177"/>
            <a:ext cx="289427" cy="272329"/>
          </a:xfrm>
          <a:prstGeom prst="flowChartConnector">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p:cNvSpPr/>
          <p:nvPr/>
        </p:nvSpPr>
        <p:spPr>
          <a:xfrm rot="5400000">
            <a:off x="11150310" y="3296610"/>
            <a:ext cx="143353" cy="110554"/>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10691480" y="3292897"/>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00283" y="3224924"/>
            <a:ext cx="281862" cy="281862"/>
          </a:xfrm>
          <a:prstGeom prst="rect">
            <a:avLst/>
          </a:prstGeom>
        </p:spPr>
      </p:pic>
      <p:sp>
        <p:nvSpPr>
          <p:cNvPr id="202" name="Rectangle 201"/>
          <p:cNvSpPr/>
          <p:nvPr/>
        </p:nvSpPr>
        <p:spPr>
          <a:xfrm>
            <a:off x="10784894" y="3290818"/>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 name="Picture 20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1484293">
            <a:off x="4656533" y="4981254"/>
            <a:ext cx="174080" cy="213009"/>
          </a:xfrm>
          <a:prstGeom prst="rect">
            <a:avLst/>
          </a:prstGeom>
        </p:spPr>
      </p:pic>
      <p:sp>
        <p:nvSpPr>
          <p:cNvPr id="208" name="TextBox 207"/>
          <p:cNvSpPr txBox="1"/>
          <p:nvPr/>
        </p:nvSpPr>
        <p:spPr>
          <a:xfrm>
            <a:off x="5427801" y="4708085"/>
            <a:ext cx="4611897" cy="246221"/>
          </a:xfrm>
          <a:prstGeom prst="rect">
            <a:avLst/>
          </a:prstGeom>
          <a:noFill/>
        </p:spPr>
        <p:txBody>
          <a:bodyPr wrap="square" rtlCol="0">
            <a:spAutoFit/>
          </a:bodyPr>
          <a:lstStyle/>
          <a:p>
            <a:r>
              <a:rPr lang="en-US" sz="1000" b="1" dirty="0">
                <a:solidFill>
                  <a:schemeClr val="tx1">
                    <a:lumMod val="75000"/>
                    <a:lumOff val="25000"/>
                  </a:schemeClr>
                </a:solidFill>
                <a:latin typeface="Roboto Condensed" pitchFamily="2" charset="0"/>
                <a:ea typeface="Roboto Condensed" pitchFamily="2" charset="0"/>
              </a:rPr>
              <a:t>MEDICATION SPECIFIC MESSAGE </a:t>
            </a:r>
            <a:r>
              <a:rPr lang="en-US" sz="1000" b="1" dirty="0">
                <a:solidFill>
                  <a:srgbClr val="256FBD"/>
                </a:solidFill>
                <a:latin typeface="Roboto Condensed" pitchFamily="2" charset="0"/>
                <a:ea typeface="Roboto Condensed" pitchFamily="2" charset="0"/>
              </a:rPr>
              <a:t>-- SEND PATIENT MESSAGE </a:t>
            </a:r>
            <a:r>
              <a:rPr lang="en-US" sz="1000" b="1" dirty="0">
                <a:solidFill>
                  <a:srgbClr val="FF0000"/>
                </a:solidFill>
                <a:latin typeface="Roboto Condensed" pitchFamily="2" charset="0"/>
                <a:ea typeface="Roboto Condensed" pitchFamily="2" charset="0"/>
              </a:rPr>
              <a:t>(in app</a:t>
            </a:r>
            <a:r>
              <a:rPr lang="en-US" sz="1000" b="1" dirty="0">
                <a:solidFill>
                  <a:srgbClr val="256FBD"/>
                </a:solidFill>
                <a:latin typeface="Roboto Condensed" pitchFamily="2" charset="0"/>
                <a:ea typeface="Roboto Condensed" pitchFamily="2" charset="0"/>
              </a:rPr>
              <a:t>)</a:t>
            </a:r>
          </a:p>
        </p:txBody>
      </p:sp>
      <p:sp>
        <p:nvSpPr>
          <p:cNvPr id="209" name="TextBox 208"/>
          <p:cNvSpPr txBox="1"/>
          <p:nvPr/>
        </p:nvSpPr>
        <p:spPr>
          <a:xfrm>
            <a:off x="7328833" y="4936700"/>
            <a:ext cx="94003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CALLING MD</a:t>
            </a:r>
          </a:p>
        </p:txBody>
      </p:sp>
      <p:sp>
        <p:nvSpPr>
          <p:cNvPr id="210" name="TextBox 209"/>
          <p:cNvSpPr txBox="1"/>
          <p:nvPr/>
        </p:nvSpPr>
        <p:spPr>
          <a:xfrm>
            <a:off x="5461680" y="4943400"/>
            <a:ext cx="163402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NOT CARRIED/Out of STOCK</a:t>
            </a:r>
          </a:p>
        </p:txBody>
      </p:sp>
      <p:sp>
        <p:nvSpPr>
          <p:cNvPr id="211" name="TextBox 210"/>
          <p:cNvSpPr txBox="1"/>
          <p:nvPr/>
        </p:nvSpPr>
        <p:spPr>
          <a:xfrm>
            <a:off x="8533572" y="4932263"/>
            <a:ext cx="1048802"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INS DECLINED</a:t>
            </a:r>
          </a:p>
        </p:txBody>
      </p:sp>
      <p:sp>
        <p:nvSpPr>
          <p:cNvPr id="218" name="TextBox 217"/>
          <p:cNvSpPr txBox="1"/>
          <p:nvPr/>
        </p:nvSpPr>
        <p:spPr>
          <a:xfrm>
            <a:off x="10238388" y="4926084"/>
            <a:ext cx="1107798"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ADMIN  STATUS</a:t>
            </a:r>
          </a:p>
        </p:txBody>
      </p:sp>
      <p:sp>
        <p:nvSpPr>
          <p:cNvPr id="219" name="TextBox 218"/>
          <p:cNvSpPr txBox="1"/>
          <p:nvPr/>
        </p:nvSpPr>
        <p:spPr>
          <a:xfrm>
            <a:off x="2782340" y="1395829"/>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225" name="TextBox 224"/>
          <p:cNvSpPr txBox="1"/>
          <p:nvPr/>
        </p:nvSpPr>
        <p:spPr>
          <a:xfrm>
            <a:off x="2316831" y="100779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226" name="Rounded Rectangle 225"/>
          <p:cNvSpPr/>
          <p:nvPr/>
        </p:nvSpPr>
        <p:spPr>
          <a:xfrm>
            <a:off x="10078825" y="5208508"/>
            <a:ext cx="1422281"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7" name="Rounded Rectangle 226"/>
          <p:cNvSpPr/>
          <p:nvPr/>
        </p:nvSpPr>
        <p:spPr>
          <a:xfrm>
            <a:off x="10082287" y="550240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0" name="Rounded Rectangle 229"/>
          <p:cNvSpPr/>
          <p:nvPr/>
        </p:nvSpPr>
        <p:spPr>
          <a:xfrm>
            <a:off x="10078825" y="5795020"/>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1" name="Rounded Rectangle 230"/>
          <p:cNvSpPr/>
          <p:nvPr/>
        </p:nvSpPr>
        <p:spPr>
          <a:xfrm>
            <a:off x="10083381" y="6082399"/>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2" name="Rounded Rectangle 231"/>
          <p:cNvSpPr/>
          <p:nvPr/>
        </p:nvSpPr>
        <p:spPr>
          <a:xfrm>
            <a:off x="10084481" y="637294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9" name="TextBox 228"/>
          <p:cNvSpPr txBox="1"/>
          <p:nvPr/>
        </p:nvSpPr>
        <p:spPr>
          <a:xfrm>
            <a:off x="10030919" y="5191078"/>
            <a:ext cx="1388171" cy="261610"/>
          </a:xfrm>
          <a:prstGeom prst="rect">
            <a:avLst/>
          </a:prstGeom>
          <a:noFill/>
        </p:spPr>
        <p:txBody>
          <a:bodyPr wrap="square" rtlCol="0">
            <a:spAutoFit/>
          </a:bodyPr>
          <a:lstStyle/>
          <a:p>
            <a:r>
              <a:rPr lang="en-US" sz="1100" dirty="0">
                <a:latin typeface="Roboto Condensed" pitchFamily="2" charset="0"/>
                <a:ea typeface="Roboto Condensed" pitchFamily="2" charset="0"/>
              </a:rPr>
              <a:t>PROCESSING</a:t>
            </a:r>
          </a:p>
        </p:txBody>
      </p:sp>
      <p:sp>
        <p:nvSpPr>
          <p:cNvPr id="233" name="TextBox 232"/>
          <p:cNvSpPr txBox="1"/>
          <p:nvPr/>
        </p:nvSpPr>
        <p:spPr>
          <a:xfrm>
            <a:off x="10032022" y="5488197"/>
            <a:ext cx="1614490" cy="261610"/>
          </a:xfrm>
          <a:prstGeom prst="rect">
            <a:avLst/>
          </a:prstGeom>
          <a:noFill/>
        </p:spPr>
        <p:txBody>
          <a:bodyPr wrap="square" rtlCol="0">
            <a:spAutoFit/>
          </a:bodyPr>
          <a:lstStyle/>
          <a:p>
            <a:r>
              <a:rPr lang="en-US" sz="1100" dirty="0">
                <a:latin typeface="Roboto Condensed" pitchFamily="2" charset="0"/>
                <a:ea typeface="Roboto Condensed" pitchFamily="2" charset="0"/>
              </a:rPr>
              <a:t>PENDING PHMCY REPLY</a:t>
            </a:r>
          </a:p>
        </p:txBody>
      </p:sp>
      <p:sp>
        <p:nvSpPr>
          <p:cNvPr id="234" name="TextBox 233"/>
          <p:cNvSpPr txBox="1"/>
          <p:nvPr/>
        </p:nvSpPr>
        <p:spPr>
          <a:xfrm>
            <a:off x="10033115" y="5785318"/>
            <a:ext cx="1604751" cy="261610"/>
          </a:xfrm>
          <a:prstGeom prst="rect">
            <a:avLst/>
          </a:prstGeom>
          <a:noFill/>
        </p:spPr>
        <p:txBody>
          <a:bodyPr wrap="square" rtlCol="0">
            <a:spAutoFit/>
          </a:bodyPr>
          <a:lstStyle/>
          <a:p>
            <a:r>
              <a:rPr lang="en-US" sz="1100" dirty="0">
                <a:latin typeface="Roboto Condensed" pitchFamily="2" charset="0"/>
                <a:ea typeface="Roboto Condensed" pitchFamily="2" charset="0"/>
              </a:rPr>
              <a:t>DELAYED / Rx ON ORDER</a:t>
            </a:r>
          </a:p>
        </p:txBody>
      </p:sp>
      <p:sp>
        <p:nvSpPr>
          <p:cNvPr id="235" name="TextBox 234"/>
          <p:cNvSpPr txBox="1"/>
          <p:nvPr/>
        </p:nvSpPr>
        <p:spPr>
          <a:xfrm>
            <a:off x="10039701" y="6055034"/>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COURIER DELIVERY</a:t>
            </a:r>
          </a:p>
        </p:txBody>
      </p:sp>
      <p:sp>
        <p:nvSpPr>
          <p:cNvPr id="236" name="TextBox 235"/>
          <p:cNvSpPr txBox="1"/>
          <p:nvPr/>
        </p:nvSpPr>
        <p:spPr>
          <a:xfrm>
            <a:off x="10039698" y="6364226"/>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SHIPPED</a:t>
            </a:r>
          </a:p>
        </p:txBody>
      </p:sp>
      <p:sp>
        <p:nvSpPr>
          <p:cNvPr id="237" name="Rectangle 236"/>
          <p:cNvSpPr/>
          <p:nvPr/>
        </p:nvSpPr>
        <p:spPr>
          <a:xfrm>
            <a:off x="10078337" y="5197142"/>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hlinkClick r:id="rId10" action="ppaction://hlinksldjump"/>
          </p:cNvPr>
          <p:cNvSpPr/>
          <p:nvPr/>
        </p:nvSpPr>
        <p:spPr>
          <a:xfrm>
            <a:off x="10067698" y="5473224"/>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hlinkClick r:id="rId10" action="ppaction://hlinksldjump"/>
          </p:cNvPr>
          <p:cNvSpPr/>
          <p:nvPr/>
        </p:nvSpPr>
        <p:spPr>
          <a:xfrm>
            <a:off x="10053448" y="5803313"/>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hlinkClick r:id="rId10" action="ppaction://hlinksldjump"/>
          </p:cNvPr>
          <p:cNvSpPr/>
          <p:nvPr/>
        </p:nvSpPr>
        <p:spPr>
          <a:xfrm>
            <a:off x="10099463" y="6080988"/>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hlinkClick r:id="rId10" action="ppaction://hlinksldjump"/>
          </p:cNvPr>
          <p:cNvSpPr/>
          <p:nvPr/>
        </p:nvSpPr>
        <p:spPr>
          <a:xfrm>
            <a:off x="10105385" y="6369651"/>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8602153" y="579842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3" name="TextBox 242"/>
          <p:cNvSpPr txBox="1"/>
          <p:nvPr/>
        </p:nvSpPr>
        <p:spPr>
          <a:xfrm>
            <a:off x="8536124" y="577612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Step Edit / PA-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44" name="Rectangle 243">
            <a:hlinkClick r:id="rId10" action="ppaction://hlinksldjump"/>
          </p:cNvPr>
          <p:cNvSpPr/>
          <p:nvPr/>
        </p:nvSpPr>
        <p:spPr>
          <a:xfrm>
            <a:off x="8578611" y="5781802"/>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ed Rectangle 244"/>
          <p:cNvSpPr/>
          <p:nvPr/>
        </p:nvSpPr>
        <p:spPr>
          <a:xfrm>
            <a:off x="8603243" y="608238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6" name="TextBox 245"/>
          <p:cNvSpPr txBox="1"/>
          <p:nvPr/>
        </p:nvSpPr>
        <p:spPr>
          <a:xfrm>
            <a:off x="8537214" y="606008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not Accepted-- </a:t>
            </a:r>
            <a:r>
              <a:rPr lang="en-US" sz="1100" dirty="0">
                <a:solidFill>
                  <a:srgbClr val="256FBD"/>
                </a:solidFill>
                <a:latin typeface="Roboto Condensed" pitchFamily="2" charset="0"/>
                <a:ea typeface="Roboto Condensed" pitchFamily="2" charset="0"/>
              </a:rPr>
              <a:t>$</a:t>
            </a:r>
            <a:endParaRPr lang="en-US" sz="1100" dirty="0">
              <a:latin typeface="Roboto Condensed" pitchFamily="2" charset="0"/>
              <a:ea typeface="Roboto Condensed" pitchFamily="2" charset="0"/>
            </a:endParaRPr>
          </a:p>
        </p:txBody>
      </p:sp>
      <p:sp>
        <p:nvSpPr>
          <p:cNvPr id="247" name="Rectangle 246">
            <a:hlinkClick r:id="rId10" action="ppaction://hlinksldjump"/>
          </p:cNvPr>
          <p:cNvSpPr/>
          <p:nvPr/>
        </p:nvSpPr>
        <p:spPr>
          <a:xfrm>
            <a:off x="8575726" y="6067080"/>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ed Rectangle 247"/>
          <p:cNvSpPr/>
          <p:nvPr/>
        </p:nvSpPr>
        <p:spPr>
          <a:xfrm>
            <a:off x="7074227" y="5800100"/>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9" name="TextBox 248"/>
          <p:cNvSpPr txBox="1"/>
          <p:nvPr/>
        </p:nvSpPr>
        <p:spPr>
          <a:xfrm>
            <a:off x="7061843" y="5778542"/>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MD Declined – Can't fill</a:t>
            </a:r>
          </a:p>
        </p:txBody>
      </p:sp>
      <p:sp>
        <p:nvSpPr>
          <p:cNvPr id="250" name="Rectangle 249">
            <a:hlinkClick r:id="rId14" action="ppaction://hlinksldjump"/>
          </p:cNvPr>
          <p:cNvSpPr/>
          <p:nvPr/>
        </p:nvSpPr>
        <p:spPr>
          <a:xfrm>
            <a:off x="7078044" y="5782412"/>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hlinkClick r:id="rId18" action="ppaction://hlinksldjump"/>
          </p:cNvPr>
          <p:cNvSpPr/>
          <p:nvPr/>
        </p:nvSpPr>
        <p:spPr>
          <a:xfrm>
            <a:off x="5545242" y="5184958"/>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3147564" y="1766979"/>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REVLIMID 40mg</a:t>
            </a:r>
            <a:r>
              <a:rPr lang="en-US" sz="1000" dirty="0">
                <a:latin typeface="Roboto Condensed" pitchFamily="2" charset="0"/>
                <a:ea typeface="Roboto Condensed" pitchFamily="2" charset="0"/>
              </a:rPr>
              <a:t>               60          WALMARTPHARMACY   806-653-6502    H5689677         $ 1096.73 </a:t>
            </a:r>
            <a:endParaRPr lang="en-US" sz="700" dirty="0">
              <a:solidFill>
                <a:srgbClr val="FF0000"/>
              </a:solidFill>
              <a:latin typeface="Roboto Condensed" pitchFamily="2" charset="0"/>
              <a:ea typeface="Roboto Condensed" pitchFamily="2" charset="0"/>
            </a:endParaRPr>
          </a:p>
        </p:txBody>
      </p:sp>
      <p:sp>
        <p:nvSpPr>
          <p:cNvPr id="123" name="TextBox 122"/>
          <p:cNvSpPr txBox="1"/>
          <p:nvPr/>
        </p:nvSpPr>
        <p:spPr>
          <a:xfrm>
            <a:off x="3148660" y="1970819"/>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LISINOPRIL 10mg </a:t>
            </a:r>
            <a:r>
              <a:rPr lang="en-US" sz="1000" dirty="0">
                <a:latin typeface="Roboto Condensed" pitchFamily="2" charset="0"/>
                <a:ea typeface="Roboto Condensed" pitchFamily="2" charset="0"/>
              </a:rPr>
              <a:t>           30          COSTCO PHARMACY      806-653-6502    H5689677         $        6.90 </a:t>
            </a:r>
            <a:endParaRPr lang="en-US" sz="700" dirty="0">
              <a:solidFill>
                <a:srgbClr val="FF0000"/>
              </a:solidFill>
              <a:latin typeface="Roboto Condensed" pitchFamily="2" charset="0"/>
              <a:ea typeface="Roboto Condensed" pitchFamily="2" charset="0"/>
            </a:endParaRPr>
          </a:p>
        </p:txBody>
      </p:sp>
      <p:pic>
        <p:nvPicPr>
          <p:cNvPr id="124" name="Picture 1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1484293">
            <a:off x="9607492" y="1766703"/>
            <a:ext cx="174080" cy="213009"/>
          </a:xfrm>
          <a:prstGeom prst="rect">
            <a:avLst/>
          </a:prstGeom>
        </p:spPr>
      </p:pic>
      <p:pic>
        <p:nvPicPr>
          <p:cNvPr id="137" name="Picture 1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1484293">
            <a:off x="9599179" y="1995501"/>
            <a:ext cx="174080" cy="213009"/>
          </a:xfrm>
          <a:prstGeom prst="rect">
            <a:avLst/>
          </a:prstGeom>
        </p:spPr>
      </p:pic>
      <p:sp>
        <p:nvSpPr>
          <p:cNvPr id="156" name="TextBox 155"/>
          <p:cNvSpPr txBox="1"/>
          <p:nvPr/>
        </p:nvSpPr>
        <p:spPr>
          <a:xfrm>
            <a:off x="2779162" y="1591528"/>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58" name="TextBox 157"/>
          <p:cNvSpPr txBox="1"/>
          <p:nvPr/>
        </p:nvSpPr>
        <p:spPr>
          <a:xfrm>
            <a:off x="2779162" y="1794688"/>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59" name="TextBox 158"/>
          <p:cNvSpPr txBox="1"/>
          <p:nvPr/>
        </p:nvSpPr>
        <p:spPr>
          <a:xfrm>
            <a:off x="2779162" y="1982610"/>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4" name="Rectangle 163"/>
          <p:cNvSpPr/>
          <p:nvPr/>
        </p:nvSpPr>
        <p:spPr>
          <a:xfrm>
            <a:off x="2348670" y="1567897"/>
            <a:ext cx="7653841" cy="772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0" name="Picture 1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97997" y="4897704"/>
            <a:ext cx="3172075" cy="4500453"/>
          </a:xfrm>
          <a:prstGeom prst="rect">
            <a:avLst/>
          </a:prstGeom>
        </p:spPr>
      </p:pic>
      <p:sp>
        <p:nvSpPr>
          <p:cNvPr id="4" name="Rounded Rectangular Callout 3"/>
          <p:cNvSpPr/>
          <p:nvPr/>
        </p:nvSpPr>
        <p:spPr>
          <a:xfrm>
            <a:off x="10073095" y="2236980"/>
            <a:ext cx="1478408" cy="630692"/>
          </a:xfrm>
          <a:prstGeom prst="wedgeRoundRectCallout">
            <a:avLst>
              <a:gd name="adj1" fmla="val -82600"/>
              <a:gd name="adj2" fmla="val -10580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latin typeface="Roboto Condensed" pitchFamily="2" charset="0"/>
                <a:ea typeface="Roboto Condensed" pitchFamily="2" charset="0"/>
              </a:rPr>
              <a:t>Shows all current requests in queue for the patient</a:t>
            </a:r>
            <a:endParaRPr lang="en-US" dirty="0">
              <a:solidFill>
                <a:srgbClr val="FF0000"/>
              </a:solidFill>
              <a:latin typeface="Roboto Condensed" pitchFamily="2" charset="0"/>
              <a:ea typeface="Roboto Condensed" pitchFamily="2" charset="0"/>
            </a:endParaRPr>
          </a:p>
        </p:txBody>
      </p:sp>
    </p:spTree>
    <p:extLst>
      <p:ext uri="{BB962C8B-B14F-4D97-AF65-F5344CB8AC3E}">
        <p14:creationId xmlns:p14="http://schemas.microsoft.com/office/powerpoint/2010/main" val="236017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par>
                          <p:cTn id="23" fill="hold">
                            <p:stCondLst>
                              <p:cond delay="500"/>
                            </p:stCondLst>
                            <p:childTnLst>
                              <p:par>
                                <p:cTn id="24" presetID="10" presetClass="exit" presetSubtype="0" fill="hold" grpId="1" nodeType="afterEffect">
                                  <p:stCondLst>
                                    <p:cond delay="0"/>
                                  </p:stCondLst>
                                  <p:childTnLst>
                                    <p:animEffect transition="out" filter="fade">
                                      <p:cBhvr>
                                        <p:cTn id="25" dur="500"/>
                                        <p:tgtEl>
                                          <p:spTgt spid="200"/>
                                        </p:tgtEl>
                                      </p:cBhvr>
                                    </p:animEffect>
                                    <p:set>
                                      <p:cBhvr>
                                        <p:cTn id="26" dur="1" fill="hold">
                                          <p:stCondLst>
                                            <p:cond delay="499"/>
                                          </p:stCondLst>
                                        </p:cTn>
                                        <p:tgtEl>
                                          <p:spTgt spid="200"/>
                                        </p:tgtEl>
                                        <p:attrNameLst>
                                          <p:attrName>style.visibility</p:attrName>
                                        </p:attrNameLst>
                                      </p:cBhvr>
                                      <p:to>
                                        <p:strVal val="hidden"/>
                                      </p:to>
                                    </p:set>
                                  </p:childTnLst>
                                </p:cTn>
                              </p:par>
                            </p:childTnLst>
                          </p:cTn>
                        </p:par>
                        <p:par>
                          <p:cTn id="27" fill="hold">
                            <p:stCondLst>
                              <p:cond delay="1000"/>
                            </p:stCondLst>
                            <p:childTnLst>
                              <p:par>
                                <p:cTn id="28" presetID="10" presetClass="entr" presetSubtype="0" fill="hold" grpId="2" nodeType="afterEffect">
                                  <p:stCondLst>
                                    <p:cond delay="0"/>
                                  </p:stCondLst>
                                  <p:childTnLst>
                                    <p:set>
                                      <p:cBhvr>
                                        <p:cTn id="29" dur="1" fill="hold">
                                          <p:stCondLst>
                                            <p:cond delay="0"/>
                                          </p:stCondLst>
                                        </p:cTn>
                                        <p:tgtEl>
                                          <p:spTgt spid="200"/>
                                        </p:tgtEl>
                                        <p:attrNameLst>
                                          <p:attrName>style.visibility</p:attrName>
                                        </p:attrNameLst>
                                      </p:cBhvr>
                                      <p:to>
                                        <p:strVal val="visible"/>
                                      </p:to>
                                    </p:set>
                                    <p:animEffect transition="in" filter="fade">
                                      <p:cBhvr>
                                        <p:cTn id="30" dur="500"/>
                                        <p:tgtEl>
                                          <p:spTgt spid="200"/>
                                        </p:tgtEl>
                                      </p:cBhvr>
                                    </p:animEffect>
                                  </p:childTnLst>
                                </p:cTn>
                              </p:par>
                            </p:childTnLst>
                          </p:cTn>
                        </p:par>
                        <p:par>
                          <p:cTn id="31" fill="hold">
                            <p:stCondLst>
                              <p:cond delay="1500"/>
                            </p:stCondLst>
                            <p:childTnLst>
                              <p:par>
                                <p:cTn id="32" presetID="10" presetClass="exit" presetSubtype="0" fill="hold" grpId="3" nodeType="afterEffect">
                                  <p:stCondLst>
                                    <p:cond delay="0"/>
                                  </p:stCondLst>
                                  <p:childTnLst>
                                    <p:animEffect transition="out" filter="fade">
                                      <p:cBhvr>
                                        <p:cTn id="33" dur="500"/>
                                        <p:tgtEl>
                                          <p:spTgt spid="200"/>
                                        </p:tgtEl>
                                      </p:cBhvr>
                                    </p:animEffect>
                                    <p:set>
                                      <p:cBhvr>
                                        <p:cTn id="34" dur="1" fill="hold">
                                          <p:stCondLst>
                                            <p:cond delay="499"/>
                                          </p:stCondLst>
                                        </p:cTn>
                                        <p:tgtEl>
                                          <p:spTgt spid="200"/>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ntr" presetSubtype="0" fill="hold" grpId="0" nodeType="withEffect">
                                  <p:stCondLst>
                                    <p:cond delay="50"/>
                                  </p:stCondLst>
                                  <p:childTnLst>
                                    <p:set>
                                      <p:cBhvr>
                                        <p:cTn id="38" dur="1" fill="hold">
                                          <p:stCondLst>
                                            <p:cond delay="0"/>
                                          </p:stCondLst>
                                        </p:cTn>
                                        <p:tgtEl>
                                          <p:spTgt spid="217"/>
                                        </p:tgtEl>
                                        <p:attrNameLst>
                                          <p:attrName>style.visibility</p:attrName>
                                        </p:attrNameLst>
                                      </p:cBhvr>
                                      <p:to>
                                        <p:strVal val="visible"/>
                                      </p:to>
                                    </p:set>
                                  </p:childTnLst>
                                </p:cTn>
                              </p:par>
                              <p:par>
                                <p:cTn id="39" presetID="1" presetClass="entr" presetSubtype="0" fill="hold" grpId="0" nodeType="withEffect">
                                  <p:stCondLst>
                                    <p:cond delay="5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5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50"/>
                                  </p:stCondLst>
                                  <p:childTnLst>
                                    <p:set>
                                      <p:cBhvr>
                                        <p:cTn id="44" dur="1" fill="hold">
                                          <p:stCondLst>
                                            <p:cond delay="0"/>
                                          </p:stCondLst>
                                        </p:cTn>
                                        <p:tgtEl>
                                          <p:spTgt spid="188"/>
                                        </p:tgtEl>
                                        <p:attrNameLst>
                                          <p:attrName>style.visibility</p:attrName>
                                        </p:attrNameLst>
                                      </p:cBhvr>
                                      <p:to>
                                        <p:strVal val="visible"/>
                                      </p:to>
                                    </p:set>
                                  </p:childTnLst>
                                </p:cTn>
                              </p:par>
                              <p:par>
                                <p:cTn id="45" presetID="1" presetClass="entr" presetSubtype="0" fill="hold" grpId="0" nodeType="withEffect">
                                  <p:stCondLst>
                                    <p:cond delay="50"/>
                                  </p:stCondLst>
                                  <p:childTnLst>
                                    <p:set>
                                      <p:cBhvr>
                                        <p:cTn id="46" dur="1" fill="hold">
                                          <p:stCondLst>
                                            <p:cond delay="0"/>
                                          </p:stCondLst>
                                        </p:cTn>
                                        <p:tgtEl>
                                          <p:spTgt spid="190"/>
                                        </p:tgtEl>
                                        <p:attrNameLst>
                                          <p:attrName>style.visibility</p:attrName>
                                        </p:attrNameLst>
                                      </p:cBhvr>
                                      <p:to>
                                        <p:strVal val="visible"/>
                                      </p:to>
                                    </p:set>
                                  </p:childTnLst>
                                </p:cTn>
                              </p:par>
                              <p:par>
                                <p:cTn id="47" presetID="1" presetClass="entr" presetSubtype="0" fill="hold" grpId="0" nodeType="withEffect">
                                  <p:stCondLst>
                                    <p:cond delay="5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grpId="0" nodeType="withEffect">
                                  <p:stCondLst>
                                    <p:cond delay="50"/>
                                  </p:stCondLst>
                                  <p:childTnLst>
                                    <p:set>
                                      <p:cBhvr>
                                        <p:cTn id="50" dur="1" fill="hold">
                                          <p:stCondLst>
                                            <p:cond delay="0"/>
                                          </p:stCondLst>
                                        </p:cTn>
                                        <p:tgtEl>
                                          <p:spTgt spid="192"/>
                                        </p:tgtEl>
                                        <p:attrNameLst>
                                          <p:attrName>style.visibility</p:attrName>
                                        </p:attrNameLst>
                                      </p:cBhvr>
                                      <p:to>
                                        <p:strVal val="visible"/>
                                      </p:to>
                                    </p:set>
                                  </p:childTnLst>
                                </p:cTn>
                              </p:par>
                              <p:par>
                                <p:cTn id="51" presetID="1" presetClass="entr" presetSubtype="0" fill="hold" grpId="0" nodeType="withEffect">
                                  <p:stCondLst>
                                    <p:cond delay="50"/>
                                  </p:stCondLst>
                                  <p:childTnLst>
                                    <p:set>
                                      <p:cBhvr>
                                        <p:cTn id="52" dur="1" fill="hold">
                                          <p:stCondLst>
                                            <p:cond delay="0"/>
                                          </p:stCondLst>
                                        </p:cTn>
                                        <p:tgtEl>
                                          <p:spTgt spid="193"/>
                                        </p:tgtEl>
                                        <p:attrNameLst>
                                          <p:attrName>style.visibility</p:attrName>
                                        </p:attrNameLst>
                                      </p:cBhvr>
                                      <p:to>
                                        <p:strVal val="visible"/>
                                      </p:to>
                                    </p:set>
                                  </p:childTnLst>
                                </p:cTn>
                              </p:par>
                              <p:par>
                                <p:cTn id="53" presetID="1" presetClass="entr" presetSubtype="0" fill="hold" grpId="0" nodeType="withEffect">
                                  <p:stCondLst>
                                    <p:cond delay="50"/>
                                  </p:stCondLst>
                                  <p:childTnLst>
                                    <p:set>
                                      <p:cBhvr>
                                        <p:cTn id="54" dur="1" fill="hold">
                                          <p:stCondLst>
                                            <p:cond delay="0"/>
                                          </p:stCondLst>
                                        </p:cTn>
                                        <p:tgtEl>
                                          <p:spTgt spid="194"/>
                                        </p:tgtEl>
                                        <p:attrNameLst>
                                          <p:attrName>style.visibility</p:attrName>
                                        </p:attrNameLst>
                                      </p:cBhvr>
                                      <p:to>
                                        <p:strVal val="visible"/>
                                      </p:to>
                                    </p:set>
                                  </p:childTnLst>
                                </p:cTn>
                              </p:par>
                              <p:par>
                                <p:cTn id="55" presetID="1" presetClass="entr" presetSubtype="0" fill="hold" grpId="0" nodeType="withEffect">
                                  <p:stCondLst>
                                    <p:cond delay="50"/>
                                  </p:stCondLst>
                                  <p:childTnLst>
                                    <p:set>
                                      <p:cBhvr>
                                        <p:cTn id="56" dur="1" fill="hold">
                                          <p:stCondLst>
                                            <p:cond delay="0"/>
                                          </p:stCondLst>
                                        </p:cTn>
                                        <p:tgtEl>
                                          <p:spTgt spid="195"/>
                                        </p:tgtEl>
                                        <p:attrNameLst>
                                          <p:attrName>style.visibility</p:attrName>
                                        </p:attrNameLst>
                                      </p:cBhvr>
                                      <p:to>
                                        <p:strVal val="visible"/>
                                      </p:to>
                                    </p:set>
                                  </p:childTnLst>
                                </p:cTn>
                              </p:par>
                              <p:par>
                                <p:cTn id="57" presetID="1" presetClass="entr" presetSubtype="0" fill="hold" grpId="0" nodeType="withEffect">
                                  <p:stCondLst>
                                    <p:cond delay="50"/>
                                  </p:stCondLst>
                                  <p:childTnLst>
                                    <p:set>
                                      <p:cBhvr>
                                        <p:cTn id="58" dur="1" fill="hold">
                                          <p:stCondLst>
                                            <p:cond delay="0"/>
                                          </p:stCondLst>
                                        </p:cTn>
                                        <p:tgtEl>
                                          <p:spTgt spid="185"/>
                                        </p:tgtEl>
                                        <p:attrNameLst>
                                          <p:attrName>style.visibility</p:attrName>
                                        </p:attrNameLst>
                                      </p:cBhvr>
                                      <p:to>
                                        <p:strVal val="visible"/>
                                      </p:to>
                                    </p:set>
                                  </p:childTnLst>
                                </p:cTn>
                              </p:par>
                              <p:par>
                                <p:cTn id="59" presetID="1" presetClass="entr" presetSubtype="0" fill="hold" grpId="0" nodeType="withEffect">
                                  <p:stCondLst>
                                    <p:cond delay="50"/>
                                  </p:stCondLst>
                                  <p:childTnLst>
                                    <p:set>
                                      <p:cBhvr>
                                        <p:cTn id="60" dur="1" fill="hold">
                                          <p:stCondLst>
                                            <p:cond delay="0"/>
                                          </p:stCondLst>
                                        </p:cTn>
                                        <p:tgtEl>
                                          <p:spTgt spid="186"/>
                                        </p:tgtEl>
                                        <p:attrNameLst>
                                          <p:attrName>style.visibility</p:attrName>
                                        </p:attrNameLst>
                                      </p:cBhvr>
                                      <p:to>
                                        <p:strVal val="visible"/>
                                      </p:to>
                                    </p:set>
                                  </p:childTnLst>
                                </p:cTn>
                              </p:par>
                              <p:par>
                                <p:cTn id="61" presetID="1" presetClass="entr" presetSubtype="0" fill="hold" grpId="0" nodeType="withEffect">
                                  <p:stCondLst>
                                    <p:cond delay="50"/>
                                  </p:stCondLst>
                                  <p:childTnLst>
                                    <p:set>
                                      <p:cBhvr>
                                        <p:cTn id="62" dur="1" fill="hold">
                                          <p:stCondLst>
                                            <p:cond delay="0"/>
                                          </p:stCondLst>
                                        </p:cTn>
                                        <p:tgtEl>
                                          <p:spTgt spid="191"/>
                                        </p:tgtEl>
                                        <p:attrNameLst>
                                          <p:attrName>style.visibility</p:attrName>
                                        </p:attrNameLst>
                                      </p:cBhvr>
                                      <p:to>
                                        <p:strVal val="visible"/>
                                      </p:to>
                                    </p:set>
                                  </p:childTnLst>
                                </p:cTn>
                              </p:par>
                              <p:par>
                                <p:cTn id="63" presetID="1" presetClass="entr" presetSubtype="0" fill="hold" grpId="0" nodeType="withEffect" nodePh="1">
                                  <p:stCondLst>
                                    <p:cond delay="50"/>
                                  </p:stCondLst>
                                  <p:endCondLst>
                                    <p:cond evt="begin" delay="0">
                                      <p:tn val="63"/>
                                    </p:cond>
                                  </p:end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nodePh="1">
                                  <p:stCondLst>
                                    <p:cond delay="50"/>
                                  </p:stCondLst>
                                  <p:endCondLst>
                                    <p:cond evt="begin" delay="0">
                                      <p:tn val="65"/>
                                    </p:cond>
                                  </p:endCondLst>
                                  <p:childTnLst>
                                    <p:set>
                                      <p:cBhvr>
                                        <p:cTn id="66" dur="1" fill="hold">
                                          <p:stCondLst>
                                            <p:cond delay="0"/>
                                          </p:stCondLst>
                                        </p:cTn>
                                        <p:tgtEl>
                                          <p:spTgt spid="189"/>
                                        </p:tgtEl>
                                        <p:attrNameLst>
                                          <p:attrName>style.visibility</p:attrName>
                                        </p:attrNameLst>
                                      </p:cBhvr>
                                      <p:to>
                                        <p:strVal val="visible"/>
                                      </p:to>
                                    </p:set>
                                  </p:childTnLst>
                                </p:cTn>
                              </p:par>
                              <p:par>
                                <p:cTn id="67" presetID="1" presetClass="entr" presetSubtype="0" fill="hold" grpId="0" nodeType="withEffect" nodePh="1">
                                  <p:stCondLst>
                                    <p:cond delay="50"/>
                                  </p:stCondLst>
                                  <p:endCondLst>
                                    <p:cond evt="begin" delay="0">
                                      <p:tn val="67"/>
                                    </p:cond>
                                  </p:endCondLst>
                                  <p:childTnLst>
                                    <p:set>
                                      <p:cBhvr>
                                        <p:cTn id="68" dur="1" fill="hold">
                                          <p:stCondLst>
                                            <p:cond delay="0"/>
                                          </p:stCondLst>
                                        </p:cTn>
                                        <p:tgtEl>
                                          <p:spTgt spid="196"/>
                                        </p:tgtEl>
                                        <p:attrNameLst>
                                          <p:attrName>style.visibility</p:attrName>
                                        </p:attrNameLst>
                                      </p:cBhvr>
                                      <p:to>
                                        <p:strVal val="visible"/>
                                      </p:to>
                                    </p:set>
                                  </p:childTnLst>
                                </p:cTn>
                              </p:par>
                              <p:par>
                                <p:cTn id="69" presetID="1" presetClass="entr" presetSubtype="0" fill="hold" grpId="0" nodeType="withEffect" nodePh="1">
                                  <p:stCondLst>
                                    <p:cond delay="50"/>
                                  </p:stCondLst>
                                  <p:endCondLst>
                                    <p:cond evt="begin" delay="0">
                                      <p:tn val="69"/>
                                    </p:cond>
                                  </p:endCondLst>
                                  <p:childTnLst>
                                    <p:set>
                                      <p:cBhvr>
                                        <p:cTn id="70" dur="1" fill="hold">
                                          <p:stCondLst>
                                            <p:cond delay="0"/>
                                          </p:stCondLst>
                                        </p:cTn>
                                        <p:tgtEl>
                                          <p:spTgt spid="197"/>
                                        </p:tgtEl>
                                        <p:attrNameLst>
                                          <p:attrName>style.visibility</p:attrName>
                                        </p:attrNameLst>
                                      </p:cBhvr>
                                      <p:to>
                                        <p:strVal val="visible"/>
                                      </p:to>
                                    </p:set>
                                  </p:childTnLst>
                                </p:cTn>
                              </p:par>
                              <p:par>
                                <p:cTn id="71" presetID="1" presetClass="entr" presetSubtype="0" fill="hold" grpId="0" nodeType="withEffect" nodePh="1">
                                  <p:stCondLst>
                                    <p:cond delay="50"/>
                                  </p:stCondLst>
                                  <p:endCondLst>
                                    <p:cond evt="begin" delay="0">
                                      <p:tn val="71"/>
                                    </p:cond>
                                  </p:endCondLst>
                                  <p:childTnLst>
                                    <p:set>
                                      <p:cBhvr>
                                        <p:cTn id="72" dur="1" fill="hold">
                                          <p:stCondLst>
                                            <p:cond delay="0"/>
                                          </p:stCondLst>
                                        </p:cTn>
                                        <p:tgtEl>
                                          <p:spTgt spid="198"/>
                                        </p:tgtEl>
                                        <p:attrNameLst>
                                          <p:attrName>style.visibility</p:attrName>
                                        </p:attrNameLst>
                                      </p:cBhvr>
                                      <p:to>
                                        <p:strVal val="visible"/>
                                      </p:to>
                                    </p:set>
                                  </p:childTnLst>
                                </p:cTn>
                              </p:par>
                              <p:par>
                                <p:cTn id="73" presetID="1" presetClass="entr" presetSubtype="0" fill="hold" grpId="0" nodeType="withEffect" nodePh="1">
                                  <p:stCondLst>
                                    <p:cond delay="50"/>
                                  </p:stCondLst>
                                  <p:endCondLst>
                                    <p:cond evt="begin" delay="0">
                                      <p:tn val="73"/>
                                    </p:cond>
                                  </p:endCondLst>
                                  <p:childTnLst>
                                    <p:set>
                                      <p:cBhvr>
                                        <p:cTn id="74" dur="1" fill="hold">
                                          <p:stCondLst>
                                            <p:cond delay="0"/>
                                          </p:stCondLst>
                                        </p:cTn>
                                        <p:tgtEl>
                                          <p:spTgt spid="199"/>
                                        </p:tgtEl>
                                        <p:attrNameLst>
                                          <p:attrName>style.visibility</p:attrName>
                                        </p:attrNameLst>
                                      </p:cBhvr>
                                      <p:to>
                                        <p:strVal val="visible"/>
                                      </p:to>
                                    </p:set>
                                  </p:childTnLst>
                                </p:cTn>
                              </p:par>
                              <p:par>
                                <p:cTn id="75" presetID="1" presetClass="entr" presetSubtype="0" fill="hold" grpId="0" nodeType="withEffect">
                                  <p:stCondLst>
                                    <p:cond delay="50"/>
                                  </p:stCondLst>
                                  <p:childTnLst>
                                    <p:set>
                                      <p:cBhvr>
                                        <p:cTn id="76" dur="1" fill="hold">
                                          <p:stCondLst>
                                            <p:cond delay="0"/>
                                          </p:stCondLst>
                                        </p:cTn>
                                        <p:tgtEl>
                                          <p:spTgt spid="208"/>
                                        </p:tgtEl>
                                        <p:attrNameLst>
                                          <p:attrName>style.visibility</p:attrName>
                                        </p:attrNameLst>
                                      </p:cBhvr>
                                      <p:to>
                                        <p:strVal val="visible"/>
                                      </p:to>
                                    </p:set>
                                  </p:childTnLst>
                                </p:cTn>
                              </p:par>
                              <p:par>
                                <p:cTn id="77" presetID="1" presetClass="entr" presetSubtype="0" fill="hold" grpId="0" nodeType="withEffect">
                                  <p:stCondLst>
                                    <p:cond delay="50"/>
                                  </p:stCondLst>
                                  <p:childTnLst>
                                    <p:set>
                                      <p:cBhvr>
                                        <p:cTn id="78" dur="1" fill="hold">
                                          <p:stCondLst>
                                            <p:cond delay="0"/>
                                          </p:stCondLst>
                                        </p:cTn>
                                        <p:tgtEl>
                                          <p:spTgt spid="209"/>
                                        </p:tgtEl>
                                        <p:attrNameLst>
                                          <p:attrName>style.visibility</p:attrName>
                                        </p:attrNameLst>
                                      </p:cBhvr>
                                      <p:to>
                                        <p:strVal val="visible"/>
                                      </p:to>
                                    </p:set>
                                  </p:childTnLst>
                                </p:cTn>
                              </p:par>
                              <p:par>
                                <p:cTn id="79" presetID="1" presetClass="entr" presetSubtype="0" fill="hold" grpId="0" nodeType="withEffect">
                                  <p:stCondLst>
                                    <p:cond delay="50"/>
                                  </p:stCondLst>
                                  <p:childTnLst>
                                    <p:set>
                                      <p:cBhvr>
                                        <p:cTn id="80" dur="1" fill="hold">
                                          <p:stCondLst>
                                            <p:cond delay="0"/>
                                          </p:stCondLst>
                                        </p:cTn>
                                        <p:tgtEl>
                                          <p:spTgt spid="210"/>
                                        </p:tgtEl>
                                        <p:attrNameLst>
                                          <p:attrName>style.visibility</p:attrName>
                                        </p:attrNameLst>
                                      </p:cBhvr>
                                      <p:to>
                                        <p:strVal val="visible"/>
                                      </p:to>
                                    </p:set>
                                  </p:childTnLst>
                                </p:cTn>
                              </p:par>
                              <p:par>
                                <p:cTn id="81" presetID="1" presetClass="entr" presetSubtype="0" fill="hold" grpId="0" nodeType="withEffect">
                                  <p:stCondLst>
                                    <p:cond delay="50"/>
                                  </p:stCondLst>
                                  <p:childTnLst>
                                    <p:set>
                                      <p:cBhvr>
                                        <p:cTn id="82" dur="1" fill="hold">
                                          <p:stCondLst>
                                            <p:cond delay="0"/>
                                          </p:stCondLst>
                                        </p:cTn>
                                        <p:tgtEl>
                                          <p:spTgt spid="211"/>
                                        </p:tgtEl>
                                        <p:attrNameLst>
                                          <p:attrName>style.visibility</p:attrName>
                                        </p:attrNameLst>
                                      </p:cBhvr>
                                      <p:to>
                                        <p:strVal val="visible"/>
                                      </p:to>
                                    </p:set>
                                  </p:childTnLst>
                                </p:cTn>
                              </p:par>
                              <p:par>
                                <p:cTn id="83" presetID="1" presetClass="entr" presetSubtype="0" fill="hold" grpId="0" nodeType="withEffect">
                                  <p:stCondLst>
                                    <p:cond delay="50"/>
                                  </p:stCondLst>
                                  <p:childTnLst>
                                    <p:set>
                                      <p:cBhvr>
                                        <p:cTn id="84" dur="1" fill="hold">
                                          <p:stCondLst>
                                            <p:cond delay="0"/>
                                          </p:stCondLst>
                                        </p:cTn>
                                        <p:tgtEl>
                                          <p:spTgt spid="218"/>
                                        </p:tgtEl>
                                        <p:attrNameLst>
                                          <p:attrName>style.visibility</p:attrName>
                                        </p:attrNameLst>
                                      </p:cBhvr>
                                      <p:to>
                                        <p:strVal val="visible"/>
                                      </p:to>
                                    </p:set>
                                  </p:childTnLst>
                                </p:cTn>
                              </p:par>
                              <p:par>
                                <p:cTn id="85" presetID="1" presetClass="entr" presetSubtype="0" fill="hold" grpId="0" nodeType="withEffect">
                                  <p:stCondLst>
                                    <p:cond delay="50"/>
                                  </p:stCondLst>
                                  <p:childTnLst>
                                    <p:set>
                                      <p:cBhvr>
                                        <p:cTn id="86" dur="1" fill="hold">
                                          <p:stCondLst>
                                            <p:cond delay="0"/>
                                          </p:stCondLst>
                                        </p:cTn>
                                        <p:tgtEl>
                                          <p:spTgt spid="226"/>
                                        </p:tgtEl>
                                        <p:attrNameLst>
                                          <p:attrName>style.visibility</p:attrName>
                                        </p:attrNameLst>
                                      </p:cBhvr>
                                      <p:to>
                                        <p:strVal val="visible"/>
                                      </p:to>
                                    </p:set>
                                  </p:childTnLst>
                                </p:cTn>
                              </p:par>
                              <p:par>
                                <p:cTn id="87" presetID="1" presetClass="entr" presetSubtype="0" fill="hold" grpId="0" nodeType="withEffect">
                                  <p:stCondLst>
                                    <p:cond delay="50"/>
                                  </p:stCondLst>
                                  <p:childTnLst>
                                    <p:set>
                                      <p:cBhvr>
                                        <p:cTn id="88" dur="1" fill="hold">
                                          <p:stCondLst>
                                            <p:cond delay="0"/>
                                          </p:stCondLst>
                                        </p:cTn>
                                        <p:tgtEl>
                                          <p:spTgt spid="227"/>
                                        </p:tgtEl>
                                        <p:attrNameLst>
                                          <p:attrName>style.visibility</p:attrName>
                                        </p:attrNameLst>
                                      </p:cBhvr>
                                      <p:to>
                                        <p:strVal val="visible"/>
                                      </p:to>
                                    </p:set>
                                  </p:childTnLst>
                                </p:cTn>
                              </p:par>
                              <p:par>
                                <p:cTn id="89" presetID="1" presetClass="entr" presetSubtype="0" fill="hold" grpId="0" nodeType="withEffect">
                                  <p:stCondLst>
                                    <p:cond delay="50"/>
                                  </p:stCondLst>
                                  <p:childTnLst>
                                    <p:set>
                                      <p:cBhvr>
                                        <p:cTn id="90" dur="1" fill="hold">
                                          <p:stCondLst>
                                            <p:cond delay="0"/>
                                          </p:stCondLst>
                                        </p:cTn>
                                        <p:tgtEl>
                                          <p:spTgt spid="230"/>
                                        </p:tgtEl>
                                        <p:attrNameLst>
                                          <p:attrName>style.visibility</p:attrName>
                                        </p:attrNameLst>
                                      </p:cBhvr>
                                      <p:to>
                                        <p:strVal val="visible"/>
                                      </p:to>
                                    </p:set>
                                  </p:childTnLst>
                                </p:cTn>
                              </p:par>
                              <p:par>
                                <p:cTn id="91" presetID="1" presetClass="entr" presetSubtype="0" fill="hold" grpId="0" nodeType="withEffect">
                                  <p:stCondLst>
                                    <p:cond delay="50"/>
                                  </p:stCondLst>
                                  <p:childTnLst>
                                    <p:set>
                                      <p:cBhvr>
                                        <p:cTn id="92" dur="1" fill="hold">
                                          <p:stCondLst>
                                            <p:cond delay="0"/>
                                          </p:stCondLst>
                                        </p:cTn>
                                        <p:tgtEl>
                                          <p:spTgt spid="231"/>
                                        </p:tgtEl>
                                        <p:attrNameLst>
                                          <p:attrName>style.visibility</p:attrName>
                                        </p:attrNameLst>
                                      </p:cBhvr>
                                      <p:to>
                                        <p:strVal val="visible"/>
                                      </p:to>
                                    </p:set>
                                  </p:childTnLst>
                                </p:cTn>
                              </p:par>
                              <p:par>
                                <p:cTn id="93" presetID="1" presetClass="entr" presetSubtype="0" fill="hold" grpId="0" nodeType="withEffect">
                                  <p:stCondLst>
                                    <p:cond delay="50"/>
                                  </p:stCondLst>
                                  <p:childTnLst>
                                    <p:set>
                                      <p:cBhvr>
                                        <p:cTn id="94" dur="1" fill="hold">
                                          <p:stCondLst>
                                            <p:cond delay="0"/>
                                          </p:stCondLst>
                                        </p:cTn>
                                        <p:tgtEl>
                                          <p:spTgt spid="232"/>
                                        </p:tgtEl>
                                        <p:attrNameLst>
                                          <p:attrName>style.visibility</p:attrName>
                                        </p:attrNameLst>
                                      </p:cBhvr>
                                      <p:to>
                                        <p:strVal val="visible"/>
                                      </p:to>
                                    </p:set>
                                  </p:childTnLst>
                                </p:cTn>
                              </p:par>
                              <p:par>
                                <p:cTn id="95" presetID="1" presetClass="entr" presetSubtype="0" fill="hold" grpId="0" nodeType="withEffect">
                                  <p:stCondLst>
                                    <p:cond delay="50"/>
                                  </p:stCondLst>
                                  <p:childTnLst>
                                    <p:set>
                                      <p:cBhvr>
                                        <p:cTn id="96" dur="1" fill="hold">
                                          <p:stCondLst>
                                            <p:cond delay="0"/>
                                          </p:stCondLst>
                                        </p:cTn>
                                        <p:tgtEl>
                                          <p:spTgt spid="229"/>
                                        </p:tgtEl>
                                        <p:attrNameLst>
                                          <p:attrName>style.visibility</p:attrName>
                                        </p:attrNameLst>
                                      </p:cBhvr>
                                      <p:to>
                                        <p:strVal val="visible"/>
                                      </p:to>
                                    </p:set>
                                  </p:childTnLst>
                                </p:cTn>
                              </p:par>
                              <p:par>
                                <p:cTn id="97" presetID="1" presetClass="entr" presetSubtype="0" fill="hold" grpId="0" nodeType="withEffect">
                                  <p:stCondLst>
                                    <p:cond delay="50"/>
                                  </p:stCondLst>
                                  <p:childTnLst>
                                    <p:set>
                                      <p:cBhvr>
                                        <p:cTn id="98" dur="1" fill="hold">
                                          <p:stCondLst>
                                            <p:cond delay="0"/>
                                          </p:stCondLst>
                                        </p:cTn>
                                        <p:tgtEl>
                                          <p:spTgt spid="233"/>
                                        </p:tgtEl>
                                        <p:attrNameLst>
                                          <p:attrName>style.visibility</p:attrName>
                                        </p:attrNameLst>
                                      </p:cBhvr>
                                      <p:to>
                                        <p:strVal val="visible"/>
                                      </p:to>
                                    </p:set>
                                  </p:childTnLst>
                                </p:cTn>
                              </p:par>
                              <p:par>
                                <p:cTn id="99" presetID="1" presetClass="entr" presetSubtype="0" fill="hold" grpId="0" nodeType="withEffect">
                                  <p:stCondLst>
                                    <p:cond delay="50"/>
                                  </p:stCondLst>
                                  <p:childTnLst>
                                    <p:set>
                                      <p:cBhvr>
                                        <p:cTn id="100" dur="1" fill="hold">
                                          <p:stCondLst>
                                            <p:cond delay="0"/>
                                          </p:stCondLst>
                                        </p:cTn>
                                        <p:tgtEl>
                                          <p:spTgt spid="234"/>
                                        </p:tgtEl>
                                        <p:attrNameLst>
                                          <p:attrName>style.visibility</p:attrName>
                                        </p:attrNameLst>
                                      </p:cBhvr>
                                      <p:to>
                                        <p:strVal val="visible"/>
                                      </p:to>
                                    </p:set>
                                  </p:childTnLst>
                                </p:cTn>
                              </p:par>
                              <p:par>
                                <p:cTn id="101" presetID="1" presetClass="entr" presetSubtype="0" fill="hold" grpId="0" nodeType="withEffect">
                                  <p:stCondLst>
                                    <p:cond delay="50"/>
                                  </p:stCondLst>
                                  <p:childTnLst>
                                    <p:set>
                                      <p:cBhvr>
                                        <p:cTn id="102" dur="1" fill="hold">
                                          <p:stCondLst>
                                            <p:cond delay="0"/>
                                          </p:stCondLst>
                                        </p:cTn>
                                        <p:tgtEl>
                                          <p:spTgt spid="235"/>
                                        </p:tgtEl>
                                        <p:attrNameLst>
                                          <p:attrName>style.visibility</p:attrName>
                                        </p:attrNameLst>
                                      </p:cBhvr>
                                      <p:to>
                                        <p:strVal val="visible"/>
                                      </p:to>
                                    </p:set>
                                  </p:childTnLst>
                                </p:cTn>
                              </p:par>
                              <p:par>
                                <p:cTn id="103" presetID="1" presetClass="entr" presetSubtype="0" fill="hold" grpId="0" nodeType="withEffect">
                                  <p:stCondLst>
                                    <p:cond delay="50"/>
                                  </p:stCondLst>
                                  <p:childTnLst>
                                    <p:set>
                                      <p:cBhvr>
                                        <p:cTn id="104" dur="1" fill="hold">
                                          <p:stCondLst>
                                            <p:cond delay="0"/>
                                          </p:stCondLst>
                                        </p:cTn>
                                        <p:tgtEl>
                                          <p:spTgt spid="236"/>
                                        </p:tgtEl>
                                        <p:attrNameLst>
                                          <p:attrName>style.visibility</p:attrName>
                                        </p:attrNameLst>
                                      </p:cBhvr>
                                      <p:to>
                                        <p:strVal val="visible"/>
                                      </p:to>
                                    </p:set>
                                  </p:childTnLst>
                                </p:cTn>
                              </p:par>
                              <p:par>
                                <p:cTn id="105" presetID="1" presetClass="entr" presetSubtype="0" fill="hold" grpId="0" nodeType="withEffect" nodePh="1">
                                  <p:stCondLst>
                                    <p:cond delay="50"/>
                                  </p:stCondLst>
                                  <p:endCondLst>
                                    <p:cond evt="begin" delay="0">
                                      <p:tn val="105"/>
                                    </p:cond>
                                  </p:endCondLst>
                                  <p:childTnLst>
                                    <p:set>
                                      <p:cBhvr>
                                        <p:cTn id="106" dur="1" fill="hold">
                                          <p:stCondLst>
                                            <p:cond delay="0"/>
                                          </p:stCondLst>
                                        </p:cTn>
                                        <p:tgtEl>
                                          <p:spTgt spid="237"/>
                                        </p:tgtEl>
                                        <p:attrNameLst>
                                          <p:attrName>style.visibility</p:attrName>
                                        </p:attrNameLst>
                                      </p:cBhvr>
                                      <p:to>
                                        <p:strVal val="visible"/>
                                      </p:to>
                                    </p:set>
                                  </p:childTnLst>
                                </p:cTn>
                              </p:par>
                              <p:par>
                                <p:cTn id="107" presetID="1" presetClass="entr" presetSubtype="0" fill="hold" grpId="0" nodeType="withEffect" nodePh="1">
                                  <p:stCondLst>
                                    <p:cond delay="50"/>
                                  </p:stCondLst>
                                  <p:endCondLst>
                                    <p:cond evt="begin" delay="0">
                                      <p:tn val="107"/>
                                    </p:cond>
                                  </p:endCondLst>
                                  <p:childTnLst>
                                    <p:set>
                                      <p:cBhvr>
                                        <p:cTn id="108" dur="1" fill="hold">
                                          <p:stCondLst>
                                            <p:cond delay="0"/>
                                          </p:stCondLst>
                                        </p:cTn>
                                        <p:tgtEl>
                                          <p:spTgt spid="238"/>
                                        </p:tgtEl>
                                        <p:attrNameLst>
                                          <p:attrName>style.visibility</p:attrName>
                                        </p:attrNameLst>
                                      </p:cBhvr>
                                      <p:to>
                                        <p:strVal val="visible"/>
                                      </p:to>
                                    </p:set>
                                  </p:childTnLst>
                                </p:cTn>
                              </p:par>
                              <p:par>
                                <p:cTn id="109" presetID="1" presetClass="entr" presetSubtype="0" fill="hold" grpId="0" nodeType="withEffect" nodePh="1">
                                  <p:stCondLst>
                                    <p:cond delay="50"/>
                                  </p:stCondLst>
                                  <p:endCondLst>
                                    <p:cond evt="begin" delay="0">
                                      <p:tn val="109"/>
                                    </p:cond>
                                  </p:endCondLst>
                                  <p:childTnLst>
                                    <p:set>
                                      <p:cBhvr>
                                        <p:cTn id="110" dur="1" fill="hold">
                                          <p:stCondLst>
                                            <p:cond delay="0"/>
                                          </p:stCondLst>
                                        </p:cTn>
                                        <p:tgtEl>
                                          <p:spTgt spid="239"/>
                                        </p:tgtEl>
                                        <p:attrNameLst>
                                          <p:attrName>style.visibility</p:attrName>
                                        </p:attrNameLst>
                                      </p:cBhvr>
                                      <p:to>
                                        <p:strVal val="visible"/>
                                      </p:to>
                                    </p:set>
                                  </p:childTnLst>
                                </p:cTn>
                              </p:par>
                              <p:par>
                                <p:cTn id="111" presetID="1" presetClass="entr" presetSubtype="0" fill="hold" grpId="0" nodeType="withEffect" nodePh="1">
                                  <p:stCondLst>
                                    <p:cond delay="50"/>
                                  </p:stCondLst>
                                  <p:endCondLst>
                                    <p:cond evt="begin" delay="0">
                                      <p:tn val="111"/>
                                    </p:cond>
                                  </p:endCondLst>
                                  <p:childTnLst>
                                    <p:set>
                                      <p:cBhvr>
                                        <p:cTn id="112" dur="1" fill="hold">
                                          <p:stCondLst>
                                            <p:cond delay="0"/>
                                          </p:stCondLst>
                                        </p:cTn>
                                        <p:tgtEl>
                                          <p:spTgt spid="240"/>
                                        </p:tgtEl>
                                        <p:attrNameLst>
                                          <p:attrName>style.visibility</p:attrName>
                                        </p:attrNameLst>
                                      </p:cBhvr>
                                      <p:to>
                                        <p:strVal val="visible"/>
                                      </p:to>
                                    </p:set>
                                  </p:childTnLst>
                                </p:cTn>
                              </p:par>
                              <p:par>
                                <p:cTn id="113" presetID="1" presetClass="entr" presetSubtype="0" fill="hold" grpId="0" nodeType="withEffect" nodePh="1">
                                  <p:stCondLst>
                                    <p:cond delay="50"/>
                                  </p:stCondLst>
                                  <p:endCondLst>
                                    <p:cond evt="begin" delay="0">
                                      <p:tn val="113"/>
                                    </p:cond>
                                  </p:endCondLst>
                                  <p:childTnLst>
                                    <p:set>
                                      <p:cBhvr>
                                        <p:cTn id="114" dur="1" fill="hold">
                                          <p:stCondLst>
                                            <p:cond delay="0"/>
                                          </p:stCondLst>
                                        </p:cTn>
                                        <p:tgtEl>
                                          <p:spTgt spid="241"/>
                                        </p:tgtEl>
                                        <p:attrNameLst>
                                          <p:attrName>style.visibility</p:attrName>
                                        </p:attrNameLst>
                                      </p:cBhvr>
                                      <p:to>
                                        <p:strVal val="visible"/>
                                      </p:to>
                                    </p:set>
                                  </p:childTnLst>
                                </p:cTn>
                              </p:par>
                              <p:par>
                                <p:cTn id="115" presetID="1" presetClass="entr" presetSubtype="0" fill="hold" grpId="0" nodeType="withEffect">
                                  <p:stCondLst>
                                    <p:cond delay="50"/>
                                  </p:stCondLst>
                                  <p:childTnLst>
                                    <p:set>
                                      <p:cBhvr>
                                        <p:cTn id="116" dur="1" fill="hold">
                                          <p:stCondLst>
                                            <p:cond delay="0"/>
                                          </p:stCondLst>
                                        </p:cTn>
                                        <p:tgtEl>
                                          <p:spTgt spid="242"/>
                                        </p:tgtEl>
                                        <p:attrNameLst>
                                          <p:attrName>style.visibility</p:attrName>
                                        </p:attrNameLst>
                                      </p:cBhvr>
                                      <p:to>
                                        <p:strVal val="visible"/>
                                      </p:to>
                                    </p:set>
                                  </p:childTnLst>
                                </p:cTn>
                              </p:par>
                              <p:par>
                                <p:cTn id="117" presetID="1" presetClass="entr" presetSubtype="0" fill="hold" grpId="0" nodeType="withEffect">
                                  <p:stCondLst>
                                    <p:cond delay="50"/>
                                  </p:stCondLst>
                                  <p:childTnLst>
                                    <p:set>
                                      <p:cBhvr>
                                        <p:cTn id="118" dur="1" fill="hold">
                                          <p:stCondLst>
                                            <p:cond delay="0"/>
                                          </p:stCondLst>
                                        </p:cTn>
                                        <p:tgtEl>
                                          <p:spTgt spid="243"/>
                                        </p:tgtEl>
                                        <p:attrNameLst>
                                          <p:attrName>style.visibility</p:attrName>
                                        </p:attrNameLst>
                                      </p:cBhvr>
                                      <p:to>
                                        <p:strVal val="visible"/>
                                      </p:to>
                                    </p:set>
                                  </p:childTnLst>
                                </p:cTn>
                              </p:par>
                              <p:par>
                                <p:cTn id="119" presetID="1" presetClass="entr" presetSubtype="0" fill="hold" grpId="0" nodeType="withEffect" nodePh="1">
                                  <p:stCondLst>
                                    <p:cond delay="50"/>
                                  </p:stCondLst>
                                  <p:endCondLst>
                                    <p:cond evt="begin" delay="0">
                                      <p:tn val="119"/>
                                    </p:cond>
                                  </p:endCondLst>
                                  <p:childTnLst>
                                    <p:set>
                                      <p:cBhvr>
                                        <p:cTn id="120" dur="1" fill="hold">
                                          <p:stCondLst>
                                            <p:cond delay="0"/>
                                          </p:stCondLst>
                                        </p:cTn>
                                        <p:tgtEl>
                                          <p:spTgt spid="244"/>
                                        </p:tgtEl>
                                        <p:attrNameLst>
                                          <p:attrName>style.visibility</p:attrName>
                                        </p:attrNameLst>
                                      </p:cBhvr>
                                      <p:to>
                                        <p:strVal val="visible"/>
                                      </p:to>
                                    </p:set>
                                  </p:childTnLst>
                                </p:cTn>
                              </p:par>
                              <p:par>
                                <p:cTn id="121" presetID="1" presetClass="entr" presetSubtype="0" fill="hold" grpId="0" nodeType="withEffect">
                                  <p:stCondLst>
                                    <p:cond delay="50"/>
                                  </p:stCondLst>
                                  <p:childTnLst>
                                    <p:set>
                                      <p:cBhvr>
                                        <p:cTn id="122" dur="1" fill="hold">
                                          <p:stCondLst>
                                            <p:cond delay="0"/>
                                          </p:stCondLst>
                                        </p:cTn>
                                        <p:tgtEl>
                                          <p:spTgt spid="245"/>
                                        </p:tgtEl>
                                        <p:attrNameLst>
                                          <p:attrName>style.visibility</p:attrName>
                                        </p:attrNameLst>
                                      </p:cBhvr>
                                      <p:to>
                                        <p:strVal val="visible"/>
                                      </p:to>
                                    </p:set>
                                  </p:childTnLst>
                                </p:cTn>
                              </p:par>
                              <p:par>
                                <p:cTn id="123" presetID="1" presetClass="entr" presetSubtype="0" fill="hold" grpId="0" nodeType="withEffect">
                                  <p:stCondLst>
                                    <p:cond delay="50"/>
                                  </p:stCondLst>
                                  <p:childTnLst>
                                    <p:set>
                                      <p:cBhvr>
                                        <p:cTn id="124" dur="1" fill="hold">
                                          <p:stCondLst>
                                            <p:cond delay="0"/>
                                          </p:stCondLst>
                                        </p:cTn>
                                        <p:tgtEl>
                                          <p:spTgt spid="246"/>
                                        </p:tgtEl>
                                        <p:attrNameLst>
                                          <p:attrName>style.visibility</p:attrName>
                                        </p:attrNameLst>
                                      </p:cBhvr>
                                      <p:to>
                                        <p:strVal val="visible"/>
                                      </p:to>
                                    </p:set>
                                  </p:childTnLst>
                                </p:cTn>
                              </p:par>
                              <p:par>
                                <p:cTn id="125" presetID="1" presetClass="entr" presetSubtype="0" fill="hold" grpId="0" nodeType="withEffect" nodePh="1">
                                  <p:stCondLst>
                                    <p:cond delay="50"/>
                                  </p:stCondLst>
                                  <p:endCondLst>
                                    <p:cond evt="begin" delay="0">
                                      <p:tn val="125"/>
                                    </p:cond>
                                  </p:endCondLst>
                                  <p:childTnLst>
                                    <p:set>
                                      <p:cBhvr>
                                        <p:cTn id="126" dur="1" fill="hold">
                                          <p:stCondLst>
                                            <p:cond delay="0"/>
                                          </p:stCondLst>
                                        </p:cTn>
                                        <p:tgtEl>
                                          <p:spTgt spid="247"/>
                                        </p:tgtEl>
                                        <p:attrNameLst>
                                          <p:attrName>style.visibility</p:attrName>
                                        </p:attrNameLst>
                                      </p:cBhvr>
                                      <p:to>
                                        <p:strVal val="visible"/>
                                      </p:to>
                                    </p:set>
                                  </p:childTnLst>
                                </p:cTn>
                              </p:par>
                              <p:par>
                                <p:cTn id="127" presetID="1" presetClass="entr" presetSubtype="0" fill="hold" grpId="0" nodeType="withEffect">
                                  <p:stCondLst>
                                    <p:cond delay="50"/>
                                  </p:stCondLst>
                                  <p:childTnLst>
                                    <p:set>
                                      <p:cBhvr>
                                        <p:cTn id="128" dur="1" fill="hold">
                                          <p:stCondLst>
                                            <p:cond delay="0"/>
                                          </p:stCondLst>
                                        </p:cTn>
                                        <p:tgtEl>
                                          <p:spTgt spid="248"/>
                                        </p:tgtEl>
                                        <p:attrNameLst>
                                          <p:attrName>style.visibility</p:attrName>
                                        </p:attrNameLst>
                                      </p:cBhvr>
                                      <p:to>
                                        <p:strVal val="visible"/>
                                      </p:to>
                                    </p:set>
                                  </p:childTnLst>
                                </p:cTn>
                              </p:par>
                              <p:par>
                                <p:cTn id="129" presetID="1" presetClass="entr" presetSubtype="0" fill="hold" grpId="0" nodeType="withEffect">
                                  <p:stCondLst>
                                    <p:cond delay="50"/>
                                  </p:stCondLst>
                                  <p:childTnLst>
                                    <p:set>
                                      <p:cBhvr>
                                        <p:cTn id="130" dur="1" fill="hold">
                                          <p:stCondLst>
                                            <p:cond delay="0"/>
                                          </p:stCondLst>
                                        </p:cTn>
                                        <p:tgtEl>
                                          <p:spTgt spid="249"/>
                                        </p:tgtEl>
                                        <p:attrNameLst>
                                          <p:attrName>style.visibility</p:attrName>
                                        </p:attrNameLst>
                                      </p:cBhvr>
                                      <p:to>
                                        <p:strVal val="visible"/>
                                      </p:to>
                                    </p:set>
                                  </p:childTnLst>
                                </p:cTn>
                              </p:par>
                              <p:par>
                                <p:cTn id="131" presetID="1" presetClass="entr" presetSubtype="0" fill="hold" grpId="0" nodeType="withEffect" nodePh="1">
                                  <p:stCondLst>
                                    <p:cond delay="50"/>
                                  </p:stCondLst>
                                  <p:endCondLst>
                                    <p:cond evt="begin" delay="0">
                                      <p:tn val="131"/>
                                    </p:cond>
                                  </p:endCondLst>
                                  <p:childTnLst>
                                    <p:set>
                                      <p:cBhvr>
                                        <p:cTn id="132" dur="1" fill="hold">
                                          <p:stCondLst>
                                            <p:cond delay="0"/>
                                          </p:stCondLst>
                                        </p:cTn>
                                        <p:tgtEl>
                                          <p:spTgt spid="250"/>
                                        </p:tgtEl>
                                        <p:attrNameLst>
                                          <p:attrName>style.visibility</p:attrName>
                                        </p:attrNameLst>
                                      </p:cBhvr>
                                      <p:to>
                                        <p:strVal val="visible"/>
                                      </p:to>
                                    </p:set>
                                  </p:childTnLst>
                                </p:cTn>
                              </p:par>
                            </p:childTnLst>
                          </p:cTn>
                        </p:par>
                        <p:par>
                          <p:cTn id="133" fill="hold">
                            <p:stCondLst>
                              <p:cond delay="2000"/>
                            </p:stCondLst>
                            <p:childTnLst>
                              <p:par>
                                <p:cTn id="134" presetID="10" presetClass="entr" presetSubtype="0" fill="hold" nodeType="afterEffect">
                                  <p:stCondLst>
                                    <p:cond delay="0"/>
                                  </p:stCondLst>
                                  <p:childTnLst>
                                    <p:set>
                                      <p:cBhvr>
                                        <p:cTn id="135" dur="1" fill="hold">
                                          <p:stCondLst>
                                            <p:cond delay="0"/>
                                          </p:stCondLst>
                                        </p:cTn>
                                        <p:tgtEl>
                                          <p:spTgt spid="160"/>
                                        </p:tgtEl>
                                        <p:attrNameLst>
                                          <p:attrName>style.visibility</p:attrName>
                                        </p:attrNameLst>
                                      </p:cBhvr>
                                      <p:to>
                                        <p:strVal val="visible"/>
                                      </p:to>
                                    </p:set>
                                    <p:animEffect transition="in" filter="fade">
                                      <p:cBhvr>
                                        <p:cTn id="136"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7" fill="hold" display="0">
                  <p:stCondLst>
                    <p:cond delay="indefinite"/>
                  </p:stCondLst>
                </p:cTn>
                <p:tgtEl>
                  <p:spTgt spid="134"/>
                </p:tgtEl>
              </p:cMediaNode>
            </p:video>
          </p:childTnLst>
        </p:cTn>
      </p:par>
    </p:tnLst>
    <p:bldLst>
      <p:bldP spid="217" grpId="0" animBg="1"/>
      <p:bldP spid="89" grpId="0" animBg="1"/>
      <p:bldP spid="10" grpId="0"/>
      <p:bldP spid="188" grpId="0" animBg="1"/>
      <p:bldP spid="190" grpId="0" animBg="1"/>
      <p:bldP spid="126" grpId="0"/>
      <p:bldP spid="192" grpId="0" animBg="1"/>
      <p:bldP spid="193" grpId="0"/>
      <p:bldP spid="194" grpId="0" animBg="1"/>
      <p:bldP spid="195" grpId="0" animBg="1"/>
      <p:bldP spid="185" grpId="0"/>
      <p:bldP spid="186" grpId="0"/>
      <p:bldP spid="191" grpId="0"/>
      <p:bldP spid="11" grpId="0"/>
      <p:bldP spid="189" grpId="0"/>
      <p:bldP spid="196" grpId="0"/>
      <p:bldP spid="198" grpId="0"/>
      <p:bldP spid="199" grpId="0"/>
      <p:bldP spid="200" grpId="0"/>
      <p:bldP spid="200" grpId="1"/>
      <p:bldP spid="200" grpId="2"/>
      <p:bldP spid="200" grpId="3"/>
      <p:bldP spid="18" grpId="0" animBg="1"/>
      <p:bldP spid="154" grpId="0" animBg="1"/>
      <p:bldP spid="155" grpId="0" animBg="1"/>
      <p:bldP spid="202" grpId="0" animBg="1"/>
      <p:bldP spid="208" grpId="0"/>
      <p:bldP spid="209" grpId="0"/>
      <p:bldP spid="210" grpId="0"/>
      <p:bldP spid="211" grpId="0"/>
      <p:bldP spid="218" grpId="0"/>
      <p:bldP spid="226" grpId="0" animBg="1"/>
      <p:bldP spid="227" grpId="0" animBg="1"/>
      <p:bldP spid="230" grpId="0" animBg="1"/>
      <p:bldP spid="231" grpId="0" animBg="1"/>
      <p:bldP spid="232" grpId="0" animBg="1"/>
      <p:bldP spid="229" grpId="0"/>
      <p:bldP spid="233" grpId="0"/>
      <p:bldP spid="234" grpId="0"/>
      <p:bldP spid="235" grpId="0"/>
      <p:bldP spid="236" grpId="0"/>
      <p:bldP spid="237" grpId="0"/>
      <p:bldP spid="238" grpId="0"/>
      <p:bldP spid="239" grpId="0"/>
      <p:bldP spid="240" grpId="0"/>
      <p:bldP spid="241" grpId="0"/>
      <p:bldP spid="242" grpId="0" animBg="1"/>
      <p:bldP spid="243" grpId="0"/>
      <p:bldP spid="244" grpId="0"/>
      <p:bldP spid="245" grpId="0" animBg="1"/>
      <p:bldP spid="246" grpId="0"/>
      <p:bldP spid="247" grpId="0"/>
      <p:bldP spid="248" grpId="0" animBg="1"/>
      <p:bldP spid="249" grpId="0"/>
      <p:bldP spid="250" grpId="0"/>
      <p:bldP spid="197" grpId="0"/>
      <p:bldP spid="164"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602029" y="667613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5"/>
          <a:stretch>
            <a:fillRect/>
          </a:stretch>
        </p:blipFill>
        <p:spPr>
          <a:xfrm>
            <a:off x="-27050" y="-65847"/>
            <a:ext cx="1377951" cy="530640"/>
          </a:xfrm>
          <a:prstGeom prst="rect">
            <a:avLst/>
          </a:prstGeom>
        </p:spPr>
      </p:pic>
      <p:sp>
        <p:nvSpPr>
          <p:cNvPr id="15" name="TextBox 14"/>
          <p:cNvSpPr txBox="1"/>
          <p:nvPr/>
        </p:nvSpPr>
        <p:spPr>
          <a:xfrm>
            <a:off x="9455978" y="-42577"/>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50849" y="379115"/>
            <a:ext cx="1161333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ounded Rectangle 216"/>
          <p:cNvSpPr/>
          <p:nvPr/>
        </p:nvSpPr>
        <p:spPr>
          <a:xfrm>
            <a:off x="5426019" y="4708553"/>
            <a:ext cx="6138415" cy="1915170"/>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79" name="Rounded Rectangle 78"/>
          <p:cNvSpPr/>
          <p:nvPr/>
        </p:nvSpPr>
        <p:spPr>
          <a:xfrm>
            <a:off x="120702" y="177391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1259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74004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08498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2362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03517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6" name="Rounded Rectangle 85"/>
          <p:cNvSpPr/>
          <p:nvPr/>
        </p:nvSpPr>
        <p:spPr>
          <a:xfrm>
            <a:off x="2236474" y="4946228"/>
            <a:ext cx="2601884" cy="1666451"/>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3" name="TextBox 112"/>
          <p:cNvSpPr txBox="1"/>
          <p:nvPr/>
        </p:nvSpPr>
        <p:spPr>
          <a:xfrm>
            <a:off x="4819489"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4285184" y="-69934"/>
            <a:ext cx="4062827" cy="497505"/>
          </a:xfrm>
        </p:spPr>
        <p:txBody>
          <a:bodyPr>
            <a:normAutofit/>
          </a:bodyPr>
          <a:lstStyle/>
          <a:p>
            <a:r>
              <a:rPr lang="en-US" sz="2000" dirty="0">
                <a:solidFill>
                  <a:srgbClr val="256FBD"/>
                </a:solidFill>
                <a:latin typeface="Roboto Condensed" pitchFamily="2" charset="0"/>
                <a:ea typeface="Roboto Condensed" pitchFamily="2" charset="0"/>
                <a:cs typeface="Segoe UI" pitchFamily="34" charset="0"/>
              </a:rPr>
              <a:t>PROCESSED BUTTON  </a:t>
            </a:r>
            <a:r>
              <a:rPr lang="en-US" sz="2000" dirty="0">
                <a:solidFill>
                  <a:srgbClr val="FF0000"/>
                </a:solidFill>
                <a:latin typeface="Roboto Condensed" pitchFamily="2" charset="0"/>
                <a:ea typeface="Roboto Condensed" pitchFamily="2" charset="0"/>
                <a:cs typeface="Segoe UI" pitchFamily="34" charset="0"/>
              </a:rPr>
              <a:t>SELECTED</a:t>
            </a:r>
          </a:p>
        </p:txBody>
      </p:sp>
      <p:pic>
        <p:nvPicPr>
          <p:cNvPr id="135" name="Picture 134"/>
          <p:cNvPicPr>
            <a:picLocks noChangeAspect="1"/>
          </p:cNvPicPr>
          <p:nvPr/>
        </p:nvPicPr>
        <p:blipFill rotWithShape="1">
          <a:blip r:embed="rId6" cstate="print">
            <a:extLst>
              <a:ext uri="{28A0092B-C50C-407E-A947-70E740481C1C}">
                <a14:useLocalDpi xmlns:a14="http://schemas.microsoft.com/office/drawing/2010/main" val="0"/>
              </a:ext>
            </a:extLst>
          </a:blip>
          <a:srcRect l="8806" t="14392" b="11278"/>
          <a:stretch/>
        </p:blipFill>
        <p:spPr>
          <a:xfrm>
            <a:off x="69299" y="4058188"/>
            <a:ext cx="2081895" cy="1245097"/>
          </a:xfrm>
          <a:prstGeom prst="rect">
            <a:avLst/>
          </a:prstGeom>
        </p:spPr>
      </p:pic>
      <p:pic>
        <p:nvPicPr>
          <p:cNvPr id="2" name="Picture 1"/>
          <p:cNvPicPr>
            <a:picLocks noChangeAspect="1"/>
          </p:cNvPicPr>
          <p:nvPr/>
        </p:nvPicPr>
        <p:blipFill rotWithShape="1">
          <a:blip r:embed="rId7"/>
          <a:srcRect l="18512" t="9011" r="12539" b="18415"/>
          <a:stretch/>
        </p:blipFill>
        <p:spPr>
          <a:xfrm rot="5400000">
            <a:off x="505304" y="5071026"/>
            <a:ext cx="1189387" cy="2045544"/>
          </a:xfrm>
          <a:prstGeom prst="rect">
            <a:avLst/>
          </a:prstGeom>
        </p:spPr>
      </p:pic>
      <p:sp>
        <p:nvSpPr>
          <p:cNvPr id="136" name="TextBox 135"/>
          <p:cNvSpPr txBox="1"/>
          <p:nvPr/>
        </p:nvSpPr>
        <p:spPr>
          <a:xfrm>
            <a:off x="9590277" y="36136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138" name="Rectangle 137"/>
          <p:cNvSpPr/>
          <p:nvPr/>
        </p:nvSpPr>
        <p:spPr>
          <a:xfrm>
            <a:off x="2239750" y="770418"/>
            <a:ext cx="9303397" cy="389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extBox 139"/>
          <p:cNvSpPr txBox="1"/>
          <p:nvPr/>
        </p:nvSpPr>
        <p:spPr>
          <a:xfrm>
            <a:off x="3147564" y="1363375"/>
            <a:ext cx="6916862" cy="353943"/>
          </a:xfrm>
          <a:prstGeom prst="rect">
            <a:avLst/>
          </a:prstGeom>
          <a:noFill/>
        </p:spPr>
        <p:txBody>
          <a:bodyPr wrap="square" rtlCol="0">
            <a:spAutoFit/>
          </a:bodyPr>
          <a:lstStyle/>
          <a:p>
            <a:r>
              <a:rPr lang="en-US" sz="1000" dirty="0">
                <a:latin typeface="Roboto Condensed" pitchFamily="2" charset="0"/>
                <a:ea typeface="Roboto Condensed" pitchFamily="2" charset="0"/>
              </a:rPr>
              <a:t>1/29/2016 @ 3:17 PM    </a:t>
            </a:r>
            <a:r>
              <a:rPr lang="en-US" sz="1000" u="sng" dirty="0">
                <a:solidFill>
                  <a:srgbClr val="256FBD"/>
                </a:solidFill>
                <a:latin typeface="Roboto Condensed" pitchFamily="2" charset="0"/>
                <a:ea typeface="Roboto Condensed" pitchFamily="2" charset="0"/>
              </a:rPr>
              <a:t>PROPRANOLOL 20mg</a:t>
            </a:r>
            <a:r>
              <a:rPr lang="en-US" sz="1000" dirty="0">
                <a:latin typeface="Roboto Condensed" pitchFamily="2" charset="0"/>
                <a:ea typeface="Roboto Condensed" pitchFamily="2" charset="0"/>
              </a:rPr>
              <a:t>   30          SAMS PHARMACY          806-653-6502    H5689655         $        9.44                      </a:t>
            </a:r>
          </a:p>
          <a:p>
            <a:endParaRPr lang="en-US" sz="700" dirty="0">
              <a:solidFill>
                <a:srgbClr val="FF0000"/>
              </a:solidFill>
              <a:latin typeface="Roboto Condensed" pitchFamily="2" charset="0"/>
              <a:ea typeface="Roboto Condensed" pitchFamily="2" charset="0"/>
            </a:endParaRPr>
          </a:p>
        </p:txBody>
      </p:sp>
      <p:sp>
        <p:nvSpPr>
          <p:cNvPr id="142" name="TextBox 141"/>
          <p:cNvSpPr txBox="1"/>
          <p:nvPr/>
        </p:nvSpPr>
        <p:spPr>
          <a:xfrm>
            <a:off x="2959762" y="868234"/>
            <a:ext cx="9886782"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REQUEST REC’D                   MEDICATION                        DISP                  PHARMACY           PHARMACY                 RX                   QUOTED           PT VIDEO      </a:t>
            </a:r>
            <a:endParaRPr lang="en-US" sz="600" dirty="0">
              <a:solidFill>
                <a:srgbClr val="7F7F7F"/>
              </a:solidFill>
              <a:latin typeface="Roboto Condensed" pitchFamily="2" charset="0"/>
              <a:ea typeface="Roboto Condensed" pitchFamily="2" charset="0"/>
            </a:endParaRPr>
          </a:p>
        </p:txBody>
      </p:sp>
      <p:sp>
        <p:nvSpPr>
          <p:cNvPr id="157" name="TextBox 156"/>
          <p:cNvSpPr txBox="1"/>
          <p:nvPr/>
        </p:nvSpPr>
        <p:spPr>
          <a:xfrm>
            <a:off x="3093482" y="1053396"/>
            <a:ext cx="9178275"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 DATE                                NAME                                    QTY                       NAME                     PHONE                  NUMBER              CASH         ATTACHMENT      </a:t>
            </a:r>
            <a:endParaRPr lang="en-US" sz="600" dirty="0">
              <a:solidFill>
                <a:srgbClr val="7F7F7F"/>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8299" y="4147952"/>
            <a:ext cx="964848" cy="516516"/>
          </a:xfrm>
          <a:prstGeom prst="rect">
            <a:avLst/>
          </a:prstGeom>
        </p:spPr>
      </p:pic>
      <p:sp>
        <p:nvSpPr>
          <p:cNvPr id="17" name="TextBox 16"/>
          <p:cNvSpPr txBox="1"/>
          <p:nvPr/>
        </p:nvSpPr>
        <p:spPr>
          <a:xfrm>
            <a:off x="4273839" y="337609"/>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60" name="TextBox 59"/>
          <p:cNvSpPr txBox="1"/>
          <p:nvPr/>
        </p:nvSpPr>
        <p:spPr>
          <a:xfrm>
            <a:off x="82054" y="335030"/>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2021467" y="347724"/>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89" name="Rounded Rectangle 88"/>
          <p:cNvSpPr/>
          <p:nvPr/>
        </p:nvSpPr>
        <p:spPr>
          <a:xfrm>
            <a:off x="5534915" y="5198980"/>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16" name="TextBox 115"/>
          <p:cNvSpPr txBox="1"/>
          <p:nvPr/>
        </p:nvSpPr>
        <p:spPr>
          <a:xfrm>
            <a:off x="4565163" y="362260"/>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406627"/>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sp>
        <p:nvSpPr>
          <p:cNvPr id="19" name="TextBox 18"/>
          <p:cNvSpPr txBox="1"/>
          <p:nvPr/>
        </p:nvSpPr>
        <p:spPr>
          <a:xfrm>
            <a:off x="2173131" y="4698673"/>
            <a:ext cx="2142861" cy="246221"/>
          </a:xfrm>
          <a:prstGeom prst="rect">
            <a:avLst/>
          </a:prstGeom>
          <a:noFill/>
        </p:spPr>
        <p:txBody>
          <a:bodyPr wrap="square" rtlCol="0">
            <a:spAutoFit/>
          </a:bodyPr>
          <a:lstStyle/>
          <a:p>
            <a:r>
              <a:rPr lang="en-US" sz="1000" b="1" dirty="0">
                <a:solidFill>
                  <a:schemeClr val="bg1"/>
                </a:solidFill>
                <a:latin typeface="Roboto Condensed" pitchFamily="2" charset="0"/>
                <a:ea typeface="Roboto Condensed" pitchFamily="2" charset="0"/>
              </a:rPr>
              <a:t>SEND PATIENT MESSAGE (email)</a:t>
            </a:r>
          </a:p>
        </p:txBody>
      </p:sp>
      <p:sp>
        <p:nvSpPr>
          <p:cNvPr id="127" name="Rectangle 126"/>
          <p:cNvSpPr/>
          <p:nvPr/>
        </p:nvSpPr>
        <p:spPr>
          <a:xfrm>
            <a:off x="62927" y="233284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2058" y="42277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46561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1448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78382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52144" y="2309617"/>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12595"/>
            <a:ext cx="1836459"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0426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33703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49385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64729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18401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6769390" y="323583"/>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6940299" y="408312"/>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7915463" y="317274"/>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109742" y="384648"/>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795257" y="439657"/>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285192" y="352415"/>
            <a:ext cx="756363"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53092" y="3158356"/>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68" name="Rectangle 167"/>
          <p:cNvSpPr/>
          <p:nvPr/>
        </p:nvSpPr>
        <p:spPr>
          <a:xfrm>
            <a:off x="72205" y="77571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0848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05735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22669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8783" y="743742"/>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75546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5995591" y="4369778"/>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0328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44" name="Action Button: Home 143">
            <a:hlinkClick r:id="rId9"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02526" y="5178484"/>
            <a:ext cx="1324402" cy="261610"/>
          </a:xfrm>
          <a:prstGeom prst="rect">
            <a:avLst/>
          </a:prstGeom>
          <a:noFill/>
        </p:spPr>
        <p:txBody>
          <a:bodyPr wrap="none" rtlCol="0">
            <a:spAutoFit/>
          </a:bodyPr>
          <a:lstStyle/>
          <a:p>
            <a:r>
              <a:rPr lang="en-US" sz="1100" dirty="0">
                <a:solidFill>
                  <a:srgbClr val="FF0000"/>
                </a:solidFill>
                <a:latin typeface="Roboto Condensed" pitchFamily="2" charset="0"/>
                <a:ea typeface="Roboto Condensed" pitchFamily="2" charset="0"/>
              </a:rPr>
              <a:t>C-II</a:t>
            </a:r>
            <a:r>
              <a:rPr lang="en-US" sz="1100" dirty="0">
                <a:latin typeface="Roboto Condensed" pitchFamily="2" charset="0"/>
                <a:ea typeface="Roboto Condensed" pitchFamily="2" charset="0"/>
              </a:rPr>
              <a:t> Drug- Cannot Fill</a:t>
            </a:r>
          </a:p>
        </p:txBody>
      </p:sp>
      <p:sp>
        <p:nvSpPr>
          <p:cNvPr id="187" name="TextBox 186"/>
          <p:cNvSpPr txBox="1"/>
          <p:nvPr/>
        </p:nvSpPr>
        <p:spPr>
          <a:xfrm>
            <a:off x="4809934"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188" name="Rounded Rectangle 187"/>
          <p:cNvSpPr/>
          <p:nvPr/>
        </p:nvSpPr>
        <p:spPr>
          <a:xfrm>
            <a:off x="7072091" y="520612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0" name="Rounded Rectangle 189"/>
          <p:cNvSpPr/>
          <p:nvPr/>
        </p:nvSpPr>
        <p:spPr>
          <a:xfrm>
            <a:off x="7073127" y="5502979"/>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6" name="TextBox 125"/>
          <p:cNvSpPr txBox="1"/>
          <p:nvPr/>
        </p:nvSpPr>
        <p:spPr>
          <a:xfrm>
            <a:off x="7049020" y="5185093"/>
            <a:ext cx="1441420" cy="261610"/>
          </a:xfrm>
          <a:prstGeom prst="rect">
            <a:avLst/>
          </a:prstGeom>
          <a:noFill/>
        </p:spPr>
        <p:txBody>
          <a:bodyPr wrap="none" rtlCol="0">
            <a:spAutoFit/>
          </a:bodyPr>
          <a:lstStyle/>
          <a:p>
            <a:r>
              <a:rPr lang="en-US" sz="1100" dirty="0">
                <a:latin typeface="Roboto Condensed" pitchFamily="2" charset="0"/>
                <a:ea typeface="Roboto Condensed" pitchFamily="2" charset="0"/>
              </a:rPr>
              <a:t>No Refills; Calling HCP</a:t>
            </a:r>
          </a:p>
        </p:txBody>
      </p:sp>
      <p:sp>
        <p:nvSpPr>
          <p:cNvPr id="192" name="Rounded Rectangle 191"/>
          <p:cNvSpPr/>
          <p:nvPr/>
        </p:nvSpPr>
        <p:spPr>
          <a:xfrm>
            <a:off x="8594477" y="5501301"/>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3" name="TextBox 192"/>
          <p:cNvSpPr txBox="1"/>
          <p:nvPr/>
        </p:nvSpPr>
        <p:spPr>
          <a:xfrm>
            <a:off x="8528448" y="5479000"/>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Declined-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194" name="Rounded Rectangle 193"/>
          <p:cNvSpPr/>
          <p:nvPr/>
        </p:nvSpPr>
        <p:spPr>
          <a:xfrm>
            <a:off x="5530578" y="550531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5" name="Rounded Rectangle 194"/>
          <p:cNvSpPr/>
          <p:nvPr/>
        </p:nvSpPr>
        <p:spPr>
          <a:xfrm>
            <a:off x="8590990" y="5207408"/>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5" name="TextBox 184"/>
          <p:cNvSpPr txBox="1"/>
          <p:nvPr/>
        </p:nvSpPr>
        <p:spPr>
          <a:xfrm>
            <a:off x="7060743" y="5481421"/>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Rx Expired; Calling HCP</a:t>
            </a:r>
          </a:p>
        </p:txBody>
      </p:sp>
      <p:sp>
        <p:nvSpPr>
          <p:cNvPr id="186" name="TextBox 185"/>
          <p:cNvSpPr txBox="1"/>
          <p:nvPr/>
        </p:nvSpPr>
        <p:spPr>
          <a:xfrm>
            <a:off x="5492512" y="5475400"/>
            <a:ext cx="1459054" cy="261610"/>
          </a:xfrm>
          <a:prstGeom prst="rect">
            <a:avLst/>
          </a:prstGeom>
          <a:noFill/>
        </p:spPr>
        <p:txBody>
          <a:bodyPr wrap="none" rtlCol="0">
            <a:spAutoFit/>
          </a:bodyPr>
          <a:lstStyle/>
          <a:p>
            <a:r>
              <a:rPr lang="en-US" sz="1100" dirty="0">
                <a:latin typeface="Roboto Condensed" pitchFamily="2" charset="0"/>
                <a:ea typeface="Roboto Condensed" pitchFamily="2" charset="0"/>
              </a:rPr>
              <a:t>Rx Not Carried for Now</a:t>
            </a:r>
          </a:p>
        </p:txBody>
      </p:sp>
      <p:sp>
        <p:nvSpPr>
          <p:cNvPr id="191" name="TextBox 190"/>
          <p:cNvSpPr txBox="1"/>
          <p:nvPr/>
        </p:nvSpPr>
        <p:spPr>
          <a:xfrm>
            <a:off x="8532007" y="5183908"/>
            <a:ext cx="1532792" cy="261610"/>
          </a:xfrm>
          <a:prstGeom prst="rect">
            <a:avLst/>
          </a:prstGeom>
          <a:noFill/>
        </p:spPr>
        <p:txBody>
          <a:bodyPr wrap="none" rtlCol="0">
            <a:spAutoFit/>
          </a:bodyPr>
          <a:lstStyle/>
          <a:p>
            <a:r>
              <a:rPr lang="en-US" sz="1100" dirty="0">
                <a:latin typeface="Roboto Condensed" pitchFamily="2" charset="0"/>
                <a:ea typeface="Roboto Condensed" pitchFamily="2" charset="0"/>
              </a:rPr>
              <a:t>Refill too Soon-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pic>
        <p:nvPicPr>
          <p:cNvPr id="134" name="Rx label for transf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28069" y="884581"/>
            <a:ext cx="1232772" cy="2191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0" name="TextBox 199"/>
          <p:cNvSpPr txBox="1"/>
          <p:nvPr/>
        </p:nvSpPr>
        <p:spPr>
          <a:xfrm>
            <a:off x="2264898" y="5000426"/>
            <a:ext cx="110684" cy="307777"/>
          </a:xfrm>
          <a:prstGeom prst="rect">
            <a:avLst/>
          </a:prstGeom>
          <a:noFill/>
        </p:spPr>
        <p:txBody>
          <a:bodyPr wrap="square" rtlCol="0">
            <a:spAutoFit/>
          </a:bodyPr>
          <a:lstStyle/>
          <a:p>
            <a:r>
              <a:rPr lang="en-US" sz="1400" dirty="0"/>
              <a:t>|</a:t>
            </a:r>
          </a:p>
        </p:txBody>
      </p:sp>
      <p:sp>
        <p:nvSpPr>
          <p:cNvPr id="175" name="Rounded Rectangle 174"/>
          <p:cNvSpPr/>
          <p:nvPr/>
        </p:nvSpPr>
        <p:spPr>
          <a:xfrm>
            <a:off x="5379620" y="2591916"/>
            <a:ext cx="2654320" cy="1735888"/>
          </a:xfrm>
          <a:prstGeom prst="roundRect">
            <a:avLst>
              <a:gd name="adj" fmla="val 5640"/>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1" name="Explosion 1 200"/>
          <p:cNvSpPr/>
          <p:nvPr/>
        </p:nvSpPr>
        <p:spPr>
          <a:xfrm>
            <a:off x="2281678" y="890584"/>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1484293">
            <a:off x="9586292" y="1346812"/>
            <a:ext cx="187516" cy="208799"/>
          </a:xfrm>
          <a:prstGeom prst="rect">
            <a:avLst/>
          </a:prstGeom>
        </p:spPr>
      </p:pic>
      <p:sp>
        <p:nvSpPr>
          <p:cNvPr id="18" name="Flowchart: Connector 17"/>
          <p:cNvSpPr/>
          <p:nvPr/>
        </p:nvSpPr>
        <p:spPr>
          <a:xfrm>
            <a:off x="11060723" y="3218177"/>
            <a:ext cx="289427" cy="272329"/>
          </a:xfrm>
          <a:prstGeom prst="flowChartConnector">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p:cNvSpPr/>
          <p:nvPr/>
        </p:nvSpPr>
        <p:spPr>
          <a:xfrm rot="5400000">
            <a:off x="11150310" y="3296610"/>
            <a:ext cx="143353" cy="110554"/>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10691480" y="3292897"/>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00283" y="3224924"/>
            <a:ext cx="281862" cy="281862"/>
          </a:xfrm>
          <a:prstGeom prst="rect">
            <a:avLst/>
          </a:prstGeom>
        </p:spPr>
      </p:pic>
      <p:sp>
        <p:nvSpPr>
          <p:cNvPr id="202" name="Rectangle 201"/>
          <p:cNvSpPr/>
          <p:nvPr/>
        </p:nvSpPr>
        <p:spPr>
          <a:xfrm>
            <a:off x="10784894" y="3290818"/>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 name="Picture 20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1484293">
            <a:off x="4656533" y="4981254"/>
            <a:ext cx="174080" cy="213009"/>
          </a:xfrm>
          <a:prstGeom prst="rect">
            <a:avLst/>
          </a:prstGeom>
        </p:spPr>
      </p:pic>
      <p:sp>
        <p:nvSpPr>
          <p:cNvPr id="208" name="TextBox 207"/>
          <p:cNvSpPr txBox="1"/>
          <p:nvPr/>
        </p:nvSpPr>
        <p:spPr>
          <a:xfrm>
            <a:off x="5427801" y="4708085"/>
            <a:ext cx="4611897" cy="246221"/>
          </a:xfrm>
          <a:prstGeom prst="rect">
            <a:avLst/>
          </a:prstGeom>
          <a:noFill/>
        </p:spPr>
        <p:txBody>
          <a:bodyPr wrap="square" rtlCol="0">
            <a:spAutoFit/>
          </a:bodyPr>
          <a:lstStyle/>
          <a:p>
            <a:r>
              <a:rPr lang="en-US" sz="1000" b="1" dirty="0">
                <a:solidFill>
                  <a:schemeClr val="tx1">
                    <a:lumMod val="75000"/>
                    <a:lumOff val="25000"/>
                  </a:schemeClr>
                </a:solidFill>
                <a:latin typeface="Roboto Condensed" pitchFamily="2" charset="0"/>
                <a:ea typeface="Roboto Condensed" pitchFamily="2" charset="0"/>
              </a:rPr>
              <a:t>MEDICATION SPECIFIC MESSAGE </a:t>
            </a:r>
            <a:r>
              <a:rPr lang="en-US" sz="1000" b="1" dirty="0">
                <a:solidFill>
                  <a:srgbClr val="256FBD"/>
                </a:solidFill>
                <a:latin typeface="Roboto Condensed" pitchFamily="2" charset="0"/>
                <a:ea typeface="Roboto Condensed" pitchFamily="2" charset="0"/>
              </a:rPr>
              <a:t>-- SEND PATIENT MESSAGE </a:t>
            </a:r>
            <a:r>
              <a:rPr lang="en-US" sz="1000" b="1" dirty="0">
                <a:solidFill>
                  <a:srgbClr val="FF0000"/>
                </a:solidFill>
                <a:latin typeface="Roboto Condensed" pitchFamily="2" charset="0"/>
                <a:ea typeface="Roboto Condensed" pitchFamily="2" charset="0"/>
              </a:rPr>
              <a:t>(in app</a:t>
            </a:r>
            <a:r>
              <a:rPr lang="en-US" sz="1000" b="1" dirty="0">
                <a:solidFill>
                  <a:srgbClr val="256FBD"/>
                </a:solidFill>
                <a:latin typeface="Roboto Condensed" pitchFamily="2" charset="0"/>
                <a:ea typeface="Roboto Condensed" pitchFamily="2" charset="0"/>
              </a:rPr>
              <a:t>)</a:t>
            </a:r>
          </a:p>
        </p:txBody>
      </p:sp>
      <p:sp>
        <p:nvSpPr>
          <p:cNvPr id="209" name="TextBox 208"/>
          <p:cNvSpPr txBox="1"/>
          <p:nvPr/>
        </p:nvSpPr>
        <p:spPr>
          <a:xfrm>
            <a:off x="7328833" y="4936700"/>
            <a:ext cx="94003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CALLING MD</a:t>
            </a:r>
          </a:p>
        </p:txBody>
      </p:sp>
      <p:sp>
        <p:nvSpPr>
          <p:cNvPr id="210" name="TextBox 209"/>
          <p:cNvSpPr txBox="1"/>
          <p:nvPr/>
        </p:nvSpPr>
        <p:spPr>
          <a:xfrm>
            <a:off x="5461680" y="4943400"/>
            <a:ext cx="163402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NOT CARRIED/Out of STOCK</a:t>
            </a:r>
          </a:p>
        </p:txBody>
      </p:sp>
      <p:sp>
        <p:nvSpPr>
          <p:cNvPr id="211" name="TextBox 210"/>
          <p:cNvSpPr txBox="1"/>
          <p:nvPr/>
        </p:nvSpPr>
        <p:spPr>
          <a:xfrm>
            <a:off x="8533572" y="4932263"/>
            <a:ext cx="1048802"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INS DECLINED</a:t>
            </a:r>
          </a:p>
        </p:txBody>
      </p:sp>
      <p:sp>
        <p:nvSpPr>
          <p:cNvPr id="218" name="TextBox 217"/>
          <p:cNvSpPr txBox="1"/>
          <p:nvPr/>
        </p:nvSpPr>
        <p:spPr>
          <a:xfrm>
            <a:off x="10238388" y="4926084"/>
            <a:ext cx="1107798"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ADMIN  STATUS</a:t>
            </a:r>
          </a:p>
        </p:txBody>
      </p:sp>
      <p:sp>
        <p:nvSpPr>
          <p:cNvPr id="225" name="TextBox 224"/>
          <p:cNvSpPr txBox="1"/>
          <p:nvPr/>
        </p:nvSpPr>
        <p:spPr>
          <a:xfrm>
            <a:off x="2316831" y="100779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226" name="Rounded Rectangle 225"/>
          <p:cNvSpPr/>
          <p:nvPr/>
        </p:nvSpPr>
        <p:spPr>
          <a:xfrm>
            <a:off x="10078825" y="5208508"/>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7" name="Rounded Rectangle 226"/>
          <p:cNvSpPr/>
          <p:nvPr/>
        </p:nvSpPr>
        <p:spPr>
          <a:xfrm>
            <a:off x="10082287" y="550240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0" name="Rounded Rectangle 229"/>
          <p:cNvSpPr/>
          <p:nvPr/>
        </p:nvSpPr>
        <p:spPr>
          <a:xfrm>
            <a:off x="10078825" y="5795020"/>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1" name="Rounded Rectangle 230"/>
          <p:cNvSpPr/>
          <p:nvPr/>
        </p:nvSpPr>
        <p:spPr>
          <a:xfrm>
            <a:off x="10083381" y="6082399"/>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2" name="Rounded Rectangle 231"/>
          <p:cNvSpPr/>
          <p:nvPr/>
        </p:nvSpPr>
        <p:spPr>
          <a:xfrm>
            <a:off x="10084481" y="637294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9" name="TextBox 228"/>
          <p:cNvSpPr txBox="1"/>
          <p:nvPr/>
        </p:nvSpPr>
        <p:spPr>
          <a:xfrm>
            <a:off x="10030919" y="5191078"/>
            <a:ext cx="1388171" cy="261610"/>
          </a:xfrm>
          <a:prstGeom prst="rect">
            <a:avLst/>
          </a:prstGeom>
          <a:noFill/>
        </p:spPr>
        <p:txBody>
          <a:bodyPr wrap="square" rtlCol="0">
            <a:spAutoFit/>
          </a:bodyPr>
          <a:lstStyle/>
          <a:p>
            <a:r>
              <a:rPr lang="en-US" sz="1100" dirty="0">
                <a:latin typeface="Roboto Condensed" pitchFamily="2" charset="0"/>
                <a:ea typeface="Roboto Condensed" pitchFamily="2" charset="0"/>
              </a:rPr>
              <a:t>PROCESSING</a:t>
            </a:r>
          </a:p>
        </p:txBody>
      </p:sp>
      <p:sp>
        <p:nvSpPr>
          <p:cNvPr id="233" name="TextBox 232"/>
          <p:cNvSpPr txBox="1"/>
          <p:nvPr/>
        </p:nvSpPr>
        <p:spPr>
          <a:xfrm>
            <a:off x="10032022" y="5488197"/>
            <a:ext cx="1614490" cy="261610"/>
          </a:xfrm>
          <a:prstGeom prst="rect">
            <a:avLst/>
          </a:prstGeom>
          <a:noFill/>
        </p:spPr>
        <p:txBody>
          <a:bodyPr wrap="square" rtlCol="0">
            <a:spAutoFit/>
          </a:bodyPr>
          <a:lstStyle/>
          <a:p>
            <a:r>
              <a:rPr lang="en-US" sz="1100" dirty="0">
                <a:latin typeface="Roboto Condensed" pitchFamily="2" charset="0"/>
                <a:ea typeface="Roboto Condensed" pitchFamily="2" charset="0"/>
              </a:rPr>
              <a:t>PENDING PHMCY REPLY</a:t>
            </a:r>
          </a:p>
        </p:txBody>
      </p:sp>
      <p:sp>
        <p:nvSpPr>
          <p:cNvPr id="234" name="TextBox 233"/>
          <p:cNvSpPr txBox="1"/>
          <p:nvPr/>
        </p:nvSpPr>
        <p:spPr>
          <a:xfrm>
            <a:off x="10033115" y="5785318"/>
            <a:ext cx="1604751" cy="261610"/>
          </a:xfrm>
          <a:prstGeom prst="rect">
            <a:avLst/>
          </a:prstGeom>
          <a:noFill/>
        </p:spPr>
        <p:txBody>
          <a:bodyPr wrap="square" rtlCol="0">
            <a:spAutoFit/>
          </a:bodyPr>
          <a:lstStyle/>
          <a:p>
            <a:r>
              <a:rPr lang="en-US" sz="1100" dirty="0">
                <a:latin typeface="Roboto Condensed" pitchFamily="2" charset="0"/>
                <a:ea typeface="Roboto Condensed" pitchFamily="2" charset="0"/>
              </a:rPr>
              <a:t>DELAYED / Rx ON ORDER</a:t>
            </a:r>
          </a:p>
        </p:txBody>
      </p:sp>
      <p:sp>
        <p:nvSpPr>
          <p:cNvPr id="235" name="TextBox 234"/>
          <p:cNvSpPr txBox="1"/>
          <p:nvPr/>
        </p:nvSpPr>
        <p:spPr>
          <a:xfrm>
            <a:off x="10039701" y="6055034"/>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COURIER DELIVERY</a:t>
            </a:r>
          </a:p>
        </p:txBody>
      </p:sp>
      <p:sp>
        <p:nvSpPr>
          <p:cNvPr id="236" name="TextBox 235"/>
          <p:cNvSpPr txBox="1"/>
          <p:nvPr/>
        </p:nvSpPr>
        <p:spPr>
          <a:xfrm>
            <a:off x="10039698" y="6364226"/>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SHIPPED</a:t>
            </a:r>
          </a:p>
        </p:txBody>
      </p:sp>
      <p:sp>
        <p:nvSpPr>
          <p:cNvPr id="242" name="Rounded Rectangle 241"/>
          <p:cNvSpPr/>
          <p:nvPr/>
        </p:nvSpPr>
        <p:spPr>
          <a:xfrm>
            <a:off x="8602153" y="579842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3" name="TextBox 242"/>
          <p:cNvSpPr txBox="1"/>
          <p:nvPr/>
        </p:nvSpPr>
        <p:spPr>
          <a:xfrm>
            <a:off x="8536124" y="577612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Step Edit / PA-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45" name="Rounded Rectangle 244"/>
          <p:cNvSpPr/>
          <p:nvPr/>
        </p:nvSpPr>
        <p:spPr>
          <a:xfrm>
            <a:off x="8603243" y="608238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6" name="TextBox 245"/>
          <p:cNvSpPr txBox="1"/>
          <p:nvPr/>
        </p:nvSpPr>
        <p:spPr>
          <a:xfrm>
            <a:off x="8537214" y="606008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not Accepted-- </a:t>
            </a:r>
            <a:r>
              <a:rPr lang="en-US" sz="1100" dirty="0">
                <a:solidFill>
                  <a:srgbClr val="256FBD"/>
                </a:solidFill>
                <a:latin typeface="Roboto Condensed" pitchFamily="2" charset="0"/>
                <a:ea typeface="Roboto Condensed" pitchFamily="2" charset="0"/>
              </a:rPr>
              <a:t>$</a:t>
            </a:r>
            <a:endParaRPr lang="en-US" sz="1100" dirty="0">
              <a:latin typeface="Roboto Condensed" pitchFamily="2" charset="0"/>
              <a:ea typeface="Roboto Condensed" pitchFamily="2" charset="0"/>
            </a:endParaRPr>
          </a:p>
        </p:txBody>
      </p:sp>
      <p:sp>
        <p:nvSpPr>
          <p:cNvPr id="248" name="Rounded Rectangle 247"/>
          <p:cNvSpPr/>
          <p:nvPr/>
        </p:nvSpPr>
        <p:spPr>
          <a:xfrm>
            <a:off x="7074227" y="5800100"/>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9" name="TextBox 248"/>
          <p:cNvSpPr txBox="1"/>
          <p:nvPr/>
        </p:nvSpPr>
        <p:spPr>
          <a:xfrm>
            <a:off x="7061843" y="5778542"/>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MD Declined – Can't fill</a:t>
            </a:r>
          </a:p>
        </p:txBody>
      </p:sp>
      <p:sp>
        <p:nvSpPr>
          <p:cNvPr id="156" name="TextBox 155"/>
          <p:cNvSpPr txBox="1"/>
          <p:nvPr/>
        </p:nvSpPr>
        <p:spPr>
          <a:xfrm>
            <a:off x="5374433" y="3089652"/>
            <a:ext cx="922047"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Qty _________</a:t>
            </a:r>
          </a:p>
        </p:txBody>
      </p:sp>
      <p:sp>
        <p:nvSpPr>
          <p:cNvPr id="158" name="TextBox 157"/>
          <p:cNvSpPr txBox="1"/>
          <p:nvPr/>
        </p:nvSpPr>
        <p:spPr>
          <a:xfrm>
            <a:off x="5374433" y="2866121"/>
            <a:ext cx="1394934" cy="261610"/>
          </a:xfrm>
          <a:prstGeom prst="rect">
            <a:avLst/>
          </a:prstGeom>
          <a:noFill/>
        </p:spPr>
        <p:txBody>
          <a:bodyPr wrap="none" rtlCol="0">
            <a:spAutoFit/>
          </a:bodyPr>
          <a:lstStyle/>
          <a:p>
            <a:r>
              <a:rPr lang="en-US" sz="1100" dirty="0">
                <a:latin typeface="Roboto Condensed" pitchFamily="2" charset="0"/>
                <a:ea typeface="Roboto Condensed" pitchFamily="2" charset="0"/>
              </a:rPr>
              <a:t>PROPRANOLOL 20mg</a:t>
            </a:r>
          </a:p>
        </p:txBody>
      </p:sp>
      <p:sp>
        <p:nvSpPr>
          <p:cNvPr id="159" name="Rounded Rectangle 158"/>
          <p:cNvSpPr/>
          <p:nvPr/>
        </p:nvSpPr>
        <p:spPr>
          <a:xfrm>
            <a:off x="5379620" y="2591916"/>
            <a:ext cx="2654320" cy="235882"/>
          </a:xfrm>
          <a:prstGeom prst="roundRect">
            <a:avLst>
              <a:gd name="adj" fmla="val 33529"/>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4" name="TextBox 123"/>
          <p:cNvSpPr txBox="1"/>
          <p:nvPr/>
        </p:nvSpPr>
        <p:spPr>
          <a:xfrm>
            <a:off x="6109165" y="2577795"/>
            <a:ext cx="1219668" cy="261610"/>
          </a:xfrm>
          <a:prstGeom prst="rect">
            <a:avLst/>
          </a:prstGeom>
          <a:noFill/>
        </p:spPr>
        <p:txBody>
          <a:bodyPr wrap="square" rtlCol="0">
            <a:spAutoFit/>
          </a:bodyPr>
          <a:lstStyle/>
          <a:p>
            <a:r>
              <a:rPr lang="en-US" sz="1100" b="1" dirty="0">
                <a:solidFill>
                  <a:srgbClr val="256FBD"/>
                </a:solidFill>
                <a:latin typeface="Roboto Condensed" pitchFamily="2" charset="0"/>
                <a:ea typeface="Roboto Condensed" pitchFamily="2" charset="0"/>
              </a:rPr>
              <a:t>PROCESSED Rx</a:t>
            </a:r>
          </a:p>
        </p:txBody>
      </p:sp>
      <p:sp>
        <p:nvSpPr>
          <p:cNvPr id="160" name="TextBox 159"/>
          <p:cNvSpPr txBox="1"/>
          <p:nvPr/>
        </p:nvSpPr>
        <p:spPr>
          <a:xfrm>
            <a:off x="5732110" y="3058692"/>
            <a:ext cx="322524" cy="261610"/>
          </a:xfrm>
          <a:prstGeom prst="rect">
            <a:avLst/>
          </a:prstGeom>
          <a:noFill/>
        </p:spPr>
        <p:txBody>
          <a:bodyPr wrap="none" rtlCol="0">
            <a:spAutoFit/>
          </a:bodyPr>
          <a:lstStyle/>
          <a:p>
            <a:r>
              <a:rPr lang="en-US" sz="1100" dirty="0">
                <a:latin typeface="Roboto Condensed" pitchFamily="2" charset="0"/>
                <a:ea typeface="Roboto Condensed" pitchFamily="2" charset="0"/>
              </a:rPr>
              <a:t>30</a:t>
            </a:r>
          </a:p>
        </p:txBody>
      </p:sp>
      <p:sp>
        <p:nvSpPr>
          <p:cNvPr id="161" name="TextBox 160">
            <a:hlinkClick r:id="rId13" action="ppaction://hlinksldjump"/>
          </p:cNvPr>
          <p:cNvSpPr txBox="1"/>
          <p:nvPr/>
        </p:nvSpPr>
        <p:spPr>
          <a:xfrm>
            <a:off x="7627145" y="4070212"/>
            <a:ext cx="437054" cy="220662"/>
          </a:xfrm>
          <a:prstGeom prst="rect">
            <a:avLst/>
          </a:prstGeom>
          <a:noFill/>
        </p:spPr>
        <p:txBody>
          <a:bodyPr wrap="square" rtlCol="0">
            <a:spAutoFit/>
          </a:bodyPr>
          <a:lstStyle/>
          <a:p>
            <a:r>
              <a:rPr lang="en-US" sz="800" b="1" dirty="0">
                <a:solidFill>
                  <a:srgbClr val="256FBD"/>
                </a:solidFill>
                <a:latin typeface="Roboto Condensed" pitchFamily="2" charset="0"/>
                <a:ea typeface="Roboto Condensed" pitchFamily="2" charset="0"/>
              </a:rPr>
              <a:t>SEND</a:t>
            </a:r>
          </a:p>
        </p:txBody>
      </p:sp>
      <p:sp>
        <p:nvSpPr>
          <p:cNvPr id="162" name="TextBox 161"/>
          <p:cNvSpPr txBox="1"/>
          <p:nvPr/>
        </p:nvSpPr>
        <p:spPr>
          <a:xfrm>
            <a:off x="7092787" y="4075430"/>
            <a:ext cx="534357" cy="215444"/>
          </a:xfrm>
          <a:prstGeom prst="rect">
            <a:avLst/>
          </a:prstGeom>
          <a:noFill/>
        </p:spPr>
        <p:txBody>
          <a:bodyPr wrap="square" rtlCol="0">
            <a:spAutoFit/>
          </a:bodyPr>
          <a:lstStyle/>
          <a:p>
            <a:r>
              <a:rPr lang="en-US" sz="800" dirty="0">
                <a:solidFill>
                  <a:srgbClr val="FF0000"/>
                </a:solidFill>
                <a:latin typeface="Roboto Condensed" pitchFamily="2" charset="0"/>
                <a:ea typeface="Roboto Condensed" pitchFamily="2" charset="0"/>
              </a:rPr>
              <a:t>CANCEL</a:t>
            </a:r>
          </a:p>
        </p:txBody>
      </p:sp>
      <p:sp>
        <p:nvSpPr>
          <p:cNvPr id="163" name="Rectangle 162"/>
          <p:cNvSpPr/>
          <p:nvPr/>
        </p:nvSpPr>
        <p:spPr>
          <a:xfrm>
            <a:off x="7594267" y="4065195"/>
            <a:ext cx="500189"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p:cNvSpPr txBox="1"/>
          <p:nvPr/>
        </p:nvSpPr>
        <p:spPr>
          <a:xfrm>
            <a:off x="5380749" y="3684344"/>
            <a:ext cx="2613216" cy="430887"/>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Insurance CoPay_________________________</a:t>
            </a:r>
          </a:p>
          <a:p>
            <a:r>
              <a:rPr lang="en-US" sz="1100" dirty="0">
                <a:solidFill>
                  <a:srgbClr val="256FBD"/>
                </a:solidFill>
                <a:latin typeface="Roboto Condensed" pitchFamily="2" charset="0"/>
                <a:ea typeface="Roboto Condensed" pitchFamily="2" charset="0"/>
              </a:rPr>
              <a:t>Cash Pay Amount________________________</a:t>
            </a:r>
          </a:p>
        </p:txBody>
      </p:sp>
      <p:sp>
        <p:nvSpPr>
          <p:cNvPr id="153" name="TextBox 152"/>
          <p:cNvSpPr txBox="1"/>
          <p:nvPr/>
        </p:nvSpPr>
        <p:spPr>
          <a:xfrm>
            <a:off x="7614038" y="2875217"/>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65" name="Rectangle 164"/>
          <p:cNvSpPr/>
          <p:nvPr/>
        </p:nvSpPr>
        <p:spPr>
          <a:xfrm>
            <a:off x="2270297" y="1332621"/>
            <a:ext cx="7653841" cy="27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extBox 218"/>
          <p:cNvSpPr txBox="1"/>
          <p:nvPr/>
        </p:nvSpPr>
        <p:spPr>
          <a:xfrm>
            <a:off x="2782340" y="1362948"/>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19" name="TextBox 118"/>
          <p:cNvSpPr txBox="1"/>
          <p:nvPr/>
        </p:nvSpPr>
        <p:spPr>
          <a:xfrm>
            <a:off x="3147564" y="1334494"/>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3:25 PM    </a:t>
            </a:r>
            <a:r>
              <a:rPr lang="en-US" sz="1000" u="sng" dirty="0">
                <a:solidFill>
                  <a:srgbClr val="256FBD"/>
                </a:solidFill>
                <a:latin typeface="Roboto Condensed" pitchFamily="2" charset="0"/>
                <a:ea typeface="Roboto Condensed" pitchFamily="2" charset="0"/>
              </a:rPr>
              <a:t>OXYCODONE 40mg</a:t>
            </a:r>
            <a:r>
              <a:rPr lang="en-US" sz="1000" dirty="0">
                <a:latin typeface="Roboto Condensed" pitchFamily="2" charset="0"/>
                <a:ea typeface="Roboto Condensed" pitchFamily="2" charset="0"/>
              </a:rPr>
              <a:t>         60          SAMS PHARMACY          806-653-6502    H5689648         $      96.98 </a:t>
            </a:r>
            <a:endParaRPr lang="en-US" sz="700" dirty="0">
              <a:solidFill>
                <a:srgbClr val="FF0000"/>
              </a:solidFill>
              <a:latin typeface="Roboto Condensed" pitchFamily="2" charset="0"/>
              <a:ea typeface="Roboto Condensed" pitchFamily="2" charset="0"/>
            </a:endParaRPr>
          </a:p>
        </p:txBody>
      </p:sp>
      <p:pic>
        <p:nvPicPr>
          <p:cNvPr id="120" name="Picture 1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1484293">
            <a:off x="9605349" y="1334613"/>
            <a:ext cx="174080" cy="213009"/>
          </a:xfrm>
          <a:prstGeom prst="rect">
            <a:avLst/>
          </a:prstGeom>
        </p:spPr>
      </p:pic>
      <p:sp>
        <p:nvSpPr>
          <p:cNvPr id="121" name="TextBox 120"/>
          <p:cNvSpPr txBox="1"/>
          <p:nvPr/>
        </p:nvSpPr>
        <p:spPr>
          <a:xfrm>
            <a:off x="3147564" y="1566620"/>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REVLIMID 40mg</a:t>
            </a:r>
            <a:r>
              <a:rPr lang="en-US" sz="1000" dirty="0">
                <a:latin typeface="Roboto Condensed" pitchFamily="2" charset="0"/>
                <a:ea typeface="Roboto Condensed" pitchFamily="2" charset="0"/>
              </a:rPr>
              <a:t>               60          WALMARTPHARMACY   806-653-6502    H5689677         $ 1096.73 </a:t>
            </a:r>
            <a:endParaRPr lang="en-US" sz="700" dirty="0">
              <a:solidFill>
                <a:srgbClr val="FF0000"/>
              </a:solidFill>
              <a:latin typeface="Roboto Condensed" pitchFamily="2" charset="0"/>
              <a:ea typeface="Roboto Condensed" pitchFamily="2" charset="0"/>
            </a:endParaRPr>
          </a:p>
        </p:txBody>
      </p:sp>
      <p:sp>
        <p:nvSpPr>
          <p:cNvPr id="122" name="TextBox 121"/>
          <p:cNvSpPr txBox="1"/>
          <p:nvPr/>
        </p:nvSpPr>
        <p:spPr>
          <a:xfrm>
            <a:off x="3148660" y="1797960"/>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LISINOPRIL 10mg </a:t>
            </a:r>
            <a:r>
              <a:rPr lang="en-US" sz="1000" dirty="0">
                <a:latin typeface="Roboto Condensed" pitchFamily="2" charset="0"/>
                <a:ea typeface="Roboto Condensed" pitchFamily="2" charset="0"/>
              </a:rPr>
              <a:t>           30          COSTCO PHARMACY      806-653-6502    H5689677         $        6.90 </a:t>
            </a:r>
            <a:endParaRPr lang="en-US" sz="700" dirty="0">
              <a:solidFill>
                <a:srgbClr val="FF0000"/>
              </a:solidFill>
              <a:latin typeface="Roboto Condensed" pitchFamily="2" charset="0"/>
              <a:ea typeface="Roboto Condensed" pitchFamily="2" charset="0"/>
            </a:endParaRPr>
          </a:p>
        </p:txBody>
      </p:sp>
      <p:pic>
        <p:nvPicPr>
          <p:cNvPr id="123" name="Picture 1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1484293">
            <a:off x="9607492" y="1566344"/>
            <a:ext cx="174080" cy="213009"/>
          </a:xfrm>
          <a:prstGeom prst="rect">
            <a:avLst/>
          </a:prstGeom>
        </p:spPr>
      </p:pic>
      <p:pic>
        <p:nvPicPr>
          <p:cNvPr id="164" name="Picture 16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1484293">
            <a:off x="9599179" y="1822642"/>
            <a:ext cx="174080" cy="213009"/>
          </a:xfrm>
          <a:prstGeom prst="rect">
            <a:avLst/>
          </a:prstGeom>
        </p:spPr>
      </p:pic>
      <p:sp>
        <p:nvSpPr>
          <p:cNvPr id="166" name="TextBox 165"/>
          <p:cNvSpPr txBox="1"/>
          <p:nvPr/>
        </p:nvSpPr>
        <p:spPr>
          <a:xfrm>
            <a:off x="5374433" y="3274548"/>
            <a:ext cx="2579552"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Rx </a:t>
            </a:r>
            <a:r>
              <a:rPr lang="en-US" sz="1100" dirty="0" err="1">
                <a:solidFill>
                  <a:srgbClr val="256FBD"/>
                </a:solidFill>
                <a:latin typeface="Roboto Condensed" pitchFamily="2" charset="0"/>
                <a:ea typeface="Roboto Condensed" pitchFamily="2" charset="0"/>
              </a:rPr>
              <a:t>Ing</a:t>
            </a:r>
            <a:r>
              <a:rPr lang="en-US" sz="1100" dirty="0">
                <a:solidFill>
                  <a:srgbClr val="256FBD"/>
                </a:solidFill>
                <a:latin typeface="Roboto Condensed" pitchFamily="2" charset="0"/>
                <a:ea typeface="Roboto Condensed" pitchFamily="2" charset="0"/>
              </a:rPr>
              <a:t> Cost ______________________________</a:t>
            </a:r>
          </a:p>
        </p:txBody>
      </p:sp>
      <p:sp>
        <p:nvSpPr>
          <p:cNvPr id="167" name="TextBox 166"/>
          <p:cNvSpPr txBox="1"/>
          <p:nvPr/>
        </p:nvSpPr>
        <p:spPr>
          <a:xfrm>
            <a:off x="5374996" y="3471017"/>
            <a:ext cx="2577950"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Ins Reimbursed __________________________</a:t>
            </a:r>
          </a:p>
        </p:txBody>
      </p:sp>
      <p:sp>
        <p:nvSpPr>
          <p:cNvPr id="176" name="TextBox 175"/>
          <p:cNvSpPr txBox="1"/>
          <p:nvPr/>
        </p:nvSpPr>
        <p:spPr>
          <a:xfrm>
            <a:off x="6419332" y="3237422"/>
            <a:ext cx="497252" cy="261610"/>
          </a:xfrm>
          <a:prstGeom prst="rect">
            <a:avLst/>
          </a:prstGeom>
          <a:noFill/>
        </p:spPr>
        <p:txBody>
          <a:bodyPr wrap="none" rtlCol="0">
            <a:spAutoFit/>
          </a:bodyPr>
          <a:lstStyle/>
          <a:p>
            <a:r>
              <a:rPr lang="en-US" sz="1100" dirty="0">
                <a:latin typeface="Roboto Condensed" pitchFamily="2" charset="0"/>
                <a:ea typeface="Roboto Condensed" pitchFamily="2" charset="0"/>
              </a:rPr>
              <a:t>$0.49</a:t>
            </a:r>
          </a:p>
        </p:txBody>
      </p:sp>
      <p:sp>
        <p:nvSpPr>
          <p:cNvPr id="177" name="TextBox 176"/>
          <p:cNvSpPr txBox="1"/>
          <p:nvPr/>
        </p:nvSpPr>
        <p:spPr>
          <a:xfrm>
            <a:off x="6343507" y="3448978"/>
            <a:ext cx="630409" cy="261610"/>
          </a:xfrm>
          <a:prstGeom prst="rect">
            <a:avLst/>
          </a:prstGeom>
          <a:noFill/>
        </p:spPr>
        <p:txBody>
          <a:bodyPr wrap="square" rtlCol="0">
            <a:spAutoFit/>
          </a:bodyPr>
          <a:lstStyle/>
          <a:p>
            <a:r>
              <a:rPr lang="en-US" sz="1100" dirty="0">
                <a:latin typeface="Roboto Condensed" pitchFamily="2" charset="0"/>
                <a:ea typeface="Roboto Condensed" pitchFamily="2" charset="0"/>
              </a:rPr>
              <a:t>$16.88</a:t>
            </a:r>
          </a:p>
        </p:txBody>
      </p:sp>
      <p:sp>
        <p:nvSpPr>
          <p:cNvPr id="178" name="TextBox 177"/>
          <p:cNvSpPr txBox="1"/>
          <p:nvPr/>
        </p:nvSpPr>
        <p:spPr>
          <a:xfrm>
            <a:off x="6396475" y="3652118"/>
            <a:ext cx="497252" cy="261610"/>
          </a:xfrm>
          <a:prstGeom prst="rect">
            <a:avLst/>
          </a:prstGeom>
          <a:noFill/>
        </p:spPr>
        <p:txBody>
          <a:bodyPr wrap="none" rtlCol="0">
            <a:spAutoFit/>
          </a:bodyPr>
          <a:lstStyle/>
          <a:p>
            <a:r>
              <a:rPr lang="en-US" sz="1100" dirty="0">
                <a:latin typeface="Roboto Condensed" pitchFamily="2" charset="0"/>
                <a:ea typeface="Roboto Condensed" pitchFamily="2" charset="0"/>
              </a:rPr>
              <a:t>$7.50</a:t>
            </a:r>
          </a:p>
        </p:txBody>
      </p:sp>
      <p:sp>
        <p:nvSpPr>
          <p:cNvPr id="4" name="Rectangle 3"/>
          <p:cNvSpPr/>
          <p:nvPr/>
        </p:nvSpPr>
        <p:spPr>
          <a:xfrm>
            <a:off x="4419678" y="2443400"/>
            <a:ext cx="4941839" cy="196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90771" y="3749485"/>
            <a:ext cx="3172075" cy="4500453"/>
          </a:xfrm>
          <a:prstGeom prst="rect">
            <a:avLst/>
          </a:prstGeom>
        </p:spPr>
      </p:pic>
      <p:sp>
        <p:nvSpPr>
          <p:cNvPr id="179" name="Rectangle 178">
            <a:hlinkClick r:id="rId13" action="ppaction://hlinksldjump"/>
          </p:cNvPr>
          <p:cNvSpPr/>
          <p:nvPr/>
        </p:nvSpPr>
        <p:spPr>
          <a:xfrm>
            <a:off x="7072091" y="3710588"/>
            <a:ext cx="1388911" cy="925059"/>
          </a:xfrm>
          <a:prstGeom prst="rect">
            <a:avLst/>
          </a:prstGeom>
          <a:noFill/>
          <a:ln w="3175">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140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1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childTnLst>
                          </p:cTn>
                        </p:par>
                        <p:par>
                          <p:cTn id="9" fill="hold">
                            <p:stCondLst>
                              <p:cond delay="51"/>
                            </p:stCondLst>
                            <p:childTnLst>
                              <p:par>
                                <p:cTn id="10" presetID="1" presetClass="entr" presetSubtype="0" fill="hold" grpId="0" nodeType="afterEffect">
                                  <p:stCondLst>
                                    <p:cond delay="500"/>
                                  </p:stCondLst>
                                  <p:iterate type="lt">
                                    <p:tmAbs val="50"/>
                                  </p:iterate>
                                  <p:childTnLst>
                                    <p:set>
                                      <p:cBhvr>
                                        <p:cTn id="11" dur="1" fill="hold">
                                          <p:stCondLst>
                                            <p:cond delay="0"/>
                                          </p:stCondLst>
                                        </p:cTn>
                                        <p:tgtEl>
                                          <p:spTgt spid="176"/>
                                        </p:tgtEl>
                                        <p:attrNameLst>
                                          <p:attrName>style.visibility</p:attrName>
                                        </p:attrNameLst>
                                      </p:cBhvr>
                                      <p:to>
                                        <p:strVal val="visible"/>
                                      </p:to>
                                    </p:set>
                                  </p:childTnLst>
                                </p:cTn>
                              </p:par>
                            </p:childTnLst>
                          </p:cTn>
                        </p:par>
                        <p:par>
                          <p:cTn id="12" fill="hold">
                            <p:stCondLst>
                              <p:cond delay="752"/>
                            </p:stCondLst>
                            <p:childTnLst>
                              <p:par>
                                <p:cTn id="13" presetID="1" presetClass="entr" presetSubtype="0" fill="hold" grpId="0" nodeType="afterEffect">
                                  <p:stCondLst>
                                    <p:cond delay="250"/>
                                  </p:stCondLst>
                                  <p:iterate type="lt">
                                    <p:tmAbs val="50"/>
                                  </p:iterate>
                                  <p:childTnLst>
                                    <p:set>
                                      <p:cBhvr>
                                        <p:cTn id="14" dur="1" fill="hold">
                                          <p:stCondLst>
                                            <p:cond delay="0"/>
                                          </p:stCondLst>
                                        </p:cTn>
                                        <p:tgtEl>
                                          <p:spTgt spid="177"/>
                                        </p:tgtEl>
                                        <p:attrNameLst>
                                          <p:attrName>style.visibility</p:attrName>
                                        </p:attrNameLst>
                                      </p:cBhvr>
                                      <p:to>
                                        <p:strVal val="visible"/>
                                      </p:to>
                                    </p:set>
                                  </p:childTnLst>
                                </p:cTn>
                              </p:par>
                            </p:childTnLst>
                          </p:cTn>
                        </p:par>
                        <p:par>
                          <p:cTn id="15" fill="hold">
                            <p:stCondLst>
                              <p:cond delay="1253"/>
                            </p:stCondLst>
                            <p:childTnLst>
                              <p:par>
                                <p:cTn id="16" presetID="1" presetClass="entr" presetSubtype="0" fill="hold" grpId="0" nodeType="afterEffect">
                                  <p:stCondLst>
                                    <p:cond delay="250"/>
                                  </p:stCondLst>
                                  <p:iterate type="lt">
                                    <p:tmAbs val="50"/>
                                  </p:iterate>
                                  <p:childTnLst>
                                    <p:set>
                                      <p:cBhvr>
                                        <p:cTn id="17" dur="1" fill="hold">
                                          <p:stCondLst>
                                            <p:cond delay="0"/>
                                          </p:stCondLst>
                                        </p:cTn>
                                        <p:tgtEl>
                                          <p:spTgt spid="178"/>
                                        </p:tgtEl>
                                        <p:attrNameLst>
                                          <p:attrName>style.visibility</p:attrName>
                                        </p:attrNameLst>
                                      </p:cBhvr>
                                      <p:to>
                                        <p:strVal val="visible"/>
                                      </p:to>
                                    </p:set>
                                  </p:childTnLst>
                                </p:cTn>
                              </p:par>
                              <p:par>
                                <p:cTn id="18" presetID="1" presetClass="entr" presetSubtype="0" fill="hold" grpId="0" nodeType="withEffect">
                                  <p:stCondLst>
                                    <p:cond delay="750"/>
                                  </p:stCondLst>
                                  <p:childTnLst>
                                    <p:set>
                                      <p:cBhvr>
                                        <p:cTn id="19" dur="1" fill="hold">
                                          <p:stCondLst>
                                            <p:cond delay="0"/>
                                          </p:stCondLst>
                                        </p:cTn>
                                        <p:tgtEl>
                                          <p:spTgt spid="161"/>
                                        </p:tgtEl>
                                        <p:attrNameLst>
                                          <p:attrName>style.visibility</p:attrName>
                                        </p:attrNameLst>
                                      </p:cBhvr>
                                      <p:to>
                                        <p:strVal val="visible"/>
                                      </p:to>
                                    </p:set>
                                  </p:childTnLst>
                                </p:cTn>
                              </p:par>
                              <p:par>
                                <p:cTn id="20" presetID="1" presetClass="entr" presetSubtype="0" fill="hold" grpId="0" nodeType="withEffect">
                                  <p:stCondLst>
                                    <p:cond delay="750"/>
                                  </p:stCondLst>
                                  <p:childTnLst>
                                    <p:set>
                                      <p:cBhvr>
                                        <p:cTn id="21" dur="1" fill="hold">
                                          <p:stCondLst>
                                            <p:cond delay="0"/>
                                          </p:stCondLst>
                                        </p:cTn>
                                        <p:tgtEl>
                                          <p:spTgt spid="162"/>
                                        </p:tgtEl>
                                        <p:attrNameLst>
                                          <p:attrName>style.visibility</p:attrName>
                                        </p:attrNameLst>
                                      </p:cBhvr>
                                      <p:to>
                                        <p:strVal val="visible"/>
                                      </p:to>
                                    </p:set>
                                  </p:childTnLst>
                                </p:cTn>
                              </p:par>
                            </p:childTnLst>
                          </p:cTn>
                        </p:par>
                        <p:par>
                          <p:cTn id="22" fill="hold">
                            <p:stCondLst>
                              <p:cond delay="2003"/>
                            </p:stCondLst>
                            <p:childTnLst>
                              <p:par>
                                <p:cTn id="23" presetID="10" presetClass="entr" presetSubtype="0" fill="hold" nodeType="after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5"/>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2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34"/>
                </p:tgtEl>
              </p:cMediaNode>
            </p:video>
          </p:childTnLst>
        </p:cTn>
      </p:par>
    </p:tnLst>
    <p:bldLst>
      <p:bldP spid="160" grpId="0"/>
      <p:bldP spid="161" grpId="0"/>
      <p:bldP spid="162" grpId="0"/>
      <p:bldP spid="153" grpId="0"/>
      <p:bldP spid="165" grpId="0" animBg="1"/>
      <p:bldP spid="219" grpId="0"/>
      <p:bldP spid="119" grpId="0"/>
      <p:bldP spid="121" grpId="0"/>
      <p:bldP spid="122" grpId="0"/>
      <p:bldP spid="176" grpId="0"/>
      <p:bldP spid="177" grpId="0"/>
      <p:bldP spid="178" grpId="0"/>
      <p:bldP spid="4" grpId="0" animBg="1"/>
      <p:bldP spid="17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602029" y="667613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5"/>
          <a:stretch>
            <a:fillRect/>
          </a:stretch>
        </p:blipFill>
        <p:spPr>
          <a:xfrm>
            <a:off x="-27050" y="-65847"/>
            <a:ext cx="1377951" cy="530640"/>
          </a:xfrm>
          <a:prstGeom prst="rect">
            <a:avLst/>
          </a:prstGeom>
        </p:spPr>
      </p:pic>
      <p:sp>
        <p:nvSpPr>
          <p:cNvPr id="15" name="TextBox 14"/>
          <p:cNvSpPr txBox="1"/>
          <p:nvPr/>
        </p:nvSpPr>
        <p:spPr>
          <a:xfrm>
            <a:off x="9455978" y="-42577"/>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50849" y="379115"/>
            <a:ext cx="1161333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ounded Rectangle 216"/>
          <p:cNvSpPr/>
          <p:nvPr/>
        </p:nvSpPr>
        <p:spPr>
          <a:xfrm>
            <a:off x="5426019" y="4708553"/>
            <a:ext cx="6138415" cy="1915170"/>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79" name="Rounded Rectangle 78"/>
          <p:cNvSpPr/>
          <p:nvPr/>
        </p:nvSpPr>
        <p:spPr>
          <a:xfrm>
            <a:off x="120702" y="177391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1259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74004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08498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2362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03517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6" name="Rounded Rectangle 85"/>
          <p:cNvSpPr/>
          <p:nvPr/>
        </p:nvSpPr>
        <p:spPr>
          <a:xfrm>
            <a:off x="2236474" y="4946228"/>
            <a:ext cx="2601884" cy="1666451"/>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3" name="TextBox 112"/>
          <p:cNvSpPr txBox="1"/>
          <p:nvPr/>
        </p:nvSpPr>
        <p:spPr>
          <a:xfrm>
            <a:off x="4819489"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4285185" y="-69934"/>
            <a:ext cx="3063656" cy="497505"/>
          </a:xfrm>
        </p:spPr>
        <p:txBody>
          <a:bodyPr>
            <a:normAutofit/>
          </a:bodyPr>
          <a:lstStyle/>
          <a:p>
            <a:r>
              <a:rPr lang="en-US" sz="2000" dirty="0">
                <a:solidFill>
                  <a:srgbClr val="FF0000"/>
                </a:solidFill>
                <a:latin typeface="Roboto Condensed" pitchFamily="2" charset="0"/>
                <a:ea typeface="Roboto Condensed" pitchFamily="2" charset="0"/>
                <a:cs typeface="Segoe UI" pitchFamily="34" charset="0"/>
              </a:rPr>
              <a:t>C-II BUTTON  SELECTED</a:t>
            </a:r>
          </a:p>
        </p:txBody>
      </p:sp>
      <p:pic>
        <p:nvPicPr>
          <p:cNvPr id="135" name="Picture 134"/>
          <p:cNvPicPr>
            <a:picLocks noChangeAspect="1"/>
          </p:cNvPicPr>
          <p:nvPr/>
        </p:nvPicPr>
        <p:blipFill rotWithShape="1">
          <a:blip r:embed="rId6" cstate="print">
            <a:extLst>
              <a:ext uri="{28A0092B-C50C-407E-A947-70E740481C1C}">
                <a14:useLocalDpi xmlns:a14="http://schemas.microsoft.com/office/drawing/2010/main" val="0"/>
              </a:ext>
            </a:extLst>
          </a:blip>
          <a:srcRect l="8806" t="14392" b="11278"/>
          <a:stretch/>
        </p:blipFill>
        <p:spPr>
          <a:xfrm>
            <a:off x="69299" y="4058188"/>
            <a:ext cx="2081895" cy="1245097"/>
          </a:xfrm>
          <a:prstGeom prst="rect">
            <a:avLst/>
          </a:prstGeom>
        </p:spPr>
      </p:pic>
      <p:pic>
        <p:nvPicPr>
          <p:cNvPr id="2" name="Picture 1"/>
          <p:cNvPicPr>
            <a:picLocks noChangeAspect="1"/>
          </p:cNvPicPr>
          <p:nvPr/>
        </p:nvPicPr>
        <p:blipFill rotWithShape="1">
          <a:blip r:embed="rId7"/>
          <a:srcRect l="18512" t="9011" r="12539" b="18415"/>
          <a:stretch/>
        </p:blipFill>
        <p:spPr>
          <a:xfrm rot="5400000">
            <a:off x="505304" y="5071026"/>
            <a:ext cx="1189387" cy="2045544"/>
          </a:xfrm>
          <a:prstGeom prst="rect">
            <a:avLst/>
          </a:prstGeom>
        </p:spPr>
      </p:pic>
      <p:sp>
        <p:nvSpPr>
          <p:cNvPr id="136" name="TextBox 135"/>
          <p:cNvSpPr txBox="1"/>
          <p:nvPr/>
        </p:nvSpPr>
        <p:spPr>
          <a:xfrm>
            <a:off x="9590277" y="36136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138" name="Rectangle 137"/>
          <p:cNvSpPr/>
          <p:nvPr/>
        </p:nvSpPr>
        <p:spPr>
          <a:xfrm>
            <a:off x="2239750" y="770418"/>
            <a:ext cx="9303397" cy="389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2959762" y="868234"/>
            <a:ext cx="9886782"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REQUEST REC’D                   MEDICATION                        DISP                  PHARMACY           PHARMACY                 RX                   QUOTED           PT VIDEO      </a:t>
            </a:r>
            <a:endParaRPr lang="en-US" sz="600" dirty="0">
              <a:solidFill>
                <a:srgbClr val="7F7F7F"/>
              </a:solidFill>
              <a:latin typeface="Roboto Condensed" pitchFamily="2" charset="0"/>
              <a:ea typeface="Roboto Condensed" pitchFamily="2" charset="0"/>
            </a:endParaRPr>
          </a:p>
        </p:txBody>
      </p:sp>
      <p:sp>
        <p:nvSpPr>
          <p:cNvPr id="157" name="TextBox 156"/>
          <p:cNvSpPr txBox="1"/>
          <p:nvPr/>
        </p:nvSpPr>
        <p:spPr>
          <a:xfrm>
            <a:off x="3093482" y="1053396"/>
            <a:ext cx="9178275"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 DATE                                NAME                                    QTY                       NAME                     PHONE                  NUMBER              CASH         ATTACHMENT      </a:t>
            </a:r>
            <a:endParaRPr lang="en-US" sz="600" dirty="0">
              <a:solidFill>
                <a:srgbClr val="7F7F7F"/>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8299" y="4147952"/>
            <a:ext cx="964848" cy="516516"/>
          </a:xfrm>
          <a:prstGeom prst="rect">
            <a:avLst/>
          </a:prstGeom>
        </p:spPr>
      </p:pic>
      <p:sp>
        <p:nvSpPr>
          <p:cNvPr id="17" name="TextBox 16"/>
          <p:cNvSpPr txBox="1"/>
          <p:nvPr/>
        </p:nvSpPr>
        <p:spPr>
          <a:xfrm>
            <a:off x="4273839" y="337609"/>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60" name="TextBox 59"/>
          <p:cNvSpPr txBox="1"/>
          <p:nvPr/>
        </p:nvSpPr>
        <p:spPr>
          <a:xfrm>
            <a:off x="82054" y="335030"/>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2021467" y="347724"/>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116" name="TextBox 115"/>
          <p:cNvSpPr txBox="1"/>
          <p:nvPr/>
        </p:nvSpPr>
        <p:spPr>
          <a:xfrm>
            <a:off x="4565163" y="362260"/>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406627"/>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sp>
        <p:nvSpPr>
          <p:cNvPr id="19" name="TextBox 18"/>
          <p:cNvSpPr txBox="1"/>
          <p:nvPr/>
        </p:nvSpPr>
        <p:spPr>
          <a:xfrm>
            <a:off x="2173131" y="4698673"/>
            <a:ext cx="2142861" cy="246221"/>
          </a:xfrm>
          <a:prstGeom prst="rect">
            <a:avLst/>
          </a:prstGeom>
          <a:noFill/>
        </p:spPr>
        <p:txBody>
          <a:bodyPr wrap="square" rtlCol="0">
            <a:spAutoFit/>
          </a:bodyPr>
          <a:lstStyle/>
          <a:p>
            <a:r>
              <a:rPr lang="en-US" sz="1000" b="1" dirty="0">
                <a:solidFill>
                  <a:schemeClr val="bg1"/>
                </a:solidFill>
                <a:latin typeface="Roboto Condensed" pitchFamily="2" charset="0"/>
                <a:ea typeface="Roboto Condensed" pitchFamily="2" charset="0"/>
              </a:rPr>
              <a:t>SEND PATIENT MESSAGE (email)</a:t>
            </a:r>
          </a:p>
        </p:txBody>
      </p:sp>
      <p:sp>
        <p:nvSpPr>
          <p:cNvPr id="127" name="Rectangle 126"/>
          <p:cNvSpPr/>
          <p:nvPr/>
        </p:nvSpPr>
        <p:spPr>
          <a:xfrm>
            <a:off x="62927" y="233284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2058" y="42277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46561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1448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78382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52144" y="2309617"/>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1259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0426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33703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49385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64729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18401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6769390" y="323583"/>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6940299" y="408312"/>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7915463" y="317274"/>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109742" y="384648"/>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795257" y="439657"/>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285192" y="352415"/>
            <a:ext cx="756363"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53092" y="3158356"/>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68" name="Rectangle 167"/>
          <p:cNvSpPr/>
          <p:nvPr/>
        </p:nvSpPr>
        <p:spPr>
          <a:xfrm>
            <a:off x="72205" y="77571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0848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05735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22669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8783" y="743742"/>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75546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5995591" y="4369778"/>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0328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87" name="TextBox 186"/>
          <p:cNvSpPr txBox="1"/>
          <p:nvPr/>
        </p:nvSpPr>
        <p:spPr>
          <a:xfrm>
            <a:off x="4809934"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200" name="TextBox 199"/>
          <p:cNvSpPr txBox="1"/>
          <p:nvPr/>
        </p:nvSpPr>
        <p:spPr>
          <a:xfrm>
            <a:off x="2264898" y="5000426"/>
            <a:ext cx="110684" cy="307777"/>
          </a:xfrm>
          <a:prstGeom prst="rect">
            <a:avLst/>
          </a:prstGeom>
          <a:noFill/>
        </p:spPr>
        <p:txBody>
          <a:bodyPr wrap="square" rtlCol="0">
            <a:spAutoFit/>
          </a:bodyPr>
          <a:lstStyle/>
          <a:p>
            <a:r>
              <a:rPr lang="en-US" sz="1400" dirty="0"/>
              <a:t>|</a:t>
            </a:r>
          </a:p>
        </p:txBody>
      </p:sp>
      <p:sp>
        <p:nvSpPr>
          <p:cNvPr id="175" name="Rounded Rectangle 174"/>
          <p:cNvSpPr/>
          <p:nvPr/>
        </p:nvSpPr>
        <p:spPr>
          <a:xfrm>
            <a:off x="5379620" y="2591916"/>
            <a:ext cx="2654320" cy="1431787"/>
          </a:xfrm>
          <a:prstGeom prst="roundRect">
            <a:avLst>
              <a:gd name="adj" fmla="val 5640"/>
            </a:avLst>
          </a:prstGeom>
          <a:solidFill>
            <a:schemeClr val="bg1"/>
          </a:solidFill>
          <a:ln w="7620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1" name="Explosion 1 200"/>
          <p:cNvSpPr/>
          <p:nvPr/>
        </p:nvSpPr>
        <p:spPr>
          <a:xfrm>
            <a:off x="2281678" y="890584"/>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207" name="Picture 20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4656533" y="4981254"/>
            <a:ext cx="174080" cy="213009"/>
          </a:xfrm>
          <a:prstGeom prst="rect">
            <a:avLst/>
          </a:prstGeom>
        </p:spPr>
      </p:pic>
      <p:sp>
        <p:nvSpPr>
          <p:cNvPr id="208" name="TextBox 207"/>
          <p:cNvSpPr txBox="1"/>
          <p:nvPr/>
        </p:nvSpPr>
        <p:spPr>
          <a:xfrm>
            <a:off x="5427801" y="4708085"/>
            <a:ext cx="4611897" cy="246221"/>
          </a:xfrm>
          <a:prstGeom prst="rect">
            <a:avLst/>
          </a:prstGeom>
          <a:noFill/>
        </p:spPr>
        <p:txBody>
          <a:bodyPr wrap="square" rtlCol="0">
            <a:spAutoFit/>
          </a:bodyPr>
          <a:lstStyle/>
          <a:p>
            <a:r>
              <a:rPr lang="en-US" sz="1000" b="1" dirty="0">
                <a:solidFill>
                  <a:schemeClr val="tx1">
                    <a:lumMod val="75000"/>
                    <a:lumOff val="25000"/>
                  </a:schemeClr>
                </a:solidFill>
                <a:latin typeface="Roboto Condensed" pitchFamily="2" charset="0"/>
                <a:ea typeface="Roboto Condensed" pitchFamily="2" charset="0"/>
              </a:rPr>
              <a:t>MEDICATION SPECIFIC MESSAGE </a:t>
            </a:r>
            <a:r>
              <a:rPr lang="en-US" sz="1000" b="1" dirty="0">
                <a:solidFill>
                  <a:srgbClr val="256FBD"/>
                </a:solidFill>
                <a:latin typeface="Roboto Condensed" pitchFamily="2" charset="0"/>
                <a:ea typeface="Roboto Condensed" pitchFamily="2" charset="0"/>
              </a:rPr>
              <a:t>-- SEND PATIENT MESSAGE </a:t>
            </a:r>
            <a:r>
              <a:rPr lang="en-US" sz="1000" b="1" dirty="0">
                <a:solidFill>
                  <a:srgbClr val="FF0000"/>
                </a:solidFill>
                <a:latin typeface="Roboto Condensed" pitchFamily="2" charset="0"/>
                <a:ea typeface="Roboto Condensed" pitchFamily="2" charset="0"/>
              </a:rPr>
              <a:t>(in app</a:t>
            </a:r>
            <a:r>
              <a:rPr lang="en-US" sz="1000" b="1" dirty="0">
                <a:solidFill>
                  <a:srgbClr val="256FBD"/>
                </a:solidFill>
                <a:latin typeface="Roboto Condensed" pitchFamily="2" charset="0"/>
                <a:ea typeface="Roboto Condensed" pitchFamily="2" charset="0"/>
              </a:rPr>
              <a:t>)</a:t>
            </a:r>
          </a:p>
        </p:txBody>
      </p:sp>
      <p:sp>
        <p:nvSpPr>
          <p:cNvPr id="210" name="TextBox 209"/>
          <p:cNvSpPr txBox="1"/>
          <p:nvPr/>
        </p:nvSpPr>
        <p:spPr>
          <a:xfrm>
            <a:off x="5461680" y="4943400"/>
            <a:ext cx="163402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NOT CARRIED/Out of STOCK</a:t>
            </a:r>
          </a:p>
        </p:txBody>
      </p:sp>
      <p:sp>
        <p:nvSpPr>
          <p:cNvPr id="219" name="TextBox 218"/>
          <p:cNvSpPr txBox="1"/>
          <p:nvPr/>
        </p:nvSpPr>
        <p:spPr>
          <a:xfrm>
            <a:off x="2782340" y="133005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225" name="TextBox 224"/>
          <p:cNvSpPr txBox="1"/>
          <p:nvPr/>
        </p:nvSpPr>
        <p:spPr>
          <a:xfrm>
            <a:off x="2316831" y="100779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grpSp>
        <p:nvGrpSpPr>
          <p:cNvPr id="3" name="Group 2"/>
          <p:cNvGrpSpPr/>
          <p:nvPr/>
        </p:nvGrpSpPr>
        <p:grpSpPr>
          <a:xfrm>
            <a:off x="5525086" y="4869678"/>
            <a:ext cx="6115934" cy="1699752"/>
            <a:chOff x="5530578" y="4926084"/>
            <a:chExt cx="6115934" cy="1699752"/>
          </a:xfrm>
        </p:grpSpPr>
        <p:sp>
          <p:nvSpPr>
            <p:cNvPr id="89" name="Rounded Rectangle 88"/>
            <p:cNvSpPr/>
            <p:nvPr/>
          </p:nvSpPr>
          <p:spPr>
            <a:xfrm>
              <a:off x="5534915" y="5198980"/>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 name="TextBox 9"/>
            <p:cNvSpPr txBox="1"/>
            <p:nvPr/>
          </p:nvSpPr>
          <p:spPr>
            <a:xfrm>
              <a:off x="5555981" y="5197569"/>
              <a:ext cx="1324402" cy="261610"/>
            </a:xfrm>
            <a:prstGeom prst="rect">
              <a:avLst/>
            </a:prstGeom>
            <a:noFill/>
          </p:spPr>
          <p:txBody>
            <a:bodyPr wrap="none" rtlCol="0">
              <a:spAutoFit/>
            </a:bodyPr>
            <a:lstStyle/>
            <a:p>
              <a:r>
                <a:rPr lang="en-US" sz="1100" dirty="0">
                  <a:solidFill>
                    <a:srgbClr val="FF0000"/>
                  </a:solidFill>
                  <a:latin typeface="Roboto Condensed" pitchFamily="2" charset="0"/>
                  <a:ea typeface="Roboto Condensed" pitchFamily="2" charset="0"/>
                </a:rPr>
                <a:t>C-II</a:t>
              </a:r>
              <a:r>
                <a:rPr lang="en-US" sz="1100" dirty="0">
                  <a:latin typeface="Roboto Condensed" pitchFamily="2" charset="0"/>
                  <a:ea typeface="Roboto Condensed" pitchFamily="2" charset="0"/>
                </a:rPr>
                <a:t> Drug- Cannot Fill</a:t>
              </a:r>
            </a:p>
          </p:txBody>
        </p:sp>
        <p:sp>
          <p:nvSpPr>
            <p:cNvPr id="188" name="Rounded Rectangle 187"/>
            <p:cNvSpPr/>
            <p:nvPr/>
          </p:nvSpPr>
          <p:spPr>
            <a:xfrm>
              <a:off x="7072091" y="520612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0" name="Rounded Rectangle 189"/>
            <p:cNvSpPr/>
            <p:nvPr/>
          </p:nvSpPr>
          <p:spPr>
            <a:xfrm>
              <a:off x="7073127" y="5502979"/>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6" name="TextBox 125"/>
            <p:cNvSpPr txBox="1"/>
            <p:nvPr/>
          </p:nvSpPr>
          <p:spPr>
            <a:xfrm>
              <a:off x="7049020" y="5185093"/>
              <a:ext cx="1441420" cy="261610"/>
            </a:xfrm>
            <a:prstGeom prst="rect">
              <a:avLst/>
            </a:prstGeom>
            <a:noFill/>
          </p:spPr>
          <p:txBody>
            <a:bodyPr wrap="none" rtlCol="0">
              <a:spAutoFit/>
            </a:bodyPr>
            <a:lstStyle/>
            <a:p>
              <a:r>
                <a:rPr lang="en-US" sz="1100" dirty="0">
                  <a:latin typeface="Roboto Condensed" pitchFamily="2" charset="0"/>
                  <a:ea typeface="Roboto Condensed" pitchFamily="2" charset="0"/>
                </a:rPr>
                <a:t>No Refills; Calling HCP</a:t>
              </a:r>
            </a:p>
          </p:txBody>
        </p:sp>
        <p:sp>
          <p:nvSpPr>
            <p:cNvPr id="192" name="Rounded Rectangle 191"/>
            <p:cNvSpPr/>
            <p:nvPr/>
          </p:nvSpPr>
          <p:spPr>
            <a:xfrm>
              <a:off x="8594477" y="5501301"/>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3" name="TextBox 192"/>
            <p:cNvSpPr txBox="1"/>
            <p:nvPr/>
          </p:nvSpPr>
          <p:spPr>
            <a:xfrm>
              <a:off x="8528448" y="5479000"/>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Declined-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194" name="Rounded Rectangle 193"/>
            <p:cNvSpPr/>
            <p:nvPr/>
          </p:nvSpPr>
          <p:spPr>
            <a:xfrm>
              <a:off x="5530578" y="550531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5" name="Rounded Rectangle 194"/>
            <p:cNvSpPr/>
            <p:nvPr/>
          </p:nvSpPr>
          <p:spPr>
            <a:xfrm>
              <a:off x="8590990" y="5207408"/>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5" name="TextBox 184"/>
            <p:cNvSpPr txBox="1"/>
            <p:nvPr/>
          </p:nvSpPr>
          <p:spPr>
            <a:xfrm>
              <a:off x="7060743" y="5481421"/>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Rx Expired; Calling HCP</a:t>
              </a:r>
            </a:p>
          </p:txBody>
        </p:sp>
        <p:sp>
          <p:nvSpPr>
            <p:cNvPr id="191" name="TextBox 190"/>
            <p:cNvSpPr txBox="1"/>
            <p:nvPr/>
          </p:nvSpPr>
          <p:spPr>
            <a:xfrm>
              <a:off x="8532007" y="5183908"/>
              <a:ext cx="1532792" cy="261610"/>
            </a:xfrm>
            <a:prstGeom prst="rect">
              <a:avLst/>
            </a:prstGeom>
            <a:noFill/>
          </p:spPr>
          <p:txBody>
            <a:bodyPr wrap="none" rtlCol="0">
              <a:spAutoFit/>
            </a:bodyPr>
            <a:lstStyle/>
            <a:p>
              <a:r>
                <a:rPr lang="en-US" sz="1100" dirty="0">
                  <a:latin typeface="Roboto Condensed" pitchFamily="2" charset="0"/>
                  <a:ea typeface="Roboto Condensed" pitchFamily="2" charset="0"/>
                </a:rPr>
                <a:t>Refill too Soon-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09" name="TextBox 208"/>
            <p:cNvSpPr txBox="1"/>
            <p:nvPr/>
          </p:nvSpPr>
          <p:spPr>
            <a:xfrm>
              <a:off x="7328833" y="4936700"/>
              <a:ext cx="94003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CALLING MD</a:t>
              </a:r>
            </a:p>
          </p:txBody>
        </p:sp>
        <p:sp>
          <p:nvSpPr>
            <p:cNvPr id="211" name="TextBox 210"/>
            <p:cNvSpPr txBox="1"/>
            <p:nvPr/>
          </p:nvSpPr>
          <p:spPr>
            <a:xfrm>
              <a:off x="8533572" y="4932263"/>
              <a:ext cx="1048802"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INS DECLINED</a:t>
              </a:r>
            </a:p>
          </p:txBody>
        </p:sp>
        <p:sp>
          <p:nvSpPr>
            <p:cNvPr id="218" name="TextBox 217"/>
            <p:cNvSpPr txBox="1"/>
            <p:nvPr/>
          </p:nvSpPr>
          <p:spPr>
            <a:xfrm>
              <a:off x="10238388" y="4926084"/>
              <a:ext cx="1107798"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ADMIN  STATUS</a:t>
              </a:r>
            </a:p>
          </p:txBody>
        </p:sp>
        <p:sp>
          <p:nvSpPr>
            <p:cNvPr id="226" name="Rounded Rectangle 225"/>
            <p:cNvSpPr/>
            <p:nvPr/>
          </p:nvSpPr>
          <p:spPr>
            <a:xfrm>
              <a:off x="10078825" y="5208508"/>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7" name="Rounded Rectangle 226"/>
            <p:cNvSpPr/>
            <p:nvPr/>
          </p:nvSpPr>
          <p:spPr>
            <a:xfrm>
              <a:off x="10082287" y="550240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0" name="Rounded Rectangle 229"/>
            <p:cNvSpPr/>
            <p:nvPr/>
          </p:nvSpPr>
          <p:spPr>
            <a:xfrm>
              <a:off x="10078825" y="5795020"/>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1" name="Rounded Rectangle 230"/>
            <p:cNvSpPr/>
            <p:nvPr/>
          </p:nvSpPr>
          <p:spPr>
            <a:xfrm>
              <a:off x="10083381" y="6082399"/>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2" name="Rounded Rectangle 231"/>
            <p:cNvSpPr/>
            <p:nvPr/>
          </p:nvSpPr>
          <p:spPr>
            <a:xfrm>
              <a:off x="10084481" y="637294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9" name="TextBox 228"/>
            <p:cNvSpPr txBox="1"/>
            <p:nvPr/>
          </p:nvSpPr>
          <p:spPr>
            <a:xfrm>
              <a:off x="10030919" y="5191078"/>
              <a:ext cx="1388171" cy="261610"/>
            </a:xfrm>
            <a:prstGeom prst="rect">
              <a:avLst/>
            </a:prstGeom>
            <a:noFill/>
          </p:spPr>
          <p:txBody>
            <a:bodyPr wrap="square" rtlCol="0">
              <a:spAutoFit/>
            </a:bodyPr>
            <a:lstStyle/>
            <a:p>
              <a:r>
                <a:rPr lang="en-US" sz="1100" dirty="0">
                  <a:latin typeface="Roboto Condensed" pitchFamily="2" charset="0"/>
                  <a:ea typeface="Roboto Condensed" pitchFamily="2" charset="0"/>
                </a:rPr>
                <a:t>PROCESSING</a:t>
              </a:r>
            </a:p>
          </p:txBody>
        </p:sp>
        <p:sp>
          <p:nvSpPr>
            <p:cNvPr id="233" name="TextBox 232"/>
            <p:cNvSpPr txBox="1"/>
            <p:nvPr/>
          </p:nvSpPr>
          <p:spPr>
            <a:xfrm>
              <a:off x="10032022" y="5488197"/>
              <a:ext cx="1614490" cy="261610"/>
            </a:xfrm>
            <a:prstGeom prst="rect">
              <a:avLst/>
            </a:prstGeom>
            <a:noFill/>
          </p:spPr>
          <p:txBody>
            <a:bodyPr wrap="square" rtlCol="0">
              <a:spAutoFit/>
            </a:bodyPr>
            <a:lstStyle/>
            <a:p>
              <a:r>
                <a:rPr lang="en-US" sz="1100" dirty="0">
                  <a:latin typeface="Roboto Condensed" pitchFamily="2" charset="0"/>
                  <a:ea typeface="Roboto Condensed" pitchFamily="2" charset="0"/>
                </a:rPr>
                <a:t>PENDING PHMCY REPLY</a:t>
              </a:r>
            </a:p>
          </p:txBody>
        </p:sp>
        <p:sp>
          <p:nvSpPr>
            <p:cNvPr id="234" name="TextBox 233"/>
            <p:cNvSpPr txBox="1"/>
            <p:nvPr/>
          </p:nvSpPr>
          <p:spPr>
            <a:xfrm>
              <a:off x="10033115" y="5785318"/>
              <a:ext cx="1604751" cy="261610"/>
            </a:xfrm>
            <a:prstGeom prst="rect">
              <a:avLst/>
            </a:prstGeom>
            <a:noFill/>
          </p:spPr>
          <p:txBody>
            <a:bodyPr wrap="square" rtlCol="0">
              <a:spAutoFit/>
            </a:bodyPr>
            <a:lstStyle/>
            <a:p>
              <a:r>
                <a:rPr lang="en-US" sz="1100" dirty="0">
                  <a:latin typeface="Roboto Condensed" pitchFamily="2" charset="0"/>
                  <a:ea typeface="Roboto Condensed" pitchFamily="2" charset="0"/>
                </a:rPr>
                <a:t>DELAYED / Rx ON ORDER</a:t>
              </a:r>
            </a:p>
          </p:txBody>
        </p:sp>
        <p:sp>
          <p:nvSpPr>
            <p:cNvPr id="235" name="TextBox 234"/>
            <p:cNvSpPr txBox="1"/>
            <p:nvPr/>
          </p:nvSpPr>
          <p:spPr>
            <a:xfrm>
              <a:off x="10039701" y="6055034"/>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COURIER DELIVERY</a:t>
              </a:r>
            </a:p>
          </p:txBody>
        </p:sp>
        <p:sp>
          <p:nvSpPr>
            <p:cNvPr id="236" name="TextBox 235"/>
            <p:cNvSpPr txBox="1"/>
            <p:nvPr/>
          </p:nvSpPr>
          <p:spPr>
            <a:xfrm>
              <a:off x="10039698" y="6364226"/>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SHIPPED</a:t>
              </a:r>
            </a:p>
          </p:txBody>
        </p:sp>
        <p:sp>
          <p:nvSpPr>
            <p:cNvPr id="242" name="Rounded Rectangle 241"/>
            <p:cNvSpPr/>
            <p:nvPr/>
          </p:nvSpPr>
          <p:spPr>
            <a:xfrm>
              <a:off x="8602153" y="579842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3" name="TextBox 242"/>
            <p:cNvSpPr txBox="1"/>
            <p:nvPr/>
          </p:nvSpPr>
          <p:spPr>
            <a:xfrm>
              <a:off x="8536124" y="577612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Step Edit / PA-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45" name="Rounded Rectangle 244"/>
            <p:cNvSpPr/>
            <p:nvPr/>
          </p:nvSpPr>
          <p:spPr>
            <a:xfrm>
              <a:off x="8603243" y="608238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6" name="TextBox 245"/>
            <p:cNvSpPr txBox="1"/>
            <p:nvPr/>
          </p:nvSpPr>
          <p:spPr>
            <a:xfrm>
              <a:off x="8537214" y="606008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not Accepted-- </a:t>
              </a:r>
              <a:r>
                <a:rPr lang="en-US" sz="1100" dirty="0">
                  <a:solidFill>
                    <a:srgbClr val="256FBD"/>
                  </a:solidFill>
                  <a:latin typeface="Roboto Condensed" pitchFamily="2" charset="0"/>
                  <a:ea typeface="Roboto Condensed" pitchFamily="2" charset="0"/>
                </a:rPr>
                <a:t>$</a:t>
              </a:r>
              <a:endParaRPr lang="en-US" sz="1100" dirty="0">
                <a:latin typeface="Roboto Condensed" pitchFamily="2" charset="0"/>
                <a:ea typeface="Roboto Condensed" pitchFamily="2" charset="0"/>
              </a:endParaRPr>
            </a:p>
          </p:txBody>
        </p:sp>
        <p:sp>
          <p:nvSpPr>
            <p:cNvPr id="248" name="Rounded Rectangle 247"/>
            <p:cNvSpPr/>
            <p:nvPr/>
          </p:nvSpPr>
          <p:spPr>
            <a:xfrm>
              <a:off x="7074227" y="5800100"/>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9" name="TextBox 248"/>
            <p:cNvSpPr txBox="1"/>
            <p:nvPr/>
          </p:nvSpPr>
          <p:spPr>
            <a:xfrm>
              <a:off x="7061843" y="5778542"/>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MD Declined – Can't fill</a:t>
              </a:r>
            </a:p>
          </p:txBody>
        </p:sp>
      </p:grpSp>
      <p:sp>
        <p:nvSpPr>
          <p:cNvPr id="137" name="TextBox 136"/>
          <p:cNvSpPr txBox="1"/>
          <p:nvPr/>
        </p:nvSpPr>
        <p:spPr>
          <a:xfrm>
            <a:off x="5360973" y="2980579"/>
            <a:ext cx="2683748"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Medication ________________________________</a:t>
            </a:r>
          </a:p>
        </p:txBody>
      </p:sp>
      <p:sp>
        <p:nvSpPr>
          <p:cNvPr id="156" name="TextBox 155"/>
          <p:cNvSpPr txBox="1"/>
          <p:nvPr/>
        </p:nvSpPr>
        <p:spPr>
          <a:xfrm>
            <a:off x="5374433" y="3214638"/>
            <a:ext cx="922047"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Qty _________</a:t>
            </a:r>
          </a:p>
        </p:txBody>
      </p:sp>
      <p:sp>
        <p:nvSpPr>
          <p:cNvPr id="158" name="TextBox 157"/>
          <p:cNvSpPr txBox="1"/>
          <p:nvPr/>
        </p:nvSpPr>
        <p:spPr>
          <a:xfrm>
            <a:off x="6143257" y="2920152"/>
            <a:ext cx="1252266" cy="261610"/>
          </a:xfrm>
          <a:prstGeom prst="rect">
            <a:avLst/>
          </a:prstGeom>
          <a:noFill/>
        </p:spPr>
        <p:txBody>
          <a:bodyPr wrap="none" rtlCol="0">
            <a:spAutoFit/>
          </a:bodyPr>
          <a:lstStyle/>
          <a:p>
            <a:r>
              <a:rPr lang="en-US" sz="1100" dirty="0">
                <a:latin typeface="Roboto Condensed" pitchFamily="2" charset="0"/>
                <a:ea typeface="Roboto Condensed" pitchFamily="2" charset="0"/>
              </a:rPr>
              <a:t>OXYCODONE 40mg</a:t>
            </a:r>
          </a:p>
        </p:txBody>
      </p:sp>
      <p:sp>
        <p:nvSpPr>
          <p:cNvPr id="159" name="Rounded Rectangle 158"/>
          <p:cNvSpPr/>
          <p:nvPr/>
        </p:nvSpPr>
        <p:spPr>
          <a:xfrm>
            <a:off x="5379620" y="2591916"/>
            <a:ext cx="2654320" cy="235882"/>
          </a:xfrm>
          <a:prstGeom prst="roundRect">
            <a:avLst>
              <a:gd name="adj" fmla="val 33529"/>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4" name="TextBox 123"/>
          <p:cNvSpPr txBox="1"/>
          <p:nvPr/>
        </p:nvSpPr>
        <p:spPr>
          <a:xfrm>
            <a:off x="5957385" y="2577724"/>
            <a:ext cx="1580882" cy="261610"/>
          </a:xfrm>
          <a:prstGeom prst="rect">
            <a:avLst/>
          </a:prstGeom>
          <a:noFill/>
        </p:spPr>
        <p:txBody>
          <a:bodyPr wrap="none" rtlCol="0">
            <a:spAutoFit/>
          </a:bodyPr>
          <a:lstStyle/>
          <a:p>
            <a:r>
              <a:rPr lang="en-US" sz="1100" dirty="0">
                <a:solidFill>
                  <a:srgbClr val="FF0000"/>
                </a:solidFill>
                <a:latin typeface="Roboto Condensed" pitchFamily="2" charset="0"/>
                <a:ea typeface="Roboto Condensed" pitchFamily="2" charset="0"/>
              </a:rPr>
              <a:t>C-II</a:t>
            </a:r>
            <a:r>
              <a:rPr lang="en-US" sz="1100" dirty="0">
                <a:latin typeface="Roboto Condensed" pitchFamily="2" charset="0"/>
                <a:ea typeface="Roboto Condensed" pitchFamily="2" charset="0"/>
              </a:rPr>
              <a:t> DRUG:  CANNOT FILL</a:t>
            </a:r>
          </a:p>
        </p:txBody>
      </p:sp>
      <p:sp>
        <p:nvSpPr>
          <p:cNvPr id="160" name="TextBox 159"/>
          <p:cNvSpPr txBox="1"/>
          <p:nvPr/>
        </p:nvSpPr>
        <p:spPr>
          <a:xfrm>
            <a:off x="5732110" y="3183678"/>
            <a:ext cx="322524" cy="261610"/>
          </a:xfrm>
          <a:prstGeom prst="rect">
            <a:avLst/>
          </a:prstGeom>
          <a:noFill/>
        </p:spPr>
        <p:txBody>
          <a:bodyPr wrap="none" rtlCol="0">
            <a:spAutoFit/>
          </a:bodyPr>
          <a:lstStyle/>
          <a:p>
            <a:r>
              <a:rPr lang="en-US" sz="1100" dirty="0">
                <a:latin typeface="Roboto Condensed" pitchFamily="2" charset="0"/>
                <a:ea typeface="Roboto Condensed" pitchFamily="2" charset="0"/>
              </a:rPr>
              <a:t>60</a:t>
            </a:r>
          </a:p>
        </p:txBody>
      </p:sp>
      <p:sp>
        <p:nvSpPr>
          <p:cNvPr id="161" name="TextBox 160"/>
          <p:cNvSpPr txBox="1"/>
          <p:nvPr/>
        </p:nvSpPr>
        <p:spPr>
          <a:xfrm>
            <a:off x="7627144" y="3759680"/>
            <a:ext cx="438355" cy="215444"/>
          </a:xfrm>
          <a:prstGeom prst="rect">
            <a:avLst/>
          </a:prstGeom>
          <a:noFill/>
        </p:spPr>
        <p:txBody>
          <a:bodyPr wrap="square" rtlCol="0">
            <a:spAutoFit/>
          </a:bodyPr>
          <a:lstStyle/>
          <a:p>
            <a:r>
              <a:rPr lang="en-US" sz="800" b="1" dirty="0">
                <a:solidFill>
                  <a:srgbClr val="256FBD"/>
                </a:solidFill>
                <a:latin typeface="Roboto Condensed" pitchFamily="2" charset="0"/>
                <a:ea typeface="Roboto Condensed" pitchFamily="2" charset="0"/>
              </a:rPr>
              <a:t>SEND</a:t>
            </a:r>
          </a:p>
        </p:txBody>
      </p:sp>
      <p:sp>
        <p:nvSpPr>
          <p:cNvPr id="162" name="TextBox 161"/>
          <p:cNvSpPr txBox="1"/>
          <p:nvPr/>
        </p:nvSpPr>
        <p:spPr>
          <a:xfrm>
            <a:off x="7092787" y="3759680"/>
            <a:ext cx="534357" cy="215444"/>
          </a:xfrm>
          <a:prstGeom prst="rect">
            <a:avLst/>
          </a:prstGeom>
          <a:noFill/>
        </p:spPr>
        <p:txBody>
          <a:bodyPr wrap="square" rtlCol="0">
            <a:spAutoFit/>
          </a:bodyPr>
          <a:lstStyle/>
          <a:p>
            <a:r>
              <a:rPr lang="en-US" sz="800" dirty="0">
                <a:solidFill>
                  <a:srgbClr val="FF0000"/>
                </a:solidFill>
                <a:latin typeface="Roboto Condensed" pitchFamily="2" charset="0"/>
                <a:ea typeface="Roboto Condensed" pitchFamily="2" charset="0"/>
              </a:rPr>
              <a:t>CANCEL</a:t>
            </a:r>
          </a:p>
        </p:txBody>
      </p:sp>
      <p:sp>
        <p:nvSpPr>
          <p:cNvPr id="163" name="Rectangle 162">
            <a:hlinkClick r:id="rId10" action="ppaction://hlinksldjump"/>
          </p:cNvPr>
          <p:cNvSpPr/>
          <p:nvPr/>
        </p:nvSpPr>
        <p:spPr>
          <a:xfrm>
            <a:off x="7594267" y="3749445"/>
            <a:ext cx="500189"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3147564" y="1301601"/>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3:25 PM    </a:t>
            </a:r>
            <a:r>
              <a:rPr lang="en-US" sz="1000" u="sng" dirty="0">
                <a:solidFill>
                  <a:srgbClr val="256FBD"/>
                </a:solidFill>
                <a:latin typeface="Roboto Condensed" pitchFamily="2" charset="0"/>
                <a:ea typeface="Roboto Condensed" pitchFamily="2" charset="0"/>
              </a:rPr>
              <a:t>OXYCODONE 40mg</a:t>
            </a:r>
            <a:r>
              <a:rPr lang="en-US" sz="1000" dirty="0">
                <a:latin typeface="Roboto Condensed" pitchFamily="2" charset="0"/>
                <a:ea typeface="Roboto Condensed" pitchFamily="2" charset="0"/>
              </a:rPr>
              <a:t>         60          SAMS PHARMACY          806-653-6502    H5689648         $      96.98 </a:t>
            </a:r>
            <a:endParaRPr lang="en-US" sz="700" dirty="0">
              <a:solidFill>
                <a:srgbClr val="FF0000"/>
              </a:solidFill>
              <a:latin typeface="Roboto Condensed" pitchFamily="2" charset="0"/>
              <a:ea typeface="Roboto Condensed" pitchFamily="2" charset="0"/>
            </a:endParaRPr>
          </a:p>
        </p:txBody>
      </p:sp>
      <p:pic>
        <p:nvPicPr>
          <p:cNvPr id="120" name="Picture 1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9605349" y="1301720"/>
            <a:ext cx="174080" cy="213009"/>
          </a:xfrm>
          <a:prstGeom prst="rect">
            <a:avLst/>
          </a:prstGeom>
        </p:spPr>
      </p:pic>
      <p:sp>
        <p:nvSpPr>
          <p:cNvPr id="121" name="TextBox 120"/>
          <p:cNvSpPr txBox="1"/>
          <p:nvPr/>
        </p:nvSpPr>
        <p:spPr>
          <a:xfrm>
            <a:off x="3147564" y="1533727"/>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REVLIMID 40mg</a:t>
            </a:r>
            <a:r>
              <a:rPr lang="en-US" sz="1000" dirty="0">
                <a:latin typeface="Roboto Condensed" pitchFamily="2" charset="0"/>
                <a:ea typeface="Roboto Condensed" pitchFamily="2" charset="0"/>
              </a:rPr>
              <a:t>               60          WALMARTPHARMACY   806-653-6502    H5689677         $ 1096.73 </a:t>
            </a:r>
            <a:endParaRPr lang="en-US" sz="700" dirty="0">
              <a:solidFill>
                <a:srgbClr val="FF0000"/>
              </a:solidFill>
              <a:latin typeface="Roboto Condensed" pitchFamily="2" charset="0"/>
              <a:ea typeface="Roboto Condensed" pitchFamily="2" charset="0"/>
            </a:endParaRPr>
          </a:p>
        </p:txBody>
      </p:sp>
      <p:sp>
        <p:nvSpPr>
          <p:cNvPr id="122" name="TextBox 121"/>
          <p:cNvSpPr txBox="1"/>
          <p:nvPr/>
        </p:nvSpPr>
        <p:spPr>
          <a:xfrm>
            <a:off x="3148660" y="1765067"/>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LISINOPRIL 10mg </a:t>
            </a:r>
            <a:r>
              <a:rPr lang="en-US" sz="1000" dirty="0">
                <a:latin typeface="Roboto Condensed" pitchFamily="2" charset="0"/>
                <a:ea typeface="Roboto Condensed" pitchFamily="2" charset="0"/>
              </a:rPr>
              <a:t>           30          COSTCO PHARMACY      806-653-6502    H5689677         $        6.90 </a:t>
            </a:r>
            <a:endParaRPr lang="en-US" sz="700" dirty="0">
              <a:solidFill>
                <a:srgbClr val="FF0000"/>
              </a:solidFill>
              <a:latin typeface="Roboto Condensed" pitchFamily="2" charset="0"/>
              <a:ea typeface="Roboto Condensed" pitchFamily="2" charset="0"/>
            </a:endParaRPr>
          </a:p>
        </p:txBody>
      </p:sp>
      <p:pic>
        <p:nvPicPr>
          <p:cNvPr id="123" name="Picture 1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9607492" y="1533451"/>
            <a:ext cx="174080" cy="213009"/>
          </a:xfrm>
          <a:prstGeom prst="rect">
            <a:avLst/>
          </a:prstGeom>
        </p:spPr>
      </p:pic>
      <p:pic>
        <p:nvPicPr>
          <p:cNvPr id="164" name="Picture 1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9599179" y="1789749"/>
            <a:ext cx="174080" cy="213009"/>
          </a:xfrm>
          <a:prstGeom prst="rect">
            <a:avLst/>
          </a:prstGeom>
        </p:spPr>
      </p:pic>
      <p:sp>
        <p:nvSpPr>
          <p:cNvPr id="165" name="Rectangle 164"/>
          <p:cNvSpPr/>
          <p:nvPr/>
        </p:nvSpPr>
        <p:spPr>
          <a:xfrm>
            <a:off x="3001198" y="1509621"/>
            <a:ext cx="6944565" cy="51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Rx label for transf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128069" y="884581"/>
            <a:ext cx="1232772" cy="2191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1" name="Flowchart: Connector 140"/>
          <p:cNvSpPr/>
          <p:nvPr/>
        </p:nvSpPr>
        <p:spPr>
          <a:xfrm>
            <a:off x="11060723" y="3218177"/>
            <a:ext cx="289427" cy="272329"/>
          </a:xfrm>
          <a:prstGeom prst="flowChartConnector">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p:nvSpPr>
        <p:spPr>
          <a:xfrm rot="5400000">
            <a:off x="11150310" y="3296610"/>
            <a:ext cx="143353" cy="110554"/>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10691480" y="3292897"/>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icture 1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00283" y="3224924"/>
            <a:ext cx="281862" cy="281862"/>
          </a:xfrm>
          <a:prstGeom prst="rect">
            <a:avLst/>
          </a:prstGeom>
        </p:spPr>
      </p:pic>
      <p:sp>
        <p:nvSpPr>
          <p:cNvPr id="176" name="Rectangle 175"/>
          <p:cNvSpPr/>
          <p:nvPr/>
        </p:nvSpPr>
        <p:spPr>
          <a:xfrm>
            <a:off x="10784894" y="3290818"/>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p:cNvSpPr txBox="1"/>
          <p:nvPr/>
        </p:nvSpPr>
        <p:spPr>
          <a:xfrm>
            <a:off x="5501927" y="5428416"/>
            <a:ext cx="1459054" cy="261610"/>
          </a:xfrm>
          <a:prstGeom prst="rect">
            <a:avLst/>
          </a:prstGeom>
          <a:noFill/>
        </p:spPr>
        <p:txBody>
          <a:bodyPr wrap="none" rtlCol="0">
            <a:spAutoFit/>
          </a:bodyPr>
          <a:lstStyle/>
          <a:p>
            <a:r>
              <a:rPr lang="en-US" sz="1100" dirty="0">
                <a:latin typeface="Roboto Condensed" pitchFamily="2" charset="0"/>
                <a:ea typeface="Roboto Condensed" pitchFamily="2" charset="0"/>
              </a:rPr>
              <a:t>Rx Not Carried for Now</a:t>
            </a:r>
          </a:p>
        </p:txBody>
      </p:sp>
      <p:pic>
        <p:nvPicPr>
          <p:cNvPr id="125" name="Picture 1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7447" y="4851741"/>
            <a:ext cx="3172075" cy="4500453"/>
          </a:xfrm>
          <a:prstGeom prst="rect">
            <a:avLst/>
          </a:prstGeom>
        </p:spPr>
      </p:pic>
    </p:spTree>
    <p:extLst>
      <p:ext uri="{BB962C8B-B14F-4D97-AF65-F5344CB8AC3E}">
        <p14:creationId xmlns:p14="http://schemas.microsoft.com/office/powerpoint/2010/main" val="397132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par>
                                <p:cTn id="11" presetID="1" presetClass="entr" presetSubtype="0" fill="hold" nodeType="withEffect">
                                  <p:stCondLst>
                                    <p:cond delay="250"/>
                                  </p:stCondLst>
                                  <p:childTnLst>
                                    <p:set>
                                      <p:cBhvr>
                                        <p:cTn id="12" dur="1" fill="hold">
                                          <p:stCondLst>
                                            <p:cond delay="0"/>
                                          </p:stCondLst>
                                        </p:cTn>
                                        <p:tgtEl>
                                          <p:spTgt spid="167"/>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176"/>
                                        </p:tgtEl>
                                        <p:attrNameLst>
                                          <p:attrName>style.visibility</p:attrName>
                                        </p:attrNameLst>
                                      </p:cBhvr>
                                      <p:to>
                                        <p:strVal val="visible"/>
                                      </p:to>
                                    </p:set>
                                  </p:childTnLst>
                                </p:cTn>
                              </p:par>
                              <p:par>
                                <p:cTn id="15" presetID="1" presetClass="entr" presetSubtype="0" fill="hold" grpId="0" nodeType="withEffect">
                                  <p:stCondLst>
                                    <p:cond delay="250"/>
                                  </p:stCondLst>
                                  <p:childTnLst>
                                    <p:set>
                                      <p:cBhvr>
                                        <p:cTn id="16" dur="1" fill="hold">
                                          <p:stCondLst>
                                            <p:cond delay="0"/>
                                          </p:stCondLst>
                                        </p:cTn>
                                        <p:tgtEl>
                                          <p:spTgt spid="141"/>
                                        </p:tgtEl>
                                        <p:attrNameLst>
                                          <p:attrName>style.visibility</p:attrName>
                                        </p:attrNameLst>
                                      </p:cBhvr>
                                      <p:to>
                                        <p:strVal val="visible"/>
                                      </p:to>
                                    </p:set>
                                  </p:childTnLst>
                                </p:cTn>
                              </p:par>
                              <p:par>
                                <p:cTn id="17" presetID="1" presetClass="entr" presetSubtype="0" fill="hold" grpId="0" nodeType="withEffect">
                                  <p:stCondLst>
                                    <p:cond delay="250"/>
                                  </p:stCondLst>
                                  <p:childTnLst>
                                    <p:set>
                                      <p:cBhvr>
                                        <p:cTn id="18" dur="1" fill="hold">
                                          <p:stCondLst>
                                            <p:cond delay="0"/>
                                          </p:stCondLst>
                                        </p:cTn>
                                        <p:tgtEl>
                                          <p:spTgt spid="153"/>
                                        </p:tgtEl>
                                        <p:attrNameLst>
                                          <p:attrName>style.visibility</p:attrName>
                                        </p:attrNameLst>
                                      </p:cBhvr>
                                      <p:to>
                                        <p:strVal val="visible"/>
                                      </p:to>
                                    </p:set>
                                  </p:childTnLst>
                                </p:cTn>
                              </p:par>
                              <p:par>
                                <p:cTn id="19" presetID="1" presetClass="entr" presetSubtype="0" fill="hold" nodeType="withEffect">
                                  <p:stCondLst>
                                    <p:cond delay="25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250"/>
                                  </p:stCondLst>
                                  <p:childTnLst>
                                    <p:set>
                                      <p:cBhvr>
                                        <p:cTn id="22" dur="1" fill="hold">
                                          <p:stCondLst>
                                            <p:cond delay="0"/>
                                          </p:stCondLst>
                                        </p:cTn>
                                        <p:tgtEl>
                                          <p:spTgt spid="186"/>
                                        </p:tgtEl>
                                        <p:attrNameLst>
                                          <p:attrName>style.visibility</p:attrName>
                                        </p:attrNameLst>
                                      </p:cBhvr>
                                      <p:to>
                                        <p:strVal val="visible"/>
                                      </p:to>
                                    </p:set>
                                  </p:childTnLst>
                                </p:cTn>
                              </p:par>
                              <p:par>
                                <p:cTn id="23" presetID="1" presetClass="entr" presetSubtype="0" fill="hold" grpId="0" nodeType="withEffect">
                                  <p:stCondLst>
                                    <p:cond delay="250"/>
                                  </p:stCondLst>
                                  <p:childTnLst>
                                    <p:set>
                                      <p:cBhvr>
                                        <p:cTn id="24" dur="1" fill="hold">
                                          <p:stCondLst>
                                            <p:cond delay="0"/>
                                          </p:stCondLst>
                                        </p:cTn>
                                        <p:tgtEl>
                                          <p:spTgt spid="124"/>
                                        </p:tgtEl>
                                        <p:attrNameLst>
                                          <p:attrName>style.visibility</p:attrName>
                                        </p:attrNameLst>
                                      </p:cBhvr>
                                      <p:to>
                                        <p:strVal val="visible"/>
                                      </p:to>
                                    </p:set>
                                  </p:childTnLst>
                                </p:cTn>
                              </p:par>
                            </p:childTnLst>
                          </p:cTn>
                        </p:par>
                        <p:par>
                          <p:cTn id="25" fill="hold">
                            <p:stCondLst>
                              <p:cond delay="250"/>
                            </p:stCondLst>
                            <p:childTnLst>
                              <p:par>
                                <p:cTn id="26" presetID="10" presetClass="entr" presetSubtype="0" fill="hold" nodeType="afterEffect">
                                  <p:stCondLst>
                                    <p:cond delay="0"/>
                                  </p:stCondLst>
                                  <p:childTnLst>
                                    <p:set>
                                      <p:cBhvr>
                                        <p:cTn id="27" dur="1" fill="hold">
                                          <p:stCondLst>
                                            <p:cond delay="0"/>
                                          </p:stCondLst>
                                        </p:cTn>
                                        <p:tgtEl>
                                          <p:spTgt spid="125"/>
                                        </p:tgtEl>
                                        <p:attrNameLst>
                                          <p:attrName>style.visibility</p:attrName>
                                        </p:attrNameLst>
                                      </p:cBhvr>
                                      <p:to>
                                        <p:strVal val="visible"/>
                                      </p:to>
                                    </p:set>
                                    <p:animEffect transition="in" filter="fade">
                                      <p:cBhvr>
                                        <p:cTn id="28" dur="500"/>
                                        <p:tgtEl>
                                          <p:spTgt spid="12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type="lt">
                                    <p:tmAbs val="50"/>
                                  </p:iterate>
                                  <p:childTnLst>
                                    <p:set>
                                      <p:cBhvr>
                                        <p:cTn id="40" dur="1" fill="hold">
                                          <p:stCondLst>
                                            <p:cond delay="0"/>
                                          </p:stCondLst>
                                        </p:cTn>
                                        <p:tgtEl>
                                          <p:spTgt spid="158"/>
                                        </p:tgtEl>
                                        <p:attrNameLst>
                                          <p:attrName>style.visibility</p:attrName>
                                        </p:attrNameLst>
                                      </p:cBhvr>
                                      <p:to>
                                        <p:strVal val="visible"/>
                                      </p:to>
                                    </p:set>
                                  </p:childTnLst>
                                </p:cTn>
                              </p:par>
                            </p:childTnLst>
                          </p:cTn>
                        </p:par>
                        <p:par>
                          <p:cTn id="41" fill="hold">
                            <p:stCondLst>
                              <p:cond delay="601"/>
                            </p:stCondLst>
                            <p:childTnLst>
                              <p:par>
                                <p:cTn id="42" presetID="1" presetClass="entr" presetSubtype="0" fill="hold" grpId="0" nodeType="afterEffect">
                                  <p:stCondLst>
                                    <p:cond delay="0"/>
                                  </p:stCondLst>
                                  <p:iterate type="lt">
                                    <p:tmAbs val="50"/>
                                  </p:iterate>
                                  <p:childTnLst>
                                    <p:set>
                                      <p:cBhvr>
                                        <p:cTn id="43" dur="1" fill="hold">
                                          <p:stCondLst>
                                            <p:cond delay="0"/>
                                          </p:stCondLst>
                                        </p:cTn>
                                        <p:tgtEl>
                                          <p:spTgt spid="160"/>
                                        </p:tgtEl>
                                        <p:attrNameLst>
                                          <p:attrName>style.visibility</p:attrName>
                                        </p:attrNameLst>
                                      </p:cBhvr>
                                      <p:to>
                                        <p:strVal val="visible"/>
                                      </p:to>
                                    </p:set>
                                  </p:childTnLst>
                                </p:cTn>
                              </p:par>
                              <p:par>
                                <p:cTn id="44" presetID="1" presetClass="entr" presetSubtype="0" fill="hold" grpId="0" nodeType="withEffect">
                                  <p:stCondLst>
                                    <p:cond delay="750"/>
                                  </p:stCondLst>
                                  <p:childTnLst>
                                    <p:set>
                                      <p:cBhvr>
                                        <p:cTn id="45" dur="1" fill="hold">
                                          <p:stCondLst>
                                            <p:cond delay="0"/>
                                          </p:stCondLst>
                                        </p:cTn>
                                        <p:tgtEl>
                                          <p:spTgt spid="161"/>
                                        </p:tgtEl>
                                        <p:attrNameLst>
                                          <p:attrName>style.visibility</p:attrName>
                                        </p:attrNameLst>
                                      </p:cBhvr>
                                      <p:to>
                                        <p:strVal val="visible"/>
                                      </p:to>
                                    </p:set>
                                  </p:childTnLst>
                                </p:cTn>
                              </p:par>
                              <p:par>
                                <p:cTn id="46" presetID="1" presetClass="entr" presetSubtype="0" fill="hold" grpId="0" nodeType="withEffect">
                                  <p:stCondLst>
                                    <p:cond delay="750"/>
                                  </p:stCondLst>
                                  <p:childTnLst>
                                    <p:set>
                                      <p:cBhvr>
                                        <p:cTn id="47" dur="1" fill="hold">
                                          <p:stCondLst>
                                            <p:cond delay="0"/>
                                          </p:stCondLst>
                                        </p:cTn>
                                        <p:tgtEl>
                                          <p:spTgt spid="162"/>
                                        </p:tgtEl>
                                        <p:attrNameLst>
                                          <p:attrName>style.visibility</p:attrName>
                                        </p:attrNameLst>
                                      </p:cBhvr>
                                      <p:to>
                                        <p:strVal val="visible"/>
                                      </p:to>
                                    </p:set>
                                  </p:childTnLst>
                                </p:cTn>
                              </p:par>
                              <p:par>
                                <p:cTn id="48" presetID="1" presetClass="entr" presetSubtype="0" fill="hold" grpId="0" nodeType="withEffect" nodePh="1">
                                  <p:stCondLst>
                                    <p:cond delay="0"/>
                                  </p:stCondLst>
                                  <p:endCondLst>
                                    <p:cond evt="begin" delay="0">
                                      <p:tn val="48"/>
                                    </p:cond>
                                  </p:endCondLst>
                                  <p:childTnLst>
                                    <p:set>
                                      <p:cBhvr>
                                        <p:cTn id="49"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140"/>
                </p:tgtEl>
              </p:cMediaNode>
            </p:video>
          </p:childTnLst>
        </p:cTn>
      </p:par>
    </p:tnLst>
    <p:bldLst>
      <p:bldP spid="175" grpId="0" animBg="1"/>
      <p:bldP spid="137" grpId="0"/>
      <p:bldP spid="156" grpId="0"/>
      <p:bldP spid="158" grpId="0"/>
      <p:bldP spid="159" grpId="0" animBg="1"/>
      <p:bldP spid="124" grpId="0"/>
      <p:bldP spid="160" grpId="0"/>
      <p:bldP spid="161" grpId="0"/>
      <p:bldP spid="162" grpId="0"/>
      <p:bldP spid="163" grpId="0"/>
      <p:bldP spid="165" grpId="0" animBg="1"/>
      <p:bldP spid="141" grpId="0" animBg="1"/>
      <p:bldP spid="153" grpId="0" animBg="1"/>
      <p:bldP spid="166" grpId="0" animBg="1"/>
      <p:bldP spid="176" grpId="0" animBg="1"/>
      <p:bldP spid="18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602029" y="667613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5"/>
          <a:stretch>
            <a:fillRect/>
          </a:stretch>
        </p:blipFill>
        <p:spPr>
          <a:xfrm>
            <a:off x="-27050" y="-65847"/>
            <a:ext cx="1377951" cy="530640"/>
          </a:xfrm>
          <a:prstGeom prst="rect">
            <a:avLst/>
          </a:prstGeom>
        </p:spPr>
      </p:pic>
      <p:sp>
        <p:nvSpPr>
          <p:cNvPr id="15" name="TextBox 14"/>
          <p:cNvSpPr txBox="1"/>
          <p:nvPr/>
        </p:nvSpPr>
        <p:spPr>
          <a:xfrm>
            <a:off x="9455978" y="-42577"/>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50849" y="379115"/>
            <a:ext cx="1161333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ounded Rectangle 216"/>
          <p:cNvSpPr/>
          <p:nvPr/>
        </p:nvSpPr>
        <p:spPr>
          <a:xfrm>
            <a:off x="5426019" y="4708553"/>
            <a:ext cx="6138415" cy="1915170"/>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79" name="Rounded Rectangle 78"/>
          <p:cNvSpPr/>
          <p:nvPr/>
        </p:nvSpPr>
        <p:spPr>
          <a:xfrm>
            <a:off x="120702" y="177391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1259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74004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08498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2362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03517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6" name="Rounded Rectangle 85"/>
          <p:cNvSpPr/>
          <p:nvPr/>
        </p:nvSpPr>
        <p:spPr>
          <a:xfrm>
            <a:off x="2236474" y="4946228"/>
            <a:ext cx="2601884" cy="1666451"/>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3" name="TextBox 112"/>
          <p:cNvSpPr txBox="1"/>
          <p:nvPr/>
        </p:nvSpPr>
        <p:spPr>
          <a:xfrm>
            <a:off x="4819489"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3519453" y="-69934"/>
            <a:ext cx="3829388" cy="497505"/>
          </a:xfrm>
        </p:spPr>
        <p:txBody>
          <a:bodyPr>
            <a:normAutofit/>
          </a:bodyPr>
          <a:lstStyle/>
          <a:p>
            <a:r>
              <a:rPr lang="en-US" sz="2000" dirty="0">
                <a:solidFill>
                  <a:srgbClr val="FF0000"/>
                </a:solidFill>
                <a:latin typeface="Roboto Condensed" pitchFamily="2" charset="0"/>
                <a:ea typeface="Roboto Condensed" pitchFamily="2" charset="0"/>
                <a:cs typeface="Segoe UI" pitchFamily="34" charset="0"/>
              </a:rPr>
              <a:t>NOT CARRIED BUTTON  SELECTED</a:t>
            </a:r>
          </a:p>
        </p:txBody>
      </p:sp>
      <p:pic>
        <p:nvPicPr>
          <p:cNvPr id="135" name="Picture 134"/>
          <p:cNvPicPr>
            <a:picLocks noChangeAspect="1"/>
          </p:cNvPicPr>
          <p:nvPr/>
        </p:nvPicPr>
        <p:blipFill rotWithShape="1">
          <a:blip r:embed="rId6" cstate="print">
            <a:extLst>
              <a:ext uri="{28A0092B-C50C-407E-A947-70E740481C1C}">
                <a14:useLocalDpi xmlns:a14="http://schemas.microsoft.com/office/drawing/2010/main" val="0"/>
              </a:ext>
            </a:extLst>
          </a:blip>
          <a:srcRect l="8806" t="14392" b="11278"/>
          <a:stretch/>
        </p:blipFill>
        <p:spPr>
          <a:xfrm>
            <a:off x="69299" y="4058188"/>
            <a:ext cx="2081895" cy="1245097"/>
          </a:xfrm>
          <a:prstGeom prst="rect">
            <a:avLst/>
          </a:prstGeom>
        </p:spPr>
      </p:pic>
      <p:pic>
        <p:nvPicPr>
          <p:cNvPr id="2" name="Picture 1"/>
          <p:cNvPicPr>
            <a:picLocks noChangeAspect="1"/>
          </p:cNvPicPr>
          <p:nvPr/>
        </p:nvPicPr>
        <p:blipFill rotWithShape="1">
          <a:blip r:embed="rId7"/>
          <a:srcRect l="18512" t="9011" r="12539" b="18415"/>
          <a:stretch/>
        </p:blipFill>
        <p:spPr>
          <a:xfrm rot="5400000">
            <a:off x="505304" y="5071026"/>
            <a:ext cx="1189387" cy="2045544"/>
          </a:xfrm>
          <a:prstGeom prst="rect">
            <a:avLst/>
          </a:prstGeom>
        </p:spPr>
      </p:pic>
      <p:sp>
        <p:nvSpPr>
          <p:cNvPr id="136" name="TextBox 135"/>
          <p:cNvSpPr txBox="1"/>
          <p:nvPr/>
        </p:nvSpPr>
        <p:spPr>
          <a:xfrm>
            <a:off x="9590277" y="36136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138" name="Rectangle 137"/>
          <p:cNvSpPr/>
          <p:nvPr/>
        </p:nvSpPr>
        <p:spPr>
          <a:xfrm>
            <a:off x="2239750" y="770418"/>
            <a:ext cx="9303397" cy="389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2959762" y="868234"/>
            <a:ext cx="9886782"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REQUEST REC’D                   MEDICATION                        DISP                  PHARMACY           PHARMACY                 RX                   QUOTED           PT VIDEO      </a:t>
            </a:r>
            <a:endParaRPr lang="en-US" sz="600" dirty="0">
              <a:solidFill>
                <a:srgbClr val="7F7F7F"/>
              </a:solidFill>
              <a:latin typeface="Roboto Condensed" pitchFamily="2" charset="0"/>
              <a:ea typeface="Roboto Condensed" pitchFamily="2" charset="0"/>
            </a:endParaRPr>
          </a:p>
        </p:txBody>
      </p:sp>
      <p:sp>
        <p:nvSpPr>
          <p:cNvPr id="157" name="TextBox 156"/>
          <p:cNvSpPr txBox="1"/>
          <p:nvPr/>
        </p:nvSpPr>
        <p:spPr>
          <a:xfrm>
            <a:off x="3093482" y="1053396"/>
            <a:ext cx="9178275"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 DATE                                NAME                                    QTY                       NAME                     PHONE                  NUMBER              CASH         ATTACHMENT      </a:t>
            </a:r>
            <a:endParaRPr lang="en-US" sz="600" dirty="0">
              <a:solidFill>
                <a:srgbClr val="7F7F7F"/>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8299" y="4147952"/>
            <a:ext cx="964848" cy="516516"/>
          </a:xfrm>
          <a:prstGeom prst="rect">
            <a:avLst/>
          </a:prstGeom>
        </p:spPr>
      </p:pic>
      <p:sp>
        <p:nvSpPr>
          <p:cNvPr id="17" name="TextBox 16"/>
          <p:cNvSpPr txBox="1"/>
          <p:nvPr/>
        </p:nvSpPr>
        <p:spPr>
          <a:xfrm>
            <a:off x="4273839" y="337609"/>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60" name="TextBox 59"/>
          <p:cNvSpPr txBox="1"/>
          <p:nvPr/>
        </p:nvSpPr>
        <p:spPr>
          <a:xfrm>
            <a:off x="82054" y="335030"/>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2021467" y="347724"/>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116" name="TextBox 115"/>
          <p:cNvSpPr txBox="1"/>
          <p:nvPr/>
        </p:nvSpPr>
        <p:spPr>
          <a:xfrm>
            <a:off x="4565163" y="362260"/>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406627"/>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sp>
        <p:nvSpPr>
          <p:cNvPr id="125" name="TextBox 124"/>
          <p:cNvSpPr txBox="1"/>
          <p:nvPr/>
        </p:nvSpPr>
        <p:spPr>
          <a:xfrm>
            <a:off x="10957102" y="769270"/>
            <a:ext cx="1058945" cy="253916"/>
          </a:xfrm>
          <a:prstGeom prst="rect">
            <a:avLst/>
          </a:prstGeom>
          <a:noFill/>
        </p:spPr>
        <p:txBody>
          <a:bodyPr wrap="square" rtlCol="0">
            <a:spAutoFit/>
          </a:bodyPr>
          <a:lstStyle/>
          <a:p>
            <a:r>
              <a:rPr lang="en-US" sz="1050" b="1" dirty="0">
                <a:solidFill>
                  <a:schemeClr val="bg1"/>
                </a:solidFill>
                <a:latin typeface="Roboto Condensed" pitchFamily="2" charset="0"/>
                <a:ea typeface="Roboto Condensed" pitchFamily="2" charset="0"/>
              </a:rPr>
              <a:t>SILVER</a:t>
            </a:r>
            <a:endParaRPr lang="en-US" sz="900" b="1" dirty="0">
              <a:solidFill>
                <a:schemeClr val="bg1"/>
              </a:solidFill>
              <a:latin typeface="Roboto Condensed" pitchFamily="2" charset="0"/>
              <a:ea typeface="Roboto Condensed" pitchFamily="2" charset="0"/>
            </a:endParaRPr>
          </a:p>
        </p:txBody>
      </p:sp>
      <p:sp>
        <p:nvSpPr>
          <p:cNvPr id="19" name="TextBox 18"/>
          <p:cNvSpPr txBox="1"/>
          <p:nvPr/>
        </p:nvSpPr>
        <p:spPr>
          <a:xfrm>
            <a:off x="2173131" y="4698673"/>
            <a:ext cx="2142861" cy="246221"/>
          </a:xfrm>
          <a:prstGeom prst="rect">
            <a:avLst/>
          </a:prstGeom>
          <a:noFill/>
        </p:spPr>
        <p:txBody>
          <a:bodyPr wrap="square" rtlCol="0">
            <a:spAutoFit/>
          </a:bodyPr>
          <a:lstStyle/>
          <a:p>
            <a:r>
              <a:rPr lang="en-US" sz="1000" b="1" dirty="0">
                <a:solidFill>
                  <a:schemeClr val="bg1"/>
                </a:solidFill>
                <a:latin typeface="Roboto Condensed" pitchFamily="2" charset="0"/>
                <a:ea typeface="Roboto Condensed" pitchFamily="2" charset="0"/>
              </a:rPr>
              <a:t>SEND PATIENT MESSAGE (email)</a:t>
            </a:r>
          </a:p>
        </p:txBody>
      </p:sp>
      <p:sp>
        <p:nvSpPr>
          <p:cNvPr id="127" name="Rectangle 126"/>
          <p:cNvSpPr/>
          <p:nvPr/>
        </p:nvSpPr>
        <p:spPr>
          <a:xfrm>
            <a:off x="62927" y="233284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2058" y="42277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46561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1448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78382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52144" y="2309617"/>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1259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0426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33703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49385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64729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18401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6769390" y="323583"/>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6940299" y="408312"/>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7915463" y="317274"/>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109742" y="384648"/>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795257" y="439657"/>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285192" y="352415"/>
            <a:ext cx="756363"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53092" y="3158356"/>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68" name="Rectangle 167"/>
          <p:cNvSpPr/>
          <p:nvPr/>
        </p:nvSpPr>
        <p:spPr>
          <a:xfrm>
            <a:off x="72205" y="77571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0848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05735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22669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8783" y="743742"/>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75546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5995591" y="4369778"/>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0328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44" name="Action Button: Home 143">
            <a:hlinkClick r:id="rId9"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p:cNvSpPr txBox="1"/>
          <p:nvPr/>
        </p:nvSpPr>
        <p:spPr>
          <a:xfrm>
            <a:off x="4809934"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200" name="TextBox 199"/>
          <p:cNvSpPr txBox="1"/>
          <p:nvPr/>
        </p:nvSpPr>
        <p:spPr>
          <a:xfrm>
            <a:off x="2264898" y="5000426"/>
            <a:ext cx="110684" cy="307777"/>
          </a:xfrm>
          <a:prstGeom prst="rect">
            <a:avLst/>
          </a:prstGeom>
          <a:noFill/>
        </p:spPr>
        <p:txBody>
          <a:bodyPr wrap="square" rtlCol="0">
            <a:spAutoFit/>
          </a:bodyPr>
          <a:lstStyle/>
          <a:p>
            <a:r>
              <a:rPr lang="en-US" sz="1400" dirty="0"/>
              <a:t>|</a:t>
            </a:r>
          </a:p>
        </p:txBody>
      </p:sp>
      <p:sp>
        <p:nvSpPr>
          <p:cNvPr id="175" name="Rounded Rectangle 174"/>
          <p:cNvSpPr/>
          <p:nvPr/>
        </p:nvSpPr>
        <p:spPr>
          <a:xfrm>
            <a:off x="5379620" y="2591916"/>
            <a:ext cx="2654320" cy="1431787"/>
          </a:xfrm>
          <a:prstGeom prst="roundRect">
            <a:avLst>
              <a:gd name="adj" fmla="val 5640"/>
            </a:avLst>
          </a:prstGeom>
          <a:solidFill>
            <a:schemeClr val="bg1"/>
          </a:solidFill>
          <a:ln w="7620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1" name="Explosion 1 200"/>
          <p:cNvSpPr/>
          <p:nvPr/>
        </p:nvSpPr>
        <p:spPr>
          <a:xfrm>
            <a:off x="2281678" y="890584"/>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484293">
            <a:off x="9586292" y="1346812"/>
            <a:ext cx="187516" cy="208799"/>
          </a:xfrm>
          <a:prstGeom prst="rect">
            <a:avLst/>
          </a:prstGeom>
        </p:spPr>
      </p:pic>
      <p:pic>
        <p:nvPicPr>
          <p:cNvPr id="153" name="Picture 1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484293">
            <a:off x="9605349" y="1617472"/>
            <a:ext cx="174080" cy="213009"/>
          </a:xfrm>
          <a:prstGeom prst="rect">
            <a:avLst/>
          </a:prstGeom>
        </p:spPr>
      </p:pic>
      <p:pic>
        <p:nvPicPr>
          <p:cNvPr id="207" name="Picture 20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484293">
            <a:off x="4656533" y="4981254"/>
            <a:ext cx="174080" cy="213009"/>
          </a:xfrm>
          <a:prstGeom prst="rect">
            <a:avLst/>
          </a:prstGeom>
        </p:spPr>
      </p:pic>
      <p:sp>
        <p:nvSpPr>
          <p:cNvPr id="208" name="TextBox 207"/>
          <p:cNvSpPr txBox="1"/>
          <p:nvPr/>
        </p:nvSpPr>
        <p:spPr>
          <a:xfrm>
            <a:off x="5427801" y="4708085"/>
            <a:ext cx="4611897" cy="246221"/>
          </a:xfrm>
          <a:prstGeom prst="rect">
            <a:avLst/>
          </a:prstGeom>
          <a:noFill/>
        </p:spPr>
        <p:txBody>
          <a:bodyPr wrap="square" rtlCol="0">
            <a:spAutoFit/>
          </a:bodyPr>
          <a:lstStyle/>
          <a:p>
            <a:r>
              <a:rPr lang="en-US" sz="1000" b="1" dirty="0">
                <a:solidFill>
                  <a:schemeClr val="tx1">
                    <a:lumMod val="75000"/>
                    <a:lumOff val="25000"/>
                  </a:schemeClr>
                </a:solidFill>
                <a:latin typeface="Roboto Condensed" pitchFamily="2" charset="0"/>
                <a:ea typeface="Roboto Condensed" pitchFamily="2" charset="0"/>
              </a:rPr>
              <a:t>MEDICATION SPECIFIC MESSAGE </a:t>
            </a:r>
            <a:r>
              <a:rPr lang="en-US" sz="1000" b="1" dirty="0">
                <a:solidFill>
                  <a:srgbClr val="256FBD"/>
                </a:solidFill>
                <a:latin typeface="Roboto Condensed" pitchFamily="2" charset="0"/>
                <a:ea typeface="Roboto Condensed" pitchFamily="2" charset="0"/>
              </a:rPr>
              <a:t>-- SEND PATIENT MESSAGE </a:t>
            </a:r>
            <a:r>
              <a:rPr lang="en-US" sz="1000" b="1" dirty="0">
                <a:solidFill>
                  <a:srgbClr val="FF0000"/>
                </a:solidFill>
                <a:latin typeface="Roboto Condensed" pitchFamily="2" charset="0"/>
                <a:ea typeface="Roboto Condensed" pitchFamily="2" charset="0"/>
              </a:rPr>
              <a:t>(in app</a:t>
            </a:r>
            <a:r>
              <a:rPr lang="en-US" sz="1000" b="1" dirty="0">
                <a:solidFill>
                  <a:srgbClr val="256FBD"/>
                </a:solidFill>
                <a:latin typeface="Roboto Condensed" pitchFamily="2" charset="0"/>
                <a:ea typeface="Roboto Condensed" pitchFamily="2" charset="0"/>
              </a:rPr>
              <a:t>)</a:t>
            </a:r>
          </a:p>
        </p:txBody>
      </p:sp>
      <p:sp>
        <p:nvSpPr>
          <p:cNvPr id="219" name="TextBox 218"/>
          <p:cNvSpPr txBox="1"/>
          <p:nvPr/>
        </p:nvSpPr>
        <p:spPr>
          <a:xfrm>
            <a:off x="2782340" y="1369514"/>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225" name="TextBox 224"/>
          <p:cNvSpPr txBox="1"/>
          <p:nvPr/>
        </p:nvSpPr>
        <p:spPr>
          <a:xfrm>
            <a:off x="2316831" y="100779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grpSp>
        <p:nvGrpSpPr>
          <p:cNvPr id="4" name="Group 3"/>
          <p:cNvGrpSpPr/>
          <p:nvPr/>
        </p:nvGrpSpPr>
        <p:grpSpPr>
          <a:xfrm>
            <a:off x="5461680" y="4926084"/>
            <a:ext cx="6184832" cy="1699752"/>
            <a:chOff x="5461680" y="4926084"/>
            <a:chExt cx="6184832" cy="1699752"/>
          </a:xfrm>
        </p:grpSpPr>
        <p:sp>
          <p:nvSpPr>
            <p:cNvPr id="89" name="Rounded Rectangle 88"/>
            <p:cNvSpPr/>
            <p:nvPr/>
          </p:nvSpPr>
          <p:spPr>
            <a:xfrm>
              <a:off x="5534915" y="5198980"/>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 name="TextBox 9"/>
            <p:cNvSpPr txBox="1"/>
            <p:nvPr/>
          </p:nvSpPr>
          <p:spPr>
            <a:xfrm>
              <a:off x="5502526" y="5178484"/>
              <a:ext cx="1324402" cy="261610"/>
            </a:xfrm>
            <a:prstGeom prst="rect">
              <a:avLst/>
            </a:prstGeom>
            <a:noFill/>
          </p:spPr>
          <p:txBody>
            <a:bodyPr wrap="none" rtlCol="0">
              <a:spAutoFit/>
            </a:bodyPr>
            <a:lstStyle/>
            <a:p>
              <a:r>
                <a:rPr lang="en-US" sz="1100" dirty="0">
                  <a:solidFill>
                    <a:srgbClr val="FF0000"/>
                  </a:solidFill>
                  <a:latin typeface="Roboto Condensed" pitchFamily="2" charset="0"/>
                  <a:ea typeface="Roboto Condensed" pitchFamily="2" charset="0"/>
                </a:rPr>
                <a:t>C-II</a:t>
              </a:r>
              <a:r>
                <a:rPr lang="en-US" sz="1100" dirty="0">
                  <a:latin typeface="Roboto Condensed" pitchFamily="2" charset="0"/>
                  <a:ea typeface="Roboto Condensed" pitchFamily="2" charset="0"/>
                </a:rPr>
                <a:t> Drug- Cannot Fill</a:t>
              </a:r>
            </a:p>
          </p:txBody>
        </p:sp>
        <p:sp>
          <p:nvSpPr>
            <p:cNvPr id="188" name="Rounded Rectangle 187"/>
            <p:cNvSpPr/>
            <p:nvPr/>
          </p:nvSpPr>
          <p:spPr>
            <a:xfrm>
              <a:off x="7072091" y="520612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0" name="Rounded Rectangle 189"/>
            <p:cNvSpPr/>
            <p:nvPr/>
          </p:nvSpPr>
          <p:spPr>
            <a:xfrm>
              <a:off x="7073127" y="5502979"/>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6" name="TextBox 125"/>
            <p:cNvSpPr txBox="1"/>
            <p:nvPr/>
          </p:nvSpPr>
          <p:spPr>
            <a:xfrm>
              <a:off x="7049020" y="5185093"/>
              <a:ext cx="1441420" cy="261610"/>
            </a:xfrm>
            <a:prstGeom prst="rect">
              <a:avLst/>
            </a:prstGeom>
            <a:noFill/>
          </p:spPr>
          <p:txBody>
            <a:bodyPr wrap="none" rtlCol="0">
              <a:spAutoFit/>
            </a:bodyPr>
            <a:lstStyle/>
            <a:p>
              <a:r>
                <a:rPr lang="en-US" sz="1100" dirty="0">
                  <a:latin typeface="Roboto Condensed" pitchFamily="2" charset="0"/>
                  <a:ea typeface="Roboto Condensed" pitchFamily="2" charset="0"/>
                </a:rPr>
                <a:t>No Refills; Calling HCP</a:t>
              </a:r>
            </a:p>
          </p:txBody>
        </p:sp>
        <p:sp>
          <p:nvSpPr>
            <p:cNvPr id="192" name="Rounded Rectangle 191"/>
            <p:cNvSpPr/>
            <p:nvPr/>
          </p:nvSpPr>
          <p:spPr>
            <a:xfrm>
              <a:off x="8594477" y="5501301"/>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3" name="TextBox 192"/>
            <p:cNvSpPr txBox="1"/>
            <p:nvPr/>
          </p:nvSpPr>
          <p:spPr>
            <a:xfrm>
              <a:off x="8528448" y="5479000"/>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Declined-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194" name="Rounded Rectangle 193"/>
            <p:cNvSpPr/>
            <p:nvPr/>
          </p:nvSpPr>
          <p:spPr>
            <a:xfrm>
              <a:off x="5530578" y="550531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5" name="Rounded Rectangle 194"/>
            <p:cNvSpPr/>
            <p:nvPr/>
          </p:nvSpPr>
          <p:spPr>
            <a:xfrm>
              <a:off x="8590990" y="5207408"/>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5" name="TextBox 184"/>
            <p:cNvSpPr txBox="1"/>
            <p:nvPr/>
          </p:nvSpPr>
          <p:spPr>
            <a:xfrm>
              <a:off x="7060743" y="5481421"/>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Rx Expired; Calling HCP</a:t>
              </a:r>
            </a:p>
          </p:txBody>
        </p:sp>
        <p:sp>
          <p:nvSpPr>
            <p:cNvPr id="186" name="TextBox 185"/>
            <p:cNvSpPr txBox="1"/>
            <p:nvPr/>
          </p:nvSpPr>
          <p:spPr>
            <a:xfrm>
              <a:off x="5491762" y="5495626"/>
              <a:ext cx="1459054" cy="261610"/>
            </a:xfrm>
            <a:prstGeom prst="rect">
              <a:avLst/>
            </a:prstGeom>
            <a:noFill/>
          </p:spPr>
          <p:txBody>
            <a:bodyPr wrap="none" rtlCol="0">
              <a:spAutoFit/>
            </a:bodyPr>
            <a:lstStyle/>
            <a:p>
              <a:r>
                <a:rPr lang="en-US" sz="1100" dirty="0">
                  <a:latin typeface="Roboto Condensed" pitchFamily="2" charset="0"/>
                  <a:ea typeface="Roboto Condensed" pitchFamily="2" charset="0"/>
                </a:rPr>
                <a:t>Rx Not Carried for Now</a:t>
              </a:r>
            </a:p>
          </p:txBody>
        </p:sp>
        <p:sp>
          <p:nvSpPr>
            <p:cNvPr id="191" name="TextBox 190"/>
            <p:cNvSpPr txBox="1"/>
            <p:nvPr/>
          </p:nvSpPr>
          <p:spPr>
            <a:xfrm>
              <a:off x="8532007" y="5183908"/>
              <a:ext cx="1532792" cy="261610"/>
            </a:xfrm>
            <a:prstGeom prst="rect">
              <a:avLst/>
            </a:prstGeom>
            <a:noFill/>
          </p:spPr>
          <p:txBody>
            <a:bodyPr wrap="none" rtlCol="0">
              <a:spAutoFit/>
            </a:bodyPr>
            <a:lstStyle/>
            <a:p>
              <a:r>
                <a:rPr lang="en-US" sz="1100" dirty="0">
                  <a:latin typeface="Roboto Condensed" pitchFamily="2" charset="0"/>
                  <a:ea typeface="Roboto Condensed" pitchFamily="2" charset="0"/>
                </a:rPr>
                <a:t>Refill too Soon-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09" name="TextBox 208"/>
            <p:cNvSpPr txBox="1"/>
            <p:nvPr/>
          </p:nvSpPr>
          <p:spPr>
            <a:xfrm>
              <a:off x="7328833" y="4936700"/>
              <a:ext cx="94003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CALLING MD</a:t>
              </a:r>
            </a:p>
          </p:txBody>
        </p:sp>
        <p:sp>
          <p:nvSpPr>
            <p:cNvPr id="210" name="TextBox 209"/>
            <p:cNvSpPr txBox="1"/>
            <p:nvPr/>
          </p:nvSpPr>
          <p:spPr>
            <a:xfrm>
              <a:off x="5461680" y="4943400"/>
              <a:ext cx="163402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NOT CARRIED/Out of STOCK</a:t>
              </a:r>
            </a:p>
          </p:txBody>
        </p:sp>
        <p:sp>
          <p:nvSpPr>
            <p:cNvPr id="211" name="TextBox 210"/>
            <p:cNvSpPr txBox="1"/>
            <p:nvPr/>
          </p:nvSpPr>
          <p:spPr>
            <a:xfrm>
              <a:off x="8533572" y="4932263"/>
              <a:ext cx="1048802"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INS DECLINED</a:t>
              </a:r>
            </a:p>
          </p:txBody>
        </p:sp>
        <p:sp>
          <p:nvSpPr>
            <p:cNvPr id="218" name="TextBox 217"/>
            <p:cNvSpPr txBox="1"/>
            <p:nvPr/>
          </p:nvSpPr>
          <p:spPr>
            <a:xfrm>
              <a:off x="10238388" y="4926084"/>
              <a:ext cx="1107798"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ADMIN  STATUS</a:t>
              </a:r>
            </a:p>
          </p:txBody>
        </p:sp>
        <p:sp>
          <p:nvSpPr>
            <p:cNvPr id="226" name="Rounded Rectangle 225"/>
            <p:cNvSpPr/>
            <p:nvPr/>
          </p:nvSpPr>
          <p:spPr>
            <a:xfrm>
              <a:off x="10078825" y="5208508"/>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7" name="Rounded Rectangle 226"/>
            <p:cNvSpPr/>
            <p:nvPr/>
          </p:nvSpPr>
          <p:spPr>
            <a:xfrm>
              <a:off x="10082287" y="550240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0" name="Rounded Rectangle 229"/>
            <p:cNvSpPr/>
            <p:nvPr/>
          </p:nvSpPr>
          <p:spPr>
            <a:xfrm>
              <a:off x="10078825" y="5795020"/>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1" name="Rounded Rectangle 230"/>
            <p:cNvSpPr/>
            <p:nvPr/>
          </p:nvSpPr>
          <p:spPr>
            <a:xfrm>
              <a:off x="10083381" y="6082399"/>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32" name="Rounded Rectangle 231"/>
            <p:cNvSpPr/>
            <p:nvPr/>
          </p:nvSpPr>
          <p:spPr>
            <a:xfrm>
              <a:off x="10084481" y="637294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9" name="TextBox 228"/>
            <p:cNvSpPr txBox="1"/>
            <p:nvPr/>
          </p:nvSpPr>
          <p:spPr>
            <a:xfrm>
              <a:off x="10030919" y="5191078"/>
              <a:ext cx="1388171" cy="261610"/>
            </a:xfrm>
            <a:prstGeom prst="rect">
              <a:avLst/>
            </a:prstGeom>
            <a:noFill/>
          </p:spPr>
          <p:txBody>
            <a:bodyPr wrap="square" rtlCol="0">
              <a:spAutoFit/>
            </a:bodyPr>
            <a:lstStyle/>
            <a:p>
              <a:r>
                <a:rPr lang="en-US" sz="1100" dirty="0">
                  <a:latin typeface="Roboto Condensed" pitchFamily="2" charset="0"/>
                  <a:ea typeface="Roboto Condensed" pitchFamily="2" charset="0"/>
                </a:rPr>
                <a:t>PROCESSING</a:t>
              </a:r>
            </a:p>
          </p:txBody>
        </p:sp>
        <p:sp>
          <p:nvSpPr>
            <p:cNvPr id="233" name="TextBox 232"/>
            <p:cNvSpPr txBox="1"/>
            <p:nvPr/>
          </p:nvSpPr>
          <p:spPr>
            <a:xfrm>
              <a:off x="10032022" y="5488197"/>
              <a:ext cx="1614490" cy="261610"/>
            </a:xfrm>
            <a:prstGeom prst="rect">
              <a:avLst/>
            </a:prstGeom>
            <a:noFill/>
          </p:spPr>
          <p:txBody>
            <a:bodyPr wrap="square" rtlCol="0">
              <a:spAutoFit/>
            </a:bodyPr>
            <a:lstStyle/>
            <a:p>
              <a:r>
                <a:rPr lang="en-US" sz="1100" dirty="0">
                  <a:latin typeface="Roboto Condensed" pitchFamily="2" charset="0"/>
                  <a:ea typeface="Roboto Condensed" pitchFamily="2" charset="0"/>
                </a:rPr>
                <a:t>PENDING PHMCY REPLY</a:t>
              </a:r>
            </a:p>
          </p:txBody>
        </p:sp>
        <p:sp>
          <p:nvSpPr>
            <p:cNvPr id="234" name="TextBox 233"/>
            <p:cNvSpPr txBox="1"/>
            <p:nvPr/>
          </p:nvSpPr>
          <p:spPr>
            <a:xfrm>
              <a:off x="10033115" y="5785318"/>
              <a:ext cx="1604751" cy="261610"/>
            </a:xfrm>
            <a:prstGeom prst="rect">
              <a:avLst/>
            </a:prstGeom>
            <a:noFill/>
          </p:spPr>
          <p:txBody>
            <a:bodyPr wrap="square" rtlCol="0">
              <a:spAutoFit/>
            </a:bodyPr>
            <a:lstStyle/>
            <a:p>
              <a:r>
                <a:rPr lang="en-US" sz="1100" dirty="0">
                  <a:latin typeface="Roboto Condensed" pitchFamily="2" charset="0"/>
                  <a:ea typeface="Roboto Condensed" pitchFamily="2" charset="0"/>
                </a:rPr>
                <a:t>DELAYED / Rx ON ORDER</a:t>
              </a:r>
            </a:p>
          </p:txBody>
        </p:sp>
        <p:sp>
          <p:nvSpPr>
            <p:cNvPr id="235" name="TextBox 234"/>
            <p:cNvSpPr txBox="1"/>
            <p:nvPr/>
          </p:nvSpPr>
          <p:spPr>
            <a:xfrm>
              <a:off x="10039701" y="6055034"/>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COURIER DELIVERY</a:t>
              </a:r>
            </a:p>
          </p:txBody>
        </p:sp>
        <p:sp>
          <p:nvSpPr>
            <p:cNvPr id="236" name="TextBox 235"/>
            <p:cNvSpPr txBox="1"/>
            <p:nvPr/>
          </p:nvSpPr>
          <p:spPr>
            <a:xfrm>
              <a:off x="10039698" y="6364226"/>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SHIPPED</a:t>
              </a:r>
            </a:p>
          </p:txBody>
        </p:sp>
        <p:sp>
          <p:nvSpPr>
            <p:cNvPr id="242" name="Rounded Rectangle 241"/>
            <p:cNvSpPr/>
            <p:nvPr/>
          </p:nvSpPr>
          <p:spPr>
            <a:xfrm>
              <a:off x="8602153" y="579842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3" name="TextBox 242"/>
            <p:cNvSpPr txBox="1"/>
            <p:nvPr/>
          </p:nvSpPr>
          <p:spPr>
            <a:xfrm>
              <a:off x="8536124" y="577612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Step Edit / PA-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45" name="Rounded Rectangle 244"/>
            <p:cNvSpPr/>
            <p:nvPr/>
          </p:nvSpPr>
          <p:spPr>
            <a:xfrm>
              <a:off x="8603243" y="608238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6" name="TextBox 245"/>
            <p:cNvSpPr txBox="1"/>
            <p:nvPr/>
          </p:nvSpPr>
          <p:spPr>
            <a:xfrm>
              <a:off x="8537214" y="606008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not Accepted-- </a:t>
              </a:r>
              <a:r>
                <a:rPr lang="en-US" sz="1100" dirty="0">
                  <a:solidFill>
                    <a:srgbClr val="256FBD"/>
                  </a:solidFill>
                  <a:latin typeface="Roboto Condensed" pitchFamily="2" charset="0"/>
                  <a:ea typeface="Roboto Condensed" pitchFamily="2" charset="0"/>
                </a:rPr>
                <a:t>$</a:t>
              </a:r>
              <a:endParaRPr lang="en-US" sz="1100" dirty="0">
                <a:latin typeface="Roboto Condensed" pitchFamily="2" charset="0"/>
                <a:ea typeface="Roboto Condensed" pitchFamily="2" charset="0"/>
              </a:endParaRPr>
            </a:p>
          </p:txBody>
        </p:sp>
        <p:sp>
          <p:nvSpPr>
            <p:cNvPr id="248" name="Rounded Rectangle 247"/>
            <p:cNvSpPr/>
            <p:nvPr/>
          </p:nvSpPr>
          <p:spPr>
            <a:xfrm>
              <a:off x="7074227" y="5800100"/>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9" name="TextBox 248"/>
            <p:cNvSpPr txBox="1"/>
            <p:nvPr/>
          </p:nvSpPr>
          <p:spPr>
            <a:xfrm>
              <a:off x="7061843" y="5778542"/>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MD Declined – Can't fill</a:t>
              </a:r>
            </a:p>
          </p:txBody>
        </p:sp>
      </p:grpSp>
      <p:sp>
        <p:nvSpPr>
          <p:cNvPr id="137" name="TextBox 136"/>
          <p:cNvSpPr txBox="1"/>
          <p:nvPr/>
        </p:nvSpPr>
        <p:spPr>
          <a:xfrm>
            <a:off x="5360973" y="2980579"/>
            <a:ext cx="2683748"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Medication ________________________________</a:t>
            </a:r>
          </a:p>
        </p:txBody>
      </p:sp>
      <p:sp>
        <p:nvSpPr>
          <p:cNvPr id="156" name="TextBox 155"/>
          <p:cNvSpPr txBox="1"/>
          <p:nvPr/>
        </p:nvSpPr>
        <p:spPr>
          <a:xfrm>
            <a:off x="5374433" y="3214638"/>
            <a:ext cx="922047"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Qty _________</a:t>
            </a:r>
          </a:p>
        </p:txBody>
      </p:sp>
      <p:sp>
        <p:nvSpPr>
          <p:cNvPr id="158" name="TextBox 157"/>
          <p:cNvSpPr txBox="1"/>
          <p:nvPr/>
        </p:nvSpPr>
        <p:spPr>
          <a:xfrm>
            <a:off x="6143257" y="2920152"/>
            <a:ext cx="1077539" cy="261610"/>
          </a:xfrm>
          <a:prstGeom prst="rect">
            <a:avLst/>
          </a:prstGeom>
          <a:noFill/>
        </p:spPr>
        <p:txBody>
          <a:bodyPr wrap="none" rtlCol="0">
            <a:spAutoFit/>
          </a:bodyPr>
          <a:lstStyle/>
          <a:p>
            <a:r>
              <a:rPr lang="en-US" sz="1100" dirty="0">
                <a:latin typeface="Roboto Condensed" pitchFamily="2" charset="0"/>
                <a:ea typeface="Roboto Condensed" pitchFamily="2" charset="0"/>
              </a:rPr>
              <a:t>REVLIMID 40mg</a:t>
            </a:r>
          </a:p>
        </p:txBody>
      </p:sp>
      <p:sp>
        <p:nvSpPr>
          <p:cNvPr id="159" name="Rounded Rectangle 158"/>
          <p:cNvSpPr/>
          <p:nvPr/>
        </p:nvSpPr>
        <p:spPr>
          <a:xfrm>
            <a:off x="5379620" y="2591916"/>
            <a:ext cx="2654320" cy="235882"/>
          </a:xfrm>
          <a:prstGeom prst="roundRect">
            <a:avLst>
              <a:gd name="adj" fmla="val 33529"/>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4" name="TextBox 123"/>
          <p:cNvSpPr txBox="1"/>
          <p:nvPr/>
        </p:nvSpPr>
        <p:spPr>
          <a:xfrm>
            <a:off x="5432276" y="2564823"/>
            <a:ext cx="2629246" cy="261610"/>
          </a:xfrm>
          <a:prstGeom prst="rect">
            <a:avLst/>
          </a:prstGeom>
          <a:noFill/>
        </p:spPr>
        <p:txBody>
          <a:bodyPr wrap="none" rtlCol="0">
            <a:spAutoFit/>
          </a:bodyPr>
          <a:lstStyle/>
          <a:p>
            <a:r>
              <a:rPr lang="en-US" sz="1100" dirty="0">
                <a:solidFill>
                  <a:srgbClr val="FF0000"/>
                </a:solidFill>
                <a:latin typeface="Roboto Condensed" pitchFamily="2" charset="0"/>
                <a:ea typeface="Roboto Condensed" pitchFamily="2" charset="0"/>
              </a:rPr>
              <a:t>MEDICATION NOT STOCKED</a:t>
            </a:r>
            <a:r>
              <a:rPr lang="en-US" sz="1100" dirty="0">
                <a:latin typeface="Roboto Condensed" pitchFamily="2" charset="0"/>
                <a:ea typeface="Roboto Condensed" pitchFamily="2" charset="0"/>
              </a:rPr>
              <a:t>:  CANNOT FILL</a:t>
            </a:r>
          </a:p>
        </p:txBody>
      </p:sp>
      <p:sp>
        <p:nvSpPr>
          <p:cNvPr id="160" name="TextBox 159"/>
          <p:cNvSpPr txBox="1"/>
          <p:nvPr/>
        </p:nvSpPr>
        <p:spPr>
          <a:xfrm>
            <a:off x="5732110" y="3183678"/>
            <a:ext cx="322524" cy="261610"/>
          </a:xfrm>
          <a:prstGeom prst="rect">
            <a:avLst/>
          </a:prstGeom>
          <a:noFill/>
        </p:spPr>
        <p:txBody>
          <a:bodyPr wrap="none" rtlCol="0">
            <a:spAutoFit/>
          </a:bodyPr>
          <a:lstStyle/>
          <a:p>
            <a:r>
              <a:rPr lang="en-US" sz="1100" dirty="0">
                <a:latin typeface="Roboto Condensed" pitchFamily="2" charset="0"/>
                <a:ea typeface="Roboto Condensed" pitchFamily="2" charset="0"/>
              </a:rPr>
              <a:t>60</a:t>
            </a:r>
          </a:p>
        </p:txBody>
      </p:sp>
      <p:sp>
        <p:nvSpPr>
          <p:cNvPr id="161" name="TextBox 160"/>
          <p:cNvSpPr txBox="1"/>
          <p:nvPr/>
        </p:nvSpPr>
        <p:spPr>
          <a:xfrm>
            <a:off x="7627144" y="3759680"/>
            <a:ext cx="438355" cy="215444"/>
          </a:xfrm>
          <a:prstGeom prst="rect">
            <a:avLst/>
          </a:prstGeom>
          <a:noFill/>
        </p:spPr>
        <p:txBody>
          <a:bodyPr wrap="square" rtlCol="0">
            <a:spAutoFit/>
          </a:bodyPr>
          <a:lstStyle/>
          <a:p>
            <a:r>
              <a:rPr lang="en-US" sz="800" b="1" dirty="0">
                <a:solidFill>
                  <a:srgbClr val="256FBD"/>
                </a:solidFill>
                <a:latin typeface="Roboto Condensed" pitchFamily="2" charset="0"/>
                <a:ea typeface="Roboto Condensed" pitchFamily="2" charset="0"/>
              </a:rPr>
              <a:t>SEND</a:t>
            </a:r>
          </a:p>
        </p:txBody>
      </p:sp>
      <p:sp>
        <p:nvSpPr>
          <p:cNvPr id="162" name="TextBox 161"/>
          <p:cNvSpPr txBox="1"/>
          <p:nvPr/>
        </p:nvSpPr>
        <p:spPr>
          <a:xfrm>
            <a:off x="7092787" y="3759680"/>
            <a:ext cx="534357" cy="215444"/>
          </a:xfrm>
          <a:prstGeom prst="rect">
            <a:avLst/>
          </a:prstGeom>
          <a:noFill/>
        </p:spPr>
        <p:txBody>
          <a:bodyPr wrap="square" rtlCol="0">
            <a:spAutoFit/>
          </a:bodyPr>
          <a:lstStyle/>
          <a:p>
            <a:r>
              <a:rPr lang="en-US" sz="800" dirty="0">
                <a:solidFill>
                  <a:srgbClr val="FF0000"/>
                </a:solidFill>
                <a:latin typeface="Roboto Condensed" pitchFamily="2" charset="0"/>
                <a:ea typeface="Roboto Condensed" pitchFamily="2" charset="0"/>
              </a:rPr>
              <a:t>CANCEL</a:t>
            </a:r>
          </a:p>
        </p:txBody>
      </p:sp>
      <p:pic>
        <p:nvPicPr>
          <p:cNvPr id="120" name="Picture 1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484293">
            <a:off x="9605349" y="1617472"/>
            <a:ext cx="174080" cy="213009"/>
          </a:xfrm>
          <a:prstGeom prst="rect">
            <a:avLst/>
          </a:prstGeom>
        </p:spPr>
      </p:pic>
      <p:sp>
        <p:nvSpPr>
          <p:cNvPr id="121" name="TextBox 120"/>
          <p:cNvSpPr txBox="1"/>
          <p:nvPr/>
        </p:nvSpPr>
        <p:spPr>
          <a:xfrm>
            <a:off x="3147564" y="1336368"/>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REVLIMID 40mg</a:t>
            </a:r>
            <a:r>
              <a:rPr lang="en-US" sz="1000" dirty="0">
                <a:latin typeface="Roboto Condensed" pitchFamily="2" charset="0"/>
                <a:ea typeface="Roboto Condensed" pitchFamily="2" charset="0"/>
              </a:rPr>
              <a:t>               60          WALMARTPHARMACY   806-653-6502    H5689677         $ 1096.73 </a:t>
            </a:r>
            <a:endParaRPr lang="en-US" sz="700" dirty="0">
              <a:solidFill>
                <a:srgbClr val="FF0000"/>
              </a:solidFill>
              <a:latin typeface="Roboto Condensed" pitchFamily="2" charset="0"/>
              <a:ea typeface="Roboto Condensed" pitchFamily="2" charset="0"/>
            </a:endParaRPr>
          </a:p>
        </p:txBody>
      </p:sp>
      <p:sp>
        <p:nvSpPr>
          <p:cNvPr id="122" name="TextBox 121"/>
          <p:cNvSpPr txBox="1"/>
          <p:nvPr/>
        </p:nvSpPr>
        <p:spPr>
          <a:xfrm>
            <a:off x="3148660" y="1567708"/>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LISINOPRIL 10mg </a:t>
            </a:r>
            <a:r>
              <a:rPr lang="en-US" sz="1000" dirty="0">
                <a:latin typeface="Roboto Condensed" pitchFamily="2" charset="0"/>
                <a:ea typeface="Roboto Condensed" pitchFamily="2" charset="0"/>
              </a:rPr>
              <a:t>           30          COSTCO PHARMACY      806-653-6502    H5689677         $        6.90 </a:t>
            </a:r>
            <a:endParaRPr lang="en-US" sz="700" dirty="0">
              <a:solidFill>
                <a:srgbClr val="FF0000"/>
              </a:solidFill>
              <a:latin typeface="Roboto Condensed" pitchFamily="2" charset="0"/>
              <a:ea typeface="Roboto Condensed" pitchFamily="2" charset="0"/>
            </a:endParaRPr>
          </a:p>
        </p:txBody>
      </p:sp>
      <p:sp>
        <p:nvSpPr>
          <p:cNvPr id="165" name="TextBox 164"/>
          <p:cNvSpPr txBox="1"/>
          <p:nvPr/>
        </p:nvSpPr>
        <p:spPr>
          <a:xfrm>
            <a:off x="5374433" y="3422517"/>
            <a:ext cx="2675732" cy="430887"/>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Pharmacy Comments ______________________</a:t>
            </a:r>
          </a:p>
          <a:p>
            <a:r>
              <a:rPr lang="en-US" sz="1100" dirty="0">
                <a:solidFill>
                  <a:srgbClr val="256FBD"/>
                </a:solidFill>
                <a:latin typeface="Roboto Condensed" pitchFamily="2" charset="0"/>
                <a:ea typeface="Roboto Condensed" pitchFamily="2" charset="0"/>
              </a:rPr>
              <a:t>___________________________________________</a:t>
            </a:r>
          </a:p>
        </p:txBody>
      </p:sp>
      <p:sp>
        <p:nvSpPr>
          <p:cNvPr id="166" name="Rectangle 165"/>
          <p:cNvSpPr/>
          <p:nvPr/>
        </p:nvSpPr>
        <p:spPr>
          <a:xfrm>
            <a:off x="3146468" y="1560851"/>
            <a:ext cx="6799295" cy="34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Rx label for transf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141626" y="853892"/>
            <a:ext cx="1232772" cy="2191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0" name="Flowchart: Connector 139"/>
          <p:cNvSpPr/>
          <p:nvPr/>
        </p:nvSpPr>
        <p:spPr>
          <a:xfrm>
            <a:off x="11060723" y="3218177"/>
            <a:ext cx="289427" cy="272329"/>
          </a:xfrm>
          <a:prstGeom prst="flowChartConnector">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p:cNvSpPr/>
          <p:nvPr/>
        </p:nvSpPr>
        <p:spPr>
          <a:xfrm rot="5400000">
            <a:off x="11150310" y="3296610"/>
            <a:ext cx="143353" cy="110554"/>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10691480" y="3292897"/>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icture 1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00283" y="3224924"/>
            <a:ext cx="281862" cy="281862"/>
          </a:xfrm>
          <a:prstGeom prst="rect">
            <a:avLst/>
          </a:prstGeom>
        </p:spPr>
      </p:pic>
      <p:sp>
        <p:nvSpPr>
          <p:cNvPr id="176" name="Rectangle 175"/>
          <p:cNvSpPr/>
          <p:nvPr/>
        </p:nvSpPr>
        <p:spPr>
          <a:xfrm>
            <a:off x="10784894" y="3304466"/>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hlinkClick r:id="rId13" action="ppaction://hlinksldjump"/>
          </p:cNvPr>
          <p:cNvSpPr/>
          <p:nvPr/>
        </p:nvSpPr>
        <p:spPr>
          <a:xfrm>
            <a:off x="7594267" y="3749445"/>
            <a:ext cx="611542" cy="315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14093" y="5239307"/>
            <a:ext cx="3172075" cy="4500453"/>
          </a:xfrm>
          <a:prstGeom prst="rect">
            <a:avLst/>
          </a:prstGeom>
        </p:spPr>
      </p:pic>
    </p:spTree>
    <p:extLst>
      <p:ext uri="{BB962C8B-B14F-4D97-AF65-F5344CB8AC3E}">
        <p14:creationId xmlns:p14="http://schemas.microsoft.com/office/powerpoint/2010/main" val="74778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6"/>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34"/>
                                        </p:tgtEl>
                                        <p:attrNameLst>
                                          <p:attrName>style.visibility</p:attrName>
                                        </p:attrNameLst>
                                      </p:cBhvr>
                                      <p:to>
                                        <p:strVal val="visible"/>
                                      </p:to>
                                    </p:set>
                                    <p:animEffect transition="in" filter="fade">
                                      <p:cBhvr>
                                        <p:cTn id="26" dur="500"/>
                                        <p:tgtEl>
                                          <p:spTgt spid="13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6"/>
                                        </p:tgtEl>
                                        <p:attrNameLst>
                                          <p:attrName>style.visibility</p:attrName>
                                        </p:attrNameLst>
                                      </p:cBhvr>
                                      <p:to>
                                        <p:strVal val="visible"/>
                                      </p:to>
                                    </p:set>
                                  </p:childTnLst>
                                </p:cTn>
                              </p:par>
                              <p:par>
                                <p:cTn id="41" presetID="1" presetClass="entr" presetSubtype="0" fill="hold" grpId="0" nodeType="withEffect">
                                  <p:stCondLst>
                                    <p:cond delay="500"/>
                                  </p:stCondLst>
                                  <p:iterate type="lt">
                                    <p:tmAbs val="50"/>
                                  </p:iterate>
                                  <p:childTnLst>
                                    <p:set>
                                      <p:cBhvr>
                                        <p:cTn id="42" dur="1" fill="hold">
                                          <p:stCondLst>
                                            <p:cond delay="0"/>
                                          </p:stCondLst>
                                        </p:cTn>
                                        <p:tgtEl>
                                          <p:spTgt spid="158"/>
                                        </p:tgtEl>
                                        <p:attrNameLst>
                                          <p:attrName>style.visibility</p:attrName>
                                        </p:attrNameLst>
                                      </p:cBhvr>
                                      <p:to>
                                        <p:strVal val="visible"/>
                                      </p:to>
                                    </p:set>
                                  </p:childTnLst>
                                </p:cTn>
                              </p:par>
                            </p:childTnLst>
                          </p:cTn>
                        </p:par>
                        <p:par>
                          <p:cTn id="43" fill="hold">
                            <p:stCondLst>
                              <p:cond delay="1051"/>
                            </p:stCondLst>
                            <p:childTnLst>
                              <p:par>
                                <p:cTn id="44" presetID="1" presetClass="entr" presetSubtype="0" fill="hold" grpId="0" nodeType="afterEffect">
                                  <p:stCondLst>
                                    <p:cond delay="0"/>
                                  </p:stCondLst>
                                  <p:iterate type="lt">
                                    <p:tmAbs val="50"/>
                                  </p:iterate>
                                  <p:childTnLst>
                                    <p:set>
                                      <p:cBhvr>
                                        <p:cTn id="45" dur="1" fill="hold">
                                          <p:stCondLst>
                                            <p:cond delay="0"/>
                                          </p:stCondLst>
                                        </p:cTn>
                                        <p:tgtEl>
                                          <p:spTgt spid="160"/>
                                        </p:tgtEl>
                                        <p:attrNameLst>
                                          <p:attrName>style.visibility</p:attrName>
                                        </p:attrNameLst>
                                      </p:cBhvr>
                                      <p:to>
                                        <p:strVal val="visible"/>
                                      </p:to>
                                    </p:set>
                                  </p:childTnLst>
                                </p:cTn>
                              </p:par>
                              <p:par>
                                <p:cTn id="46" presetID="1" presetClass="entr" presetSubtype="0" fill="hold" grpId="0" nodeType="withEffect">
                                  <p:stCondLst>
                                    <p:cond delay="750"/>
                                  </p:stCondLst>
                                  <p:childTnLst>
                                    <p:set>
                                      <p:cBhvr>
                                        <p:cTn id="47" dur="1" fill="hold">
                                          <p:stCondLst>
                                            <p:cond delay="0"/>
                                          </p:stCondLst>
                                        </p:cTn>
                                        <p:tgtEl>
                                          <p:spTgt spid="161"/>
                                        </p:tgtEl>
                                        <p:attrNameLst>
                                          <p:attrName>style.visibility</p:attrName>
                                        </p:attrNameLst>
                                      </p:cBhvr>
                                      <p:to>
                                        <p:strVal val="visible"/>
                                      </p:to>
                                    </p:set>
                                  </p:childTnLst>
                                </p:cTn>
                              </p:par>
                              <p:par>
                                <p:cTn id="48" presetID="1" presetClass="entr" presetSubtype="0" fill="hold" grpId="0" nodeType="withEffect">
                                  <p:stCondLst>
                                    <p:cond delay="750"/>
                                  </p:stCondLst>
                                  <p:childTnLst>
                                    <p:set>
                                      <p:cBhvr>
                                        <p:cTn id="49"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123"/>
                </p:tgtEl>
              </p:cMediaNode>
            </p:video>
          </p:childTnLst>
        </p:cTn>
      </p:par>
    </p:tnLst>
    <p:bldLst>
      <p:bldP spid="175" grpId="0" animBg="1"/>
      <p:bldP spid="137" grpId="0"/>
      <p:bldP spid="156" grpId="0"/>
      <p:bldP spid="158" grpId="0"/>
      <p:bldP spid="159" grpId="0" animBg="1"/>
      <p:bldP spid="124" grpId="0"/>
      <p:bldP spid="160" grpId="0"/>
      <p:bldP spid="161" grpId="0"/>
      <p:bldP spid="162" grpId="0"/>
      <p:bldP spid="165" grpId="0"/>
      <p:bldP spid="166" grpId="0" animBg="1"/>
      <p:bldP spid="140" grpId="0" animBg="1"/>
      <p:bldP spid="141" grpId="0" animBg="1"/>
      <p:bldP spid="164" grpId="0" animBg="1"/>
      <p:bldP spid="17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itle 1"/>
          <p:cNvSpPr txBox="1">
            <a:spLocks/>
          </p:cNvSpPr>
          <p:nvPr/>
        </p:nvSpPr>
        <p:spPr>
          <a:xfrm>
            <a:off x="6607845" y="1486184"/>
            <a:ext cx="3851084" cy="2383683"/>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4400" dirty="0">
                <a:solidFill>
                  <a:srgbClr val="FF0000"/>
                </a:solidFill>
                <a:latin typeface="Roboto Condensed" pitchFamily="2" charset="0"/>
                <a:ea typeface="Roboto Condensed" pitchFamily="2" charset="0"/>
                <a:cs typeface="+mj-cs"/>
              </a:rPr>
              <a:t>Promotional Outreach 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740" y="212974"/>
            <a:ext cx="3177206" cy="6395145"/>
          </a:xfrm>
          <a:prstGeom prst="rect">
            <a:avLst/>
          </a:prstGeom>
        </p:spPr>
      </p:pic>
      <p:sp>
        <p:nvSpPr>
          <p:cNvPr id="4" name="Title 1"/>
          <p:cNvSpPr txBox="1">
            <a:spLocks/>
          </p:cNvSpPr>
          <p:nvPr/>
        </p:nvSpPr>
        <p:spPr>
          <a:xfrm>
            <a:off x="6607844" y="3762816"/>
            <a:ext cx="4425411" cy="1598571"/>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1400" dirty="0">
                <a:solidFill>
                  <a:srgbClr val="0070C0"/>
                </a:solidFill>
                <a:latin typeface="Roboto Condensed" pitchFamily="2" charset="0"/>
                <a:ea typeface="Roboto Condensed" pitchFamily="2" charset="0"/>
                <a:cs typeface="+mj-cs"/>
              </a:rPr>
              <a:t>Known opt in patients </a:t>
            </a:r>
          </a:p>
        </p:txBody>
      </p:sp>
      <p:sp>
        <p:nvSpPr>
          <p:cNvPr id="19" name="Rounded Rectangle 18"/>
          <p:cNvSpPr/>
          <p:nvPr/>
        </p:nvSpPr>
        <p:spPr>
          <a:xfrm>
            <a:off x="2622776" y="1492849"/>
            <a:ext cx="2635134" cy="2826488"/>
          </a:xfrm>
          <a:prstGeom prst="roundRect">
            <a:avLst>
              <a:gd name="adj" fmla="val 96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640134" y="4364914"/>
            <a:ext cx="2389066" cy="1078914"/>
            <a:chOff x="2640134" y="3186218"/>
            <a:chExt cx="2389066" cy="1987364"/>
          </a:xfrm>
        </p:grpSpPr>
        <p:pic>
          <p:nvPicPr>
            <p:cNvPr id="21" name="Picture 20"/>
            <p:cNvPicPr>
              <a:picLocks noChangeAspect="1"/>
            </p:cNvPicPr>
            <p:nvPr/>
          </p:nvPicPr>
          <p:blipFill>
            <a:blip r:embed="rId4"/>
            <a:stretch>
              <a:fillRect/>
            </a:stretch>
          </p:blipFill>
          <p:spPr>
            <a:xfrm>
              <a:off x="2640134" y="3186218"/>
              <a:ext cx="2389066" cy="1987364"/>
            </a:xfrm>
            <a:prstGeom prst="rect">
              <a:avLst/>
            </a:prstGeom>
          </p:spPr>
        </p:pic>
        <p:sp>
          <p:nvSpPr>
            <p:cNvPr id="22" name="Rounded Rectangle 21"/>
            <p:cNvSpPr/>
            <p:nvPr/>
          </p:nvSpPr>
          <p:spPr>
            <a:xfrm>
              <a:off x="2751226" y="3369414"/>
              <a:ext cx="2158337" cy="1596856"/>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873" y="3297591"/>
              <a:ext cx="2082133" cy="1516526"/>
            </a:xfrm>
            <a:prstGeom prst="rect">
              <a:avLst/>
            </a:prstGeom>
            <a:noFill/>
          </p:spPr>
          <p:txBody>
            <a:bodyPr wrap="square" rtlCol="0">
              <a:spAutoFit/>
            </a:bodyPr>
            <a:lstStyle/>
            <a:p>
              <a:pPr>
                <a:spcAft>
                  <a:spcPts val="300"/>
                </a:spcAft>
              </a:pPr>
              <a:r>
                <a:rPr lang="en-US" sz="900" b="1" dirty="0">
                  <a:solidFill>
                    <a:srgbClr val="000000"/>
                  </a:solidFill>
                  <a:latin typeface="Roboto Condensed" pitchFamily="2" charset="0"/>
                  <a:ea typeface="Roboto Condensed" pitchFamily="2" charset="0"/>
                  <a:cs typeface="Arial" panose="020B0604020202020204" pitchFamily="34" charset="0"/>
                </a:rPr>
                <a:t>Fantastic! Here’s the link </a:t>
              </a:r>
              <a:r>
                <a:rPr lang="en-US" sz="600" b="1" u="sng" dirty="0">
                  <a:solidFill>
                    <a:srgbClr val="00B0F0"/>
                  </a:solidFill>
                  <a:latin typeface="Roboto Condensed" pitchFamily="2" charset="0"/>
                  <a:ea typeface="Roboto Condensed" pitchFamily="2" charset="0"/>
                  <a:cs typeface="Arial" panose="020B0604020202020204" pitchFamily="34" charset="0"/>
                </a:rPr>
                <a:t>This is where the link is provided </a:t>
              </a:r>
              <a:endParaRPr lang="en-US" sz="1100" dirty="0">
                <a:latin typeface="Times New Roman" panose="02020603050405020304" pitchFamily="18" charset="0"/>
                <a:ea typeface="Times New Roman" panose="02020603050405020304" pitchFamily="18" charset="0"/>
              </a:endParaRPr>
            </a:p>
            <a:p>
              <a:pPr>
                <a:spcAft>
                  <a:spcPts val="300"/>
                </a:spcAft>
              </a:pPr>
              <a:r>
                <a:rPr lang="en-US" sz="1000" b="1" dirty="0">
                  <a:solidFill>
                    <a:srgbClr val="000000"/>
                  </a:solidFill>
                  <a:latin typeface="Roboto Condensed" pitchFamily="2" charset="0"/>
                  <a:ea typeface="Roboto Condensed" pitchFamily="2" charset="0"/>
                  <a:cs typeface="Arial" panose="020B0604020202020204" pitchFamily="34" charset="0"/>
                </a:rPr>
                <a:t>Registration process takes about 5 mins and you’ll receive $5.00 towards each generic purchase</a:t>
              </a:r>
              <a:endParaRPr lang="en-US" sz="1100" dirty="0">
                <a:effectLst/>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2640134" y="1484851"/>
            <a:ext cx="2389066" cy="792877"/>
            <a:chOff x="2640134" y="1484850"/>
            <a:chExt cx="2389066" cy="1340048"/>
          </a:xfrm>
        </p:grpSpPr>
        <p:grpSp>
          <p:nvGrpSpPr>
            <p:cNvPr id="12" name="Group 11"/>
            <p:cNvGrpSpPr/>
            <p:nvPr/>
          </p:nvGrpSpPr>
          <p:grpSpPr>
            <a:xfrm>
              <a:off x="2640134" y="1484850"/>
              <a:ext cx="2389066" cy="1340048"/>
              <a:chOff x="4972050" y="2867025"/>
              <a:chExt cx="2247900" cy="975190"/>
            </a:xfrm>
          </p:grpSpPr>
          <p:pic>
            <p:nvPicPr>
              <p:cNvPr id="13" name="Picture 12"/>
              <p:cNvPicPr>
                <a:picLocks noChangeAspect="1"/>
              </p:cNvPicPr>
              <p:nvPr/>
            </p:nvPicPr>
            <p:blipFill>
              <a:blip r:embed="rId4"/>
              <a:stretch>
                <a:fillRect/>
              </a:stretch>
            </p:blipFill>
            <p:spPr>
              <a:xfrm>
                <a:off x="4972050" y="2867025"/>
                <a:ext cx="2247900" cy="975190"/>
              </a:xfrm>
              <a:prstGeom prst="rect">
                <a:avLst/>
              </a:prstGeom>
            </p:spPr>
          </p:pic>
          <p:sp>
            <p:nvSpPr>
              <p:cNvPr id="14" name="Rounded Rectangle 13"/>
              <p:cNvSpPr/>
              <p:nvPr/>
            </p:nvSpPr>
            <p:spPr>
              <a:xfrm>
                <a:off x="5076578" y="2970632"/>
                <a:ext cx="2030804" cy="865655"/>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686353" y="1486970"/>
              <a:ext cx="2325489" cy="1125654"/>
            </a:xfrm>
            <a:prstGeom prst="rect">
              <a:avLst/>
            </a:prstGeom>
            <a:noFill/>
          </p:spPr>
          <p:txBody>
            <a:bodyPr wrap="square" rtlCol="0">
              <a:spAutoFit/>
            </a:bodyPr>
            <a:lstStyle/>
            <a:p>
              <a:r>
                <a:rPr lang="en-US" sz="1000" b="1" dirty="0">
                  <a:latin typeface="Roboto Condensed" pitchFamily="2" charset="0"/>
                  <a:ea typeface="Roboto Condensed" pitchFamily="2" charset="0"/>
                </a:rPr>
                <a:t>Tired of the retail Pharmacy? Pay less. Stop waiting. Rx-Direct Dallas delivers to you same or next business day. Receive $5 off each of your generic Rx copay</a:t>
              </a:r>
              <a:endParaRPr lang="en-US" dirty="0"/>
            </a:p>
          </p:txBody>
        </p:sp>
      </p:grpSp>
      <p:grpSp>
        <p:nvGrpSpPr>
          <p:cNvPr id="27" name="Group 26"/>
          <p:cNvGrpSpPr/>
          <p:nvPr/>
        </p:nvGrpSpPr>
        <p:grpSpPr>
          <a:xfrm>
            <a:off x="4304647" y="3593193"/>
            <a:ext cx="1009650" cy="438150"/>
            <a:chOff x="5266049" y="3367099"/>
            <a:chExt cx="1009650" cy="438150"/>
          </a:xfrm>
        </p:grpSpPr>
        <p:pic>
          <p:nvPicPr>
            <p:cNvPr id="28" name="Picture 27"/>
            <p:cNvPicPr>
              <a:picLocks noChangeAspect="1"/>
            </p:cNvPicPr>
            <p:nvPr/>
          </p:nvPicPr>
          <p:blipFill>
            <a:blip r:embed="rId5"/>
            <a:stretch>
              <a:fillRect/>
            </a:stretch>
          </p:blipFill>
          <p:spPr>
            <a:xfrm>
              <a:off x="5266049" y="3367099"/>
              <a:ext cx="1009650" cy="438150"/>
            </a:xfrm>
            <a:prstGeom prst="rect">
              <a:avLst/>
            </a:prstGeom>
          </p:spPr>
        </p:pic>
        <p:sp>
          <p:nvSpPr>
            <p:cNvPr id="29" name="Rounded Rectangle 28"/>
            <p:cNvSpPr/>
            <p:nvPr/>
          </p:nvSpPr>
          <p:spPr>
            <a:xfrm>
              <a:off x="5623554" y="3490743"/>
              <a:ext cx="322206" cy="190861"/>
            </a:xfrm>
            <a:prstGeom prst="roundRect">
              <a:avLst/>
            </a:prstGeom>
            <a:solidFill>
              <a:srgbClr val="6FE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589093" y="3662661"/>
            <a:ext cx="47627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1</a:t>
            </a:r>
          </a:p>
        </p:txBody>
      </p:sp>
      <p:grpSp>
        <p:nvGrpSpPr>
          <p:cNvPr id="20" name="Group 19"/>
          <p:cNvGrpSpPr/>
          <p:nvPr/>
        </p:nvGrpSpPr>
        <p:grpSpPr>
          <a:xfrm>
            <a:off x="2622776" y="2401373"/>
            <a:ext cx="2389066" cy="896489"/>
            <a:chOff x="2640134" y="1484850"/>
            <a:chExt cx="2389066" cy="1544465"/>
          </a:xfrm>
        </p:grpSpPr>
        <p:grpSp>
          <p:nvGrpSpPr>
            <p:cNvPr id="23" name="Group 22"/>
            <p:cNvGrpSpPr/>
            <p:nvPr/>
          </p:nvGrpSpPr>
          <p:grpSpPr>
            <a:xfrm>
              <a:off x="2640134" y="1484850"/>
              <a:ext cx="2389066" cy="1544465"/>
              <a:chOff x="4972050" y="2867025"/>
              <a:chExt cx="2247900" cy="1123950"/>
            </a:xfrm>
          </p:grpSpPr>
          <p:pic>
            <p:nvPicPr>
              <p:cNvPr id="25" name="Picture 24"/>
              <p:cNvPicPr>
                <a:picLocks noChangeAspect="1"/>
              </p:cNvPicPr>
              <p:nvPr/>
            </p:nvPicPr>
            <p:blipFill>
              <a:blip r:embed="rId4"/>
              <a:stretch>
                <a:fillRect/>
              </a:stretch>
            </p:blipFill>
            <p:spPr>
              <a:xfrm>
                <a:off x="4972050" y="2867025"/>
                <a:ext cx="2247900" cy="1123950"/>
              </a:xfrm>
              <a:prstGeom prst="rect">
                <a:avLst/>
              </a:prstGeom>
            </p:spPr>
          </p:pic>
          <p:sp>
            <p:nvSpPr>
              <p:cNvPr id="31" name="Rounded Rectangle 30"/>
              <p:cNvSpPr/>
              <p:nvPr/>
            </p:nvSpPr>
            <p:spPr>
              <a:xfrm>
                <a:off x="5076578" y="2970631"/>
                <a:ext cx="2030804" cy="903099"/>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2667649" y="1580647"/>
              <a:ext cx="2325489" cy="883386"/>
            </a:xfrm>
            <a:prstGeom prst="rect">
              <a:avLst/>
            </a:prstGeom>
            <a:noFill/>
          </p:spPr>
          <p:txBody>
            <a:bodyPr wrap="square" rtlCol="0">
              <a:spAutoFit/>
            </a:bodyPr>
            <a:lstStyle/>
            <a:p>
              <a:r>
                <a:rPr lang="en-US" sz="1000" b="1" dirty="0">
                  <a:latin typeface="Roboto Condensed" pitchFamily="2" charset="0"/>
                  <a:ea typeface="Roboto Condensed" pitchFamily="2" charset="0"/>
                </a:rPr>
                <a:t>For DFW residents only- we make transfer of your generic Rx’s easy using our app for GenericRx Direct. We handle the rest  Reply 1 to get for iOS; 2 for Android  </a:t>
              </a:r>
            </a:p>
          </p:txBody>
        </p:sp>
      </p:grpSp>
      <p:sp>
        <p:nvSpPr>
          <p:cNvPr id="32" name="TextBox 31"/>
          <p:cNvSpPr txBox="1"/>
          <p:nvPr/>
        </p:nvSpPr>
        <p:spPr>
          <a:xfrm>
            <a:off x="2167601" y="6662596"/>
            <a:ext cx="11145079" cy="184666"/>
          </a:xfrm>
          <a:prstGeom prst="rect">
            <a:avLst/>
          </a:prstGeom>
          <a:noFill/>
        </p:spPr>
        <p:txBody>
          <a:bodyPr wrap="square" rtlCol="0">
            <a:spAutoFit/>
          </a:bodyPr>
          <a:lstStyle/>
          <a:p>
            <a:pPr defTabSz="457200"/>
            <a:r>
              <a:rPr lang="en-US" sz="600" dirty="0">
                <a:solidFill>
                  <a:prstClr val="white">
                    <a:lumMod val="50000"/>
                  </a:prstClr>
                </a:solidFill>
                <a:latin typeface="Segoe UI Symbol" pitchFamily="34" charset="0"/>
                <a:ea typeface="Segoe UI Symbol" pitchFamily="34" charset="0"/>
              </a:rPr>
              <a:t>  © 2016. Prepared for internal use only. This document contains information proprietary and confidential to  Ingenious Mobility Ventures  (IMV)  and is not to be disclosed in whole or in part without the express written consent of  IMV</a:t>
            </a:r>
          </a:p>
        </p:txBody>
      </p:sp>
      <p:sp>
        <p:nvSpPr>
          <p:cNvPr id="3" name="Rectangle 2"/>
          <p:cNvSpPr/>
          <p:nvPr/>
        </p:nvSpPr>
        <p:spPr>
          <a:xfrm>
            <a:off x="3655825" y="1165006"/>
            <a:ext cx="648821" cy="17116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303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75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1250"/>
                            </p:stCondLst>
                            <p:childTnLst>
                              <p:par>
                                <p:cTn id="12" presetID="1" presetClass="entr" presetSubtype="0" fill="hold" nodeType="afterEffect">
                                  <p:stCondLst>
                                    <p:cond delay="50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175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1750"/>
                            </p:stCondLst>
                            <p:childTnLst>
                              <p:par>
                                <p:cTn id="18" presetID="1" presetClass="entr" presetSubtype="0" fill="hold" nodeType="after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602029" y="667613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5"/>
          <a:stretch>
            <a:fillRect/>
          </a:stretch>
        </p:blipFill>
        <p:spPr>
          <a:xfrm>
            <a:off x="-27050" y="-65847"/>
            <a:ext cx="1377951" cy="530640"/>
          </a:xfrm>
          <a:prstGeom prst="rect">
            <a:avLst/>
          </a:prstGeom>
        </p:spPr>
      </p:pic>
      <p:sp>
        <p:nvSpPr>
          <p:cNvPr id="15" name="TextBox 14"/>
          <p:cNvSpPr txBox="1"/>
          <p:nvPr/>
        </p:nvSpPr>
        <p:spPr>
          <a:xfrm>
            <a:off x="9455978" y="-42577"/>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50849" y="379115"/>
            <a:ext cx="1161333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ounded Rectangle 216"/>
          <p:cNvSpPr/>
          <p:nvPr/>
        </p:nvSpPr>
        <p:spPr>
          <a:xfrm>
            <a:off x="5434147" y="4723807"/>
            <a:ext cx="6138415" cy="1915170"/>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79" name="Rounded Rectangle 78"/>
          <p:cNvSpPr/>
          <p:nvPr/>
        </p:nvSpPr>
        <p:spPr>
          <a:xfrm>
            <a:off x="120702" y="177391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1259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74004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08498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2362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03517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6" name="Rounded Rectangle 85"/>
          <p:cNvSpPr/>
          <p:nvPr/>
        </p:nvSpPr>
        <p:spPr>
          <a:xfrm>
            <a:off x="2236474" y="4946228"/>
            <a:ext cx="2601884" cy="1666451"/>
          </a:xfrm>
          <a:prstGeom prst="roundRect">
            <a:avLst>
              <a:gd name="adj" fmla="val 4593"/>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3" name="TextBox 112"/>
          <p:cNvSpPr txBox="1"/>
          <p:nvPr/>
        </p:nvSpPr>
        <p:spPr>
          <a:xfrm>
            <a:off x="4819489"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3519453" y="-69934"/>
            <a:ext cx="3829388" cy="497505"/>
          </a:xfrm>
        </p:spPr>
        <p:txBody>
          <a:bodyPr>
            <a:normAutofit fontScale="90000"/>
          </a:bodyPr>
          <a:lstStyle/>
          <a:p>
            <a:r>
              <a:rPr lang="en-US" sz="2000" dirty="0">
                <a:solidFill>
                  <a:srgbClr val="FF0000"/>
                </a:solidFill>
                <a:latin typeface="Roboto Condensed" pitchFamily="2" charset="0"/>
                <a:ea typeface="Roboto Condensed" pitchFamily="2" charset="0"/>
                <a:cs typeface="Segoe UI" pitchFamily="34" charset="0"/>
              </a:rPr>
              <a:t>INS CLAIM DENIED BUTTON  SELECTED</a:t>
            </a:r>
          </a:p>
        </p:txBody>
      </p:sp>
      <p:pic>
        <p:nvPicPr>
          <p:cNvPr id="135" name="Picture 134"/>
          <p:cNvPicPr>
            <a:picLocks noChangeAspect="1"/>
          </p:cNvPicPr>
          <p:nvPr/>
        </p:nvPicPr>
        <p:blipFill rotWithShape="1">
          <a:blip r:embed="rId6" cstate="print">
            <a:extLst>
              <a:ext uri="{28A0092B-C50C-407E-A947-70E740481C1C}">
                <a14:useLocalDpi xmlns:a14="http://schemas.microsoft.com/office/drawing/2010/main" val="0"/>
              </a:ext>
            </a:extLst>
          </a:blip>
          <a:srcRect l="8806" t="14392" b="11278"/>
          <a:stretch/>
        </p:blipFill>
        <p:spPr>
          <a:xfrm>
            <a:off x="69299" y="4058188"/>
            <a:ext cx="2081895" cy="1245097"/>
          </a:xfrm>
          <a:prstGeom prst="rect">
            <a:avLst/>
          </a:prstGeom>
        </p:spPr>
      </p:pic>
      <p:pic>
        <p:nvPicPr>
          <p:cNvPr id="2" name="Picture 1"/>
          <p:cNvPicPr>
            <a:picLocks noChangeAspect="1"/>
          </p:cNvPicPr>
          <p:nvPr/>
        </p:nvPicPr>
        <p:blipFill rotWithShape="1">
          <a:blip r:embed="rId7"/>
          <a:srcRect l="18512" t="9011" r="12539" b="18415"/>
          <a:stretch/>
        </p:blipFill>
        <p:spPr>
          <a:xfrm rot="5400000">
            <a:off x="505304" y="5071026"/>
            <a:ext cx="1189387" cy="2045544"/>
          </a:xfrm>
          <a:prstGeom prst="rect">
            <a:avLst/>
          </a:prstGeom>
        </p:spPr>
      </p:pic>
      <p:sp>
        <p:nvSpPr>
          <p:cNvPr id="136" name="TextBox 135"/>
          <p:cNvSpPr txBox="1"/>
          <p:nvPr/>
        </p:nvSpPr>
        <p:spPr>
          <a:xfrm>
            <a:off x="9590277" y="36136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138" name="Rectangle 137"/>
          <p:cNvSpPr/>
          <p:nvPr/>
        </p:nvSpPr>
        <p:spPr>
          <a:xfrm>
            <a:off x="2239750" y="770418"/>
            <a:ext cx="9303397" cy="389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2959762" y="868234"/>
            <a:ext cx="9886782"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REQUEST REC’D                   MEDICATION                        DISP                  PHARMACY           PHARMACY                 RX                   QUOTED           PT VIDEO      </a:t>
            </a:r>
            <a:endParaRPr lang="en-US" sz="600" dirty="0">
              <a:solidFill>
                <a:srgbClr val="7F7F7F"/>
              </a:solidFill>
              <a:latin typeface="Roboto Condensed" pitchFamily="2" charset="0"/>
              <a:ea typeface="Roboto Condensed" pitchFamily="2" charset="0"/>
            </a:endParaRPr>
          </a:p>
        </p:txBody>
      </p:sp>
      <p:sp>
        <p:nvSpPr>
          <p:cNvPr id="157" name="TextBox 156"/>
          <p:cNvSpPr txBox="1"/>
          <p:nvPr/>
        </p:nvSpPr>
        <p:spPr>
          <a:xfrm>
            <a:off x="3093482" y="1053396"/>
            <a:ext cx="9178275"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 DATE                                NAME                                    QTY                       NAME                     PHONE                  NUMBER              CASH         ATTACHMENT      </a:t>
            </a:r>
            <a:endParaRPr lang="en-US" sz="600" dirty="0">
              <a:solidFill>
                <a:srgbClr val="7F7F7F"/>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8299" y="4147952"/>
            <a:ext cx="964848" cy="516516"/>
          </a:xfrm>
          <a:prstGeom prst="rect">
            <a:avLst/>
          </a:prstGeom>
        </p:spPr>
      </p:pic>
      <p:sp>
        <p:nvSpPr>
          <p:cNvPr id="17" name="TextBox 16"/>
          <p:cNvSpPr txBox="1"/>
          <p:nvPr/>
        </p:nvSpPr>
        <p:spPr>
          <a:xfrm>
            <a:off x="4273839" y="337609"/>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60" name="TextBox 59"/>
          <p:cNvSpPr txBox="1"/>
          <p:nvPr/>
        </p:nvSpPr>
        <p:spPr>
          <a:xfrm>
            <a:off x="82054" y="335030"/>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2021467" y="347724"/>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116" name="TextBox 115"/>
          <p:cNvSpPr txBox="1"/>
          <p:nvPr/>
        </p:nvSpPr>
        <p:spPr>
          <a:xfrm>
            <a:off x="4565163" y="362260"/>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406627"/>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sp>
        <p:nvSpPr>
          <p:cNvPr id="19" name="TextBox 18"/>
          <p:cNvSpPr txBox="1"/>
          <p:nvPr/>
        </p:nvSpPr>
        <p:spPr>
          <a:xfrm>
            <a:off x="2173131" y="4698673"/>
            <a:ext cx="2142861" cy="246221"/>
          </a:xfrm>
          <a:prstGeom prst="rect">
            <a:avLst/>
          </a:prstGeom>
          <a:noFill/>
        </p:spPr>
        <p:txBody>
          <a:bodyPr wrap="square" rtlCol="0">
            <a:spAutoFit/>
          </a:bodyPr>
          <a:lstStyle/>
          <a:p>
            <a:r>
              <a:rPr lang="en-US" sz="1000" b="1" dirty="0">
                <a:solidFill>
                  <a:schemeClr val="bg1"/>
                </a:solidFill>
                <a:latin typeface="Roboto Condensed" pitchFamily="2" charset="0"/>
                <a:ea typeface="Roboto Condensed" pitchFamily="2" charset="0"/>
              </a:rPr>
              <a:t>SEND PATIENT MESSAGE (email)</a:t>
            </a:r>
          </a:p>
        </p:txBody>
      </p:sp>
      <p:sp>
        <p:nvSpPr>
          <p:cNvPr id="127" name="Rectangle 126"/>
          <p:cNvSpPr/>
          <p:nvPr/>
        </p:nvSpPr>
        <p:spPr>
          <a:xfrm>
            <a:off x="62927" y="233284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2058" y="42277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46561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1448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78382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52144" y="2309617"/>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1259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0426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33703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49385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64729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18401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6769390" y="323583"/>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6940299" y="408312"/>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7915463" y="317274"/>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109742" y="384648"/>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795257" y="439657"/>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285192" y="352415"/>
            <a:ext cx="756363"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53092" y="3158356"/>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68" name="Rectangle 167"/>
          <p:cNvSpPr/>
          <p:nvPr/>
        </p:nvSpPr>
        <p:spPr>
          <a:xfrm>
            <a:off x="72205" y="77571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0848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05735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22669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8783" y="743742"/>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75546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5995591" y="4369778"/>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0328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44" name="Action Button: Home 143">
            <a:hlinkClick r:id="rId9"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p:cNvSpPr txBox="1"/>
          <p:nvPr/>
        </p:nvSpPr>
        <p:spPr>
          <a:xfrm>
            <a:off x="4809934"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200" name="TextBox 199"/>
          <p:cNvSpPr txBox="1"/>
          <p:nvPr/>
        </p:nvSpPr>
        <p:spPr>
          <a:xfrm>
            <a:off x="2264898" y="5000426"/>
            <a:ext cx="110684" cy="307777"/>
          </a:xfrm>
          <a:prstGeom prst="rect">
            <a:avLst/>
          </a:prstGeom>
          <a:noFill/>
        </p:spPr>
        <p:txBody>
          <a:bodyPr wrap="square" rtlCol="0">
            <a:spAutoFit/>
          </a:bodyPr>
          <a:lstStyle/>
          <a:p>
            <a:r>
              <a:rPr lang="en-US" sz="1400" dirty="0"/>
              <a:t>|</a:t>
            </a:r>
          </a:p>
        </p:txBody>
      </p:sp>
      <p:sp>
        <p:nvSpPr>
          <p:cNvPr id="175" name="Rounded Rectangle 174"/>
          <p:cNvSpPr/>
          <p:nvPr/>
        </p:nvSpPr>
        <p:spPr>
          <a:xfrm>
            <a:off x="5379620" y="2591916"/>
            <a:ext cx="2654320" cy="1431787"/>
          </a:xfrm>
          <a:prstGeom prst="roundRect">
            <a:avLst>
              <a:gd name="adj" fmla="val 5640"/>
            </a:avLst>
          </a:prstGeom>
          <a:solidFill>
            <a:schemeClr val="bg1"/>
          </a:solidFill>
          <a:ln w="7620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1" name="Explosion 1 200"/>
          <p:cNvSpPr/>
          <p:nvPr/>
        </p:nvSpPr>
        <p:spPr>
          <a:xfrm>
            <a:off x="2281678" y="890584"/>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484293">
            <a:off x="9586292" y="1346812"/>
            <a:ext cx="187516" cy="208799"/>
          </a:xfrm>
          <a:prstGeom prst="rect">
            <a:avLst/>
          </a:prstGeom>
        </p:spPr>
      </p:pic>
      <p:pic>
        <p:nvPicPr>
          <p:cNvPr id="207" name="Picture 20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484293">
            <a:off x="4656533" y="4981254"/>
            <a:ext cx="174080" cy="213009"/>
          </a:xfrm>
          <a:prstGeom prst="rect">
            <a:avLst/>
          </a:prstGeom>
        </p:spPr>
      </p:pic>
      <p:sp>
        <p:nvSpPr>
          <p:cNvPr id="208" name="TextBox 207"/>
          <p:cNvSpPr txBox="1"/>
          <p:nvPr/>
        </p:nvSpPr>
        <p:spPr>
          <a:xfrm>
            <a:off x="5427801" y="4708085"/>
            <a:ext cx="4611897" cy="246221"/>
          </a:xfrm>
          <a:prstGeom prst="rect">
            <a:avLst/>
          </a:prstGeom>
          <a:noFill/>
        </p:spPr>
        <p:txBody>
          <a:bodyPr wrap="square" rtlCol="0">
            <a:spAutoFit/>
          </a:bodyPr>
          <a:lstStyle/>
          <a:p>
            <a:r>
              <a:rPr lang="en-US" sz="1000" b="1" dirty="0">
                <a:solidFill>
                  <a:schemeClr val="tx1">
                    <a:lumMod val="75000"/>
                    <a:lumOff val="25000"/>
                  </a:schemeClr>
                </a:solidFill>
                <a:latin typeface="Roboto Condensed" pitchFamily="2" charset="0"/>
                <a:ea typeface="Roboto Condensed" pitchFamily="2" charset="0"/>
              </a:rPr>
              <a:t>MEDICATION SPECIFIC MESSAGE </a:t>
            </a:r>
            <a:r>
              <a:rPr lang="en-US" sz="1000" b="1" dirty="0">
                <a:solidFill>
                  <a:srgbClr val="256FBD"/>
                </a:solidFill>
                <a:latin typeface="Roboto Condensed" pitchFamily="2" charset="0"/>
                <a:ea typeface="Roboto Condensed" pitchFamily="2" charset="0"/>
              </a:rPr>
              <a:t>-- SEND PATIENT MESSAGE </a:t>
            </a:r>
            <a:r>
              <a:rPr lang="en-US" sz="1000" b="1" dirty="0">
                <a:solidFill>
                  <a:srgbClr val="FF0000"/>
                </a:solidFill>
                <a:latin typeface="Roboto Condensed" pitchFamily="2" charset="0"/>
                <a:ea typeface="Roboto Condensed" pitchFamily="2" charset="0"/>
              </a:rPr>
              <a:t>(in app</a:t>
            </a:r>
            <a:r>
              <a:rPr lang="en-US" sz="1000" b="1" dirty="0">
                <a:solidFill>
                  <a:srgbClr val="256FBD"/>
                </a:solidFill>
                <a:latin typeface="Roboto Condensed" pitchFamily="2" charset="0"/>
                <a:ea typeface="Roboto Condensed" pitchFamily="2" charset="0"/>
              </a:rPr>
              <a:t>)</a:t>
            </a:r>
          </a:p>
        </p:txBody>
      </p:sp>
      <p:sp>
        <p:nvSpPr>
          <p:cNvPr id="219" name="TextBox 218"/>
          <p:cNvSpPr txBox="1"/>
          <p:nvPr/>
        </p:nvSpPr>
        <p:spPr>
          <a:xfrm>
            <a:off x="2782340" y="135636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225" name="TextBox 224"/>
          <p:cNvSpPr txBox="1"/>
          <p:nvPr/>
        </p:nvSpPr>
        <p:spPr>
          <a:xfrm>
            <a:off x="2316831" y="1007795"/>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137" name="TextBox 136"/>
          <p:cNvSpPr txBox="1"/>
          <p:nvPr/>
        </p:nvSpPr>
        <p:spPr>
          <a:xfrm>
            <a:off x="5360973" y="2980579"/>
            <a:ext cx="2683748"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Medication ________________________________</a:t>
            </a:r>
          </a:p>
        </p:txBody>
      </p:sp>
      <p:sp>
        <p:nvSpPr>
          <p:cNvPr id="156" name="TextBox 155"/>
          <p:cNvSpPr txBox="1"/>
          <p:nvPr/>
        </p:nvSpPr>
        <p:spPr>
          <a:xfrm>
            <a:off x="5374433" y="3214638"/>
            <a:ext cx="922047"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Qty _________</a:t>
            </a:r>
          </a:p>
        </p:txBody>
      </p:sp>
      <p:sp>
        <p:nvSpPr>
          <p:cNvPr id="158" name="TextBox 157"/>
          <p:cNvSpPr txBox="1"/>
          <p:nvPr/>
        </p:nvSpPr>
        <p:spPr>
          <a:xfrm>
            <a:off x="6143257" y="2920152"/>
            <a:ext cx="1168910" cy="261610"/>
          </a:xfrm>
          <a:prstGeom prst="rect">
            <a:avLst/>
          </a:prstGeom>
          <a:noFill/>
        </p:spPr>
        <p:txBody>
          <a:bodyPr wrap="none" rtlCol="0">
            <a:spAutoFit/>
          </a:bodyPr>
          <a:lstStyle/>
          <a:p>
            <a:r>
              <a:rPr lang="en-US" sz="1100" dirty="0">
                <a:latin typeface="Roboto Condensed" pitchFamily="2" charset="0"/>
                <a:ea typeface="Roboto Condensed" pitchFamily="2" charset="0"/>
              </a:rPr>
              <a:t>LISINOPRIL 10mg</a:t>
            </a:r>
          </a:p>
        </p:txBody>
      </p:sp>
      <p:sp>
        <p:nvSpPr>
          <p:cNvPr id="159" name="Rounded Rectangle 158"/>
          <p:cNvSpPr/>
          <p:nvPr/>
        </p:nvSpPr>
        <p:spPr>
          <a:xfrm>
            <a:off x="5379620" y="2591916"/>
            <a:ext cx="2654320" cy="235882"/>
          </a:xfrm>
          <a:prstGeom prst="roundRect">
            <a:avLst>
              <a:gd name="adj" fmla="val 33529"/>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4" name="TextBox 123"/>
          <p:cNvSpPr txBox="1"/>
          <p:nvPr/>
        </p:nvSpPr>
        <p:spPr>
          <a:xfrm>
            <a:off x="5388224" y="2584364"/>
            <a:ext cx="1989647" cy="261610"/>
          </a:xfrm>
          <a:prstGeom prst="rect">
            <a:avLst/>
          </a:prstGeom>
          <a:noFill/>
        </p:spPr>
        <p:txBody>
          <a:bodyPr wrap="none" rtlCol="0">
            <a:spAutoFit/>
          </a:bodyPr>
          <a:lstStyle/>
          <a:p>
            <a:r>
              <a:rPr lang="en-US" sz="1100" dirty="0">
                <a:solidFill>
                  <a:srgbClr val="FF0000"/>
                </a:solidFill>
                <a:latin typeface="Roboto Condensed" pitchFamily="2" charset="0"/>
                <a:ea typeface="Roboto Condensed" pitchFamily="2" charset="0"/>
              </a:rPr>
              <a:t>Ins DECLINED</a:t>
            </a:r>
            <a:r>
              <a:rPr lang="en-US" sz="1100" dirty="0">
                <a:latin typeface="Roboto Condensed" pitchFamily="2" charset="0"/>
                <a:ea typeface="Roboto Condensed" pitchFamily="2" charset="0"/>
              </a:rPr>
              <a:t>:  REFILL TO SOON</a:t>
            </a:r>
          </a:p>
        </p:txBody>
      </p:sp>
      <p:sp>
        <p:nvSpPr>
          <p:cNvPr id="160" name="TextBox 159"/>
          <p:cNvSpPr txBox="1"/>
          <p:nvPr/>
        </p:nvSpPr>
        <p:spPr>
          <a:xfrm>
            <a:off x="5719031" y="3184014"/>
            <a:ext cx="322524" cy="261610"/>
          </a:xfrm>
          <a:prstGeom prst="rect">
            <a:avLst/>
          </a:prstGeom>
          <a:noFill/>
        </p:spPr>
        <p:txBody>
          <a:bodyPr wrap="none" rtlCol="0">
            <a:spAutoFit/>
          </a:bodyPr>
          <a:lstStyle/>
          <a:p>
            <a:r>
              <a:rPr lang="en-US" sz="1100" dirty="0">
                <a:latin typeface="Roboto Condensed" pitchFamily="2" charset="0"/>
                <a:ea typeface="Roboto Condensed" pitchFamily="2" charset="0"/>
              </a:rPr>
              <a:t>30</a:t>
            </a:r>
          </a:p>
        </p:txBody>
      </p:sp>
      <p:sp>
        <p:nvSpPr>
          <p:cNvPr id="161" name="TextBox 160"/>
          <p:cNvSpPr txBox="1"/>
          <p:nvPr/>
        </p:nvSpPr>
        <p:spPr>
          <a:xfrm>
            <a:off x="7627144" y="3759680"/>
            <a:ext cx="438355" cy="215444"/>
          </a:xfrm>
          <a:prstGeom prst="rect">
            <a:avLst/>
          </a:prstGeom>
          <a:noFill/>
        </p:spPr>
        <p:txBody>
          <a:bodyPr wrap="square" rtlCol="0">
            <a:spAutoFit/>
          </a:bodyPr>
          <a:lstStyle/>
          <a:p>
            <a:r>
              <a:rPr lang="en-US" sz="800" b="1" dirty="0">
                <a:solidFill>
                  <a:srgbClr val="256FBD"/>
                </a:solidFill>
                <a:latin typeface="Roboto Condensed" pitchFamily="2" charset="0"/>
                <a:ea typeface="Roboto Condensed" pitchFamily="2" charset="0"/>
              </a:rPr>
              <a:t>SEND</a:t>
            </a:r>
          </a:p>
        </p:txBody>
      </p:sp>
      <p:sp>
        <p:nvSpPr>
          <p:cNvPr id="162" name="TextBox 161"/>
          <p:cNvSpPr txBox="1"/>
          <p:nvPr/>
        </p:nvSpPr>
        <p:spPr>
          <a:xfrm>
            <a:off x="7092787" y="3759680"/>
            <a:ext cx="534357" cy="215444"/>
          </a:xfrm>
          <a:prstGeom prst="rect">
            <a:avLst/>
          </a:prstGeom>
          <a:noFill/>
        </p:spPr>
        <p:txBody>
          <a:bodyPr wrap="square" rtlCol="0">
            <a:spAutoFit/>
          </a:bodyPr>
          <a:lstStyle/>
          <a:p>
            <a:r>
              <a:rPr lang="en-US" sz="800" dirty="0">
                <a:solidFill>
                  <a:srgbClr val="FF0000"/>
                </a:solidFill>
                <a:latin typeface="Roboto Condensed" pitchFamily="2" charset="0"/>
                <a:ea typeface="Roboto Condensed" pitchFamily="2" charset="0"/>
              </a:rPr>
              <a:t>CANCEL</a:t>
            </a:r>
          </a:p>
        </p:txBody>
      </p:sp>
      <p:sp>
        <p:nvSpPr>
          <p:cNvPr id="122" name="TextBox 121"/>
          <p:cNvSpPr txBox="1"/>
          <p:nvPr/>
        </p:nvSpPr>
        <p:spPr>
          <a:xfrm>
            <a:off x="3148660" y="1330882"/>
            <a:ext cx="6916862" cy="246221"/>
          </a:xfrm>
          <a:prstGeom prst="rect">
            <a:avLst/>
          </a:prstGeom>
          <a:noFill/>
        </p:spPr>
        <p:txBody>
          <a:bodyPr wrap="square" rtlCol="0">
            <a:spAutoFit/>
          </a:bodyPr>
          <a:lstStyle/>
          <a:p>
            <a:r>
              <a:rPr lang="en-US" sz="1000" dirty="0">
                <a:latin typeface="Roboto Condensed" pitchFamily="2" charset="0"/>
                <a:ea typeface="Roboto Condensed" pitchFamily="2" charset="0"/>
              </a:rPr>
              <a:t>1/29/2016 @ 3:45 PM    </a:t>
            </a:r>
            <a:r>
              <a:rPr lang="en-US" sz="1000" u="sng" dirty="0">
                <a:solidFill>
                  <a:srgbClr val="256FBD"/>
                </a:solidFill>
                <a:latin typeface="Roboto Condensed" pitchFamily="2" charset="0"/>
                <a:ea typeface="Roboto Condensed" pitchFamily="2" charset="0"/>
              </a:rPr>
              <a:t>LISINOPRIL 10mg </a:t>
            </a:r>
            <a:r>
              <a:rPr lang="en-US" sz="1000" dirty="0">
                <a:latin typeface="Roboto Condensed" pitchFamily="2" charset="0"/>
                <a:ea typeface="Roboto Condensed" pitchFamily="2" charset="0"/>
              </a:rPr>
              <a:t>           30          COSTCO PHARMACY      806-653-6502    H5689677         $        6.90 </a:t>
            </a:r>
            <a:endParaRPr lang="en-US" sz="700" dirty="0">
              <a:solidFill>
                <a:srgbClr val="FF0000"/>
              </a:solidFill>
              <a:latin typeface="Roboto Condensed" pitchFamily="2" charset="0"/>
              <a:ea typeface="Roboto Condensed" pitchFamily="2" charset="0"/>
            </a:endParaRPr>
          </a:p>
        </p:txBody>
      </p:sp>
      <p:sp>
        <p:nvSpPr>
          <p:cNvPr id="165" name="TextBox 164"/>
          <p:cNvSpPr txBox="1"/>
          <p:nvPr/>
        </p:nvSpPr>
        <p:spPr>
          <a:xfrm>
            <a:off x="5374433" y="3459751"/>
            <a:ext cx="2513830"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MBR CUST SVC # _______________________</a:t>
            </a:r>
          </a:p>
        </p:txBody>
      </p:sp>
      <p:sp>
        <p:nvSpPr>
          <p:cNvPr id="166" name="TextBox 165"/>
          <p:cNvSpPr txBox="1"/>
          <p:nvPr/>
        </p:nvSpPr>
        <p:spPr>
          <a:xfrm>
            <a:off x="5384495" y="3696393"/>
            <a:ext cx="1519968" cy="261610"/>
          </a:xfrm>
          <a:prstGeom prst="rect">
            <a:avLst/>
          </a:prstGeom>
          <a:noFill/>
        </p:spPr>
        <p:txBody>
          <a:bodyPr wrap="none" rtlCol="0">
            <a:spAutoFit/>
          </a:bodyPr>
          <a:lstStyle/>
          <a:p>
            <a:r>
              <a:rPr lang="en-US" sz="1100" dirty="0">
                <a:solidFill>
                  <a:srgbClr val="256FBD"/>
                </a:solidFill>
                <a:latin typeface="Roboto Condensed" pitchFamily="2" charset="0"/>
                <a:ea typeface="Roboto Condensed" pitchFamily="2" charset="0"/>
              </a:rPr>
              <a:t>INSURER ______________</a:t>
            </a:r>
          </a:p>
        </p:txBody>
      </p:sp>
      <p:sp>
        <p:nvSpPr>
          <p:cNvPr id="167" name="TextBox 166"/>
          <p:cNvSpPr txBox="1"/>
          <p:nvPr/>
        </p:nvSpPr>
        <p:spPr>
          <a:xfrm>
            <a:off x="6444733" y="3407759"/>
            <a:ext cx="1048685" cy="261610"/>
          </a:xfrm>
          <a:prstGeom prst="rect">
            <a:avLst/>
          </a:prstGeom>
          <a:noFill/>
        </p:spPr>
        <p:txBody>
          <a:bodyPr wrap="none" rtlCol="0">
            <a:spAutoFit/>
          </a:bodyPr>
          <a:lstStyle/>
          <a:p>
            <a:r>
              <a:rPr lang="en-US" sz="1100" dirty="0">
                <a:latin typeface="Roboto Condensed" pitchFamily="2" charset="0"/>
                <a:ea typeface="Roboto Condensed" pitchFamily="2" charset="0"/>
              </a:rPr>
              <a:t>1-800-521-2227</a:t>
            </a:r>
          </a:p>
        </p:txBody>
      </p:sp>
      <p:sp>
        <p:nvSpPr>
          <p:cNvPr id="176" name="TextBox 175"/>
          <p:cNvSpPr txBox="1"/>
          <p:nvPr/>
        </p:nvSpPr>
        <p:spPr>
          <a:xfrm>
            <a:off x="5970323" y="3663253"/>
            <a:ext cx="689612" cy="261610"/>
          </a:xfrm>
          <a:prstGeom prst="rect">
            <a:avLst/>
          </a:prstGeom>
          <a:noFill/>
        </p:spPr>
        <p:txBody>
          <a:bodyPr wrap="none" rtlCol="0">
            <a:spAutoFit/>
          </a:bodyPr>
          <a:lstStyle/>
          <a:p>
            <a:r>
              <a:rPr lang="en-US" sz="1100" dirty="0">
                <a:latin typeface="Roboto Condensed" pitchFamily="2" charset="0"/>
                <a:ea typeface="Roboto Condensed" pitchFamily="2" charset="0"/>
              </a:rPr>
              <a:t>BCBS GA</a:t>
            </a:r>
          </a:p>
        </p:txBody>
      </p:sp>
      <p:sp>
        <p:nvSpPr>
          <p:cNvPr id="183" name="TextBox 182"/>
          <p:cNvSpPr txBox="1"/>
          <p:nvPr/>
        </p:nvSpPr>
        <p:spPr>
          <a:xfrm>
            <a:off x="6152519" y="3193462"/>
            <a:ext cx="1880333" cy="261610"/>
          </a:xfrm>
          <a:prstGeom prst="rect">
            <a:avLst/>
          </a:prstGeom>
          <a:noFill/>
        </p:spPr>
        <p:txBody>
          <a:bodyPr wrap="square" rtlCol="0">
            <a:spAutoFit/>
          </a:bodyPr>
          <a:lstStyle/>
          <a:p>
            <a:r>
              <a:rPr lang="en-US" sz="1100" dirty="0">
                <a:solidFill>
                  <a:srgbClr val="256FBD"/>
                </a:solidFill>
                <a:latin typeface="Roboto Condensed" pitchFamily="2" charset="0"/>
                <a:ea typeface="Roboto Condensed" pitchFamily="2" charset="0"/>
              </a:rPr>
              <a:t>Next Refillable _______________</a:t>
            </a:r>
          </a:p>
        </p:txBody>
      </p:sp>
      <p:sp>
        <p:nvSpPr>
          <p:cNvPr id="184" name="TextBox 183"/>
          <p:cNvSpPr txBox="1"/>
          <p:nvPr/>
        </p:nvSpPr>
        <p:spPr>
          <a:xfrm>
            <a:off x="7007261" y="3165005"/>
            <a:ext cx="668773" cy="261610"/>
          </a:xfrm>
          <a:prstGeom prst="rect">
            <a:avLst/>
          </a:prstGeom>
          <a:noFill/>
        </p:spPr>
        <p:txBody>
          <a:bodyPr wrap="none" rtlCol="0">
            <a:spAutoFit/>
          </a:bodyPr>
          <a:lstStyle/>
          <a:p>
            <a:r>
              <a:rPr lang="en-US" sz="1100" dirty="0">
                <a:latin typeface="Roboto Condensed" pitchFamily="2" charset="0"/>
                <a:ea typeface="Roboto Condensed" pitchFamily="2" charset="0"/>
              </a:rPr>
              <a:t>02-02-16</a:t>
            </a: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681" y="3178341"/>
            <a:ext cx="238158" cy="200053"/>
          </a:xfrm>
          <a:prstGeom prst="rect">
            <a:avLst/>
          </a:prstGeom>
        </p:spPr>
      </p:pic>
      <p:pic>
        <p:nvPicPr>
          <p:cNvPr id="123" name="Rx label for transf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141626" y="853892"/>
            <a:ext cx="1232772" cy="2191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4" name="Flowchart: Connector 133"/>
          <p:cNvSpPr/>
          <p:nvPr/>
        </p:nvSpPr>
        <p:spPr>
          <a:xfrm>
            <a:off x="11060723" y="3218177"/>
            <a:ext cx="289427" cy="272329"/>
          </a:xfrm>
          <a:prstGeom prst="flowChartConnector">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p:cNvSpPr/>
          <p:nvPr/>
        </p:nvSpPr>
        <p:spPr>
          <a:xfrm rot="5400000">
            <a:off x="11150310" y="3296610"/>
            <a:ext cx="143353" cy="110554"/>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10691480" y="3292897"/>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Picture 1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0283" y="3224924"/>
            <a:ext cx="281862" cy="281862"/>
          </a:xfrm>
          <a:prstGeom prst="rect">
            <a:avLst/>
          </a:prstGeom>
        </p:spPr>
      </p:pic>
      <p:sp>
        <p:nvSpPr>
          <p:cNvPr id="154" name="Rectangle 153"/>
          <p:cNvSpPr/>
          <p:nvPr/>
        </p:nvSpPr>
        <p:spPr>
          <a:xfrm>
            <a:off x="10784894" y="3290818"/>
            <a:ext cx="66494" cy="151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p:cNvGrpSpPr/>
          <p:nvPr/>
        </p:nvGrpSpPr>
        <p:grpSpPr>
          <a:xfrm>
            <a:off x="5461680" y="4926084"/>
            <a:ext cx="6184832" cy="1699752"/>
            <a:chOff x="5461680" y="4926084"/>
            <a:chExt cx="6184832" cy="1699752"/>
          </a:xfrm>
        </p:grpSpPr>
        <p:sp>
          <p:nvSpPr>
            <p:cNvPr id="164" name="Rounded Rectangle 163"/>
            <p:cNvSpPr/>
            <p:nvPr/>
          </p:nvSpPr>
          <p:spPr>
            <a:xfrm>
              <a:off x="5534915" y="5198980"/>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9" name="TextBox 188"/>
            <p:cNvSpPr txBox="1"/>
            <p:nvPr/>
          </p:nvSpPr>
          <p:spPr>
            <a:xfrm>
              <a:off x="5502526" y="5178484"/>
              <a:ext cx="1324402" cy="261610"/>
            </a:xfrm>
            <a:prstGeom prst="rect">
              <a:avLst/>
            </a:prstGeom>
            <a:noFill/>
          </p:spPr>
          <p:txBody>
            <a:bodyPr wrap="none" rtlCol="0">
              <a:spAutoFit/>
            </a:bodyPr>
            <a:lstStyle/>
            <a:p>
              <a:r>
                <a:rPr lang="en-US" sz="1100" dirty="0">
                  <a:solidFill>
                    <a:srgbClr val="FF0000"/>
                  </a:solidFill>
                  <a:latin typeface="Roboto Condensed" pitchFamily="2" charset="0"/>
                  <a:ea typeface="Roboto Condensed" pitchFamily="2" charset="0"/>
                </a:rPr>
                <a:t>C-II</a:t>
              </a:r>
              <a:r>
                <a:rPr lang="en-US" sz="1100" dirty="0">
                  <a:latin typeface="Roboto Condensed" pitchFamily="2" charset="0"/>
                  <a:ea typeface="Roboto Condensed" pitchFamily="2" charset="0"/>
                </a:rPr>
                <a:t> Drug- Cannot Fill</a:t>
              </a:r>
            </a:p>
          </p:txBody>
        </p:sp>
        <p:sp>
          <p:nvSpPr>
            <p:cNvPr id="196" name="Rounded Rectangle 195"/>
            <p:cNvSpPr/>
            <p:nvPr/>
          </p:nvSpPr>
          <p:spPr>
            <a:xfrm>
              <a:off x="7072091" y="520612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7" name="Rounded Rectangle 196"/>
            <p:cNvSpPr/>
            <p:nvPr/>
          </p:nvSpPr>
          <p:spPr>
            <a:xfrm>
              <a:off x="7073127" y="5502979"/>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8" name="TextBox 197"/>
            <p:cNvSpPr txBox="1"/>
            <p:nvPr/>
          </p:nvSpPr>
          <p:spPr>
            <a:xfrm>
              <a:off x="7049020" y="5185093"/>
              <a:ext cx="1441420" cy="261610"/>
            </a:xfrm>
            <a:prstGeom prst="rect">
              <a:avLst/>
            </a:prstGeom>
            <a:noFill/>
          </p:spPr>
          <p:txBody>
            <a:bodyPr wrap="none" rtlCol="0">
              <a:spAutoFit/>
            </a:bodyPr>
            <a:lstStyle/>
            <a:p>
              <a:r>
                <a:rPr lang="en-US" sz="1100" dirty="0">
                  <a:latin typeface="Roboto Condensed" pitchFamily="2" charset="0"/>
                  <a:ea typeface="Roboto Condensed" pitchFamily="2" charset="0"/>
                </a:rPr>
                <a:t>No Refills; Calling HCP</a:t>
              </a:r>
            </a:p>
          </p:txBody>
        </p:sp>
        <p:sp>
          <p:nvSpPr>
            <p:cNvPr id="199" name="Rounded Rectangle 198"/>
            <p:cNvSpPr/>
            <p:nvPr/>
          </p:nvSpPr>
          <p:spPr>
            <a:xfrm>
              <a:off x="8594477" y="5501301"/>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2" name="TextBox 201"/>
            <p:cNvSpPr txBox="1"/>
            <p:nvPr/>
          </p:nvSpPr>
          <p:spPr>
            <a:xfrm>
              <a:off x="8528448" y="5479000"/>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Declined-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03" name="Rounded Rectangle 202"/>
            <p:cNvSpPr/>
            <p:nvPr/>
          </p:nvSpPr>
          <p:spPr>
            <a:xfrm>
              <a:off x="5530578" y="5505318"/>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4" name="Rounded Rectangle 203"/>
            <p:cNvSpPr/>
            <p:nvPr/>
          </p:nvSpPr>
          <p:spPr>
            <a:xfrm>
              <a:off x="8590990" y="5207408"/>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5" name="TextBox 204"/>
            <p:cNvSpPr txBox="1"/>
            <p:nvPr/>
          </p:nvSpPr>
          <p:spPr>
            <a:xfrm>
              <a:off x="7060743" y="5481421"/>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Rx Expired; Calling HCP</a:t>
              </a:r>
            </a:p>
          </p:txBody>
        </p:sp>
        <p:sp>
          <p:nvSpPr>
            <p:cNvPr id="206" name="TextBox 205"/>
            <p:cNvSpPr txBox="1"/>
            <p:nvPr/>
          </p:nvSpPr>
          <p:spPr>
            <a:xfrm>
              <a:off x="5491762" y="5495626"/>
              <a:ext cx="1459054" cy="261610"/>
            </a:xfrm>
            <a:prstGeom prst="rect">
              <a:avLst/>
            </a:prstGeom>
            <a:noFill/>
          </p:spPr>
          <p:txBody>
            <a:bodyPr wrap="none" rtlCol="0">
              <a:spAutoFit/>
            </a:bodyPr>
            <a:lstStyle/>
            <a:p>
              <a:r>
                <a:rPr lang="en-US" sz="1100" dirty="0">
                  <a:latin typeface="Roboto Condensed" pitchFamily="2" charset="0"/>
                  <a:ea typeface="Roboto Condensed" pitchFamily="2" charset="0"/>
                </a:rPr>
                <a:t>Rx Not Carried for Now</a:t>
              </a:r>
            </a:p>
          </p:txBody>
        </p:sp>
        <p:sp>
          <p:nvSpPr>
            <p:cNvPr id="212" name="TextBox 211"/>
            <p:cNvSpPr txBox="1"/>
            <p:nvPr/>
          </p:nvSpPr>
          <p:spPr>
            <a:xfrm>
              <a:off x="8532007" y="5183908"/>
              <a:ext cx="1532792" cy="261610"/>
            </a:xfrm>
            <a:prstGeom prst="rect">
              <a:avLst/>
            </a:prstGeom>
            <a:noFill/>
          </p:spPr>
          <p:txBody>
            <a:bodyPr wrap="none" rtlCol="0">
              <a:spAutoFit/>
            </a:bodyPr>
            <a:lstStyle/>
            <a:p>
              <a:r>
                <a:rPr lang="en-US" sz="1100" dirty="0">
                  <a:latin typeface="Roboto Condensed" pitchFamily="2" charset="0"/>
                  <a:ea typeface="Roboto Condensed" pitchFamily="2" charset="0"/>
                </a:rPr>
                <a:t>Refill too Soon-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13" name="TextBox 212"/>
            <p:cNvSpPr txBox="1"/>
            <p:nvPr/>
          </p:nvSpPr>
          <p:spPr>
            <a:xfrm>
              <a:off x="7328833" y="4936700"/>
              <a:ext cx="94003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CALLING MD</a:t>
              </a:r>
            </a:p>
          </p:txBody>
        </p:sp>
        <p:sp>
          <p:nvSpPr>
            <p:cNvPr id="214" name="TextBox 213"/>
            <p:cNvSpPr txBox="1"/>
            <p:nvPr/>
          </p:nvSpPr>
          <p:spPr>
            <a:xfrm>
              <a:off x="5461680" y="4943400"/>
              <a:ext cx="1634020"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NOT CARRIED/Out of STOCK</a:t>
              </a:r>
            </a:p>
          </p:txBody>
        </p:sp>
        <p:sp>
          <p:nvSpPr>
            <p:cNvPr id="215" name="TextBox 214"/>
            <p:cNvSpPr txBox="1"/>
            <p:nvPr/>
          </p:nvSpPr>
          <p:spPr>
            <a:xfrm>
              <a:off x="8533572" y="4932263"/>
              <a:ext cx="1048802"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INS DECLINED</a:t>
              </a:r>
            </a:p>
          </p:txBody>
        </p:sp>
        <p:sp>
          <p:nvSpPr>
            <p:cNvPr id="216" name="TextBox 215"/>
            <p:cNvSpPr txBox="1"/>
            <p:nvPr/>
          </p:nvSpPr>
          <p:spPr>
            <a:xfrm>
              <a:off x="10238388" y="4926084"/>
              <a:ext cx="1107798" cy="246221"/>
            </a:xfrm>
            <a:prstGeom prst="rect">
              <a:avLst/>
            </a:prstGeom>
            <a:noFill/>
          </p:spPr>
          <p:txBody>
            <a:bodyPr wrap="square" rtlCol="0">
              <a:spAutoFit/>
            </a:bodyPr>
            <a:lstStyle/>
            <a:p>
              <a:r>
                <a:rPr lang="en-US" sz="1000" b="1" dirty="0">
                  <a:solidFill>
                    <a:srgbClr val="256FBD"/>
                  </a:solidFill>
                  <a:latin typeface="Roboto Condensed" pitchFamily="2" charset="0"/>
                  <a:ea typeface="Roboto Condensed" pitchFamily="2" charset="0"/>
                </a:rPr>
                <a:t>ADMIN  STATUS</a:t>
              </a:r>
            </a:p>
          </p:txBody>
        </p:sp>
        <p:sp>
          <p:nvSpPr>
            <p:cNvPr id="220" name="Rounded Rectangle 219"/>
            <p:cNvSpPr/>
            <p:nvPr/>
          </p:nvSpPr>
          <p:spPr>
            <a:xfrm>
              <a:off x="10078825" y="5208508"/>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1" name="Rounded Rectangle 220"/>
            <p:cNvSpPr/>
            <p:nvPr/>
          </p:nvSpPr>
          <p:spPr>
            <a:xfrm>
              <a:off x="10082287" y="550240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2" name="Rounded Rectangle 221"/>
            <p:cNvSpPr/>
            <p:nvPr/>
          </p:nvSpPr>
          <p:spPr>
            <a:xfrm>
              <a:off x="10078825" y="5795020"/>
              <a:ext cx="1429142"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3" name="Rounded Rectangle 222"/>
            <p:cNvSpPr/>
            <p:nvPr/>
          </p:nvSpPr>
          <p:spPr>
            <a:xfrm>
              <a:off x="10083381" y="6082399"/>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4" name="Rounded Rectangle 223"/>
            <p:cNvSpPr/>
            <p:nvPr/>
          </p:nvSpPr>
          <p:spPr>
            <a:xfrm>
              <a:off x="10084481" y="6372942"/>
              <a:ext cx="1424574" cy="2206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8" name="TextBox 227"/>
            <p:cNvSpPr txBox="1"/>
            <p:nvPr/>
          </p:nvSpPr>
          <p:spPr>
            <a:xfrm>
              <a:off x="10030919" y="5191078"/>
              <a:ext cx="1388171" cy="261610"/>
            </a:xfrm>
            <a:prstGeom prst="rect">
              <a:avLst/>
            </a:prstGeom>
            <a:noFill/>
          </p:spPr>
          <p:txBody>
            <a:bodyPr wrap="square" rtlCol="0">
              <a:spAutoFit/>
            </a:bodyPr>
            <a:lstStyle/>
            <a:p>
              <a:r>
                <a:rPr lang="en-US" sz="1100" dirty="0">
                  <a:latin typeface="Roboto Condensed" pitchFamily="2" charset="0"/>
                  <a:ea typeface="Roboto Condensed" pitchFamily="2" charset="0"/>
                </a:rPr>
                <a:t>PROCESSING</a:t>
              </a:r>
            </a:p>
          </p:txBody>
        </p:sp>
        <p:sp>
          <p:nvSpPr>
            <p:cNvPr id="237" name="TextBox 236"/>
            <p:cNvSpPr txBox="1"/>
            <p:nvPr/>
          </p:nvSpPr>
          <p:spPr>
            <a:xfrm>
              <a:off x="10032022" y="5488197"/>
              <a:ext cx="1614490" cy="261610"/>
            </a:xfrm>
            <a:prstGeom prst="rect">
              <a:avLst/>
            </a:prstGeom>
            <a:noFill/>
          </p:spPr>
          <p:txBody>
            <a:bodyPr wrap="square" rtlCol="0">
              <a:spAutoFit/>
            </a:bodyPr>
            <a:lstStyle/>
            <a:p>
              <a:r>
                <a:rPr lang="en-US" sz="1100" dirty="0">
                  <a:latin typeface="Roboto Condensed" pitchFamily="2" charset="0"/>
                  <a:ea typeface="Roboto Condensed" pitchFamily="2" charset="0"/>
                </a:rPr>
                <a:t>PENDING PHMCY REPLY</a:t>
              </a:r>
            </a:p>
          </p:txBody>
        </p:sp>
        <p:sp>
          <p:nvSpPr>
            <p:cNvPr id="238" name="TextBox 237"/>
            <p:cNvSpPr txBox="1"/>
            <p:nvPr/>
          </p:nvSpPr>
          <p:spPr>
            <a:xfrm>
              <a:off x="10033115" y="5785318"/>
              <a:ext cx="1604751" cy="261610"/>
            </a:xfrm>
            <a:prstGeom prst="rect">
              <a:avLst/>
            </a:prstGeom>
            <a:noFill/>
          </p:spPr>
          <p:txBody>
            <a:bodyPr wrap="square" rtlCol="0">
              <a:spAutoFit/>
            </a:bodyPr>
            <a:lstStyle/>
            <a:p>
              <a:r>
                <a:rPr lang="en-US" sz="1100" dirty="0">
                  <a:latin typeface="Roboto Condensed" pitchFamily="2" charset="0"/>
                  <a:ea typeface="Roboto Condensed" pitchFamily="2" charset="0"/>
                </a:rPr>
                <a:t>DELAYED / Rx ON ORDER</a:t>
              </a:r>
            </a:p>
          </p:txBody>
        </p:sp>
        <p:sp>
          <p:nvSpPr>
            <p:cNvPr id="239" name="TextBox 238"/>
            <p:cNvSpPr txBox="1"/>
            <p:nvPr/>
          </p:nvSpPr>
          <p:spPr>
            <a:xfrm>
              <a:off x="10039701" y="6055034"/>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COURIER DELIVERY</a:t>
              </a:r>
            </a:p>
          </p:txBody>
        </p:sp>
        <p:sp>
          <p:nvSpPr>
            <p:cNvPr id="240" name="TextBox 239"/>
            <p:cNvSpPr txBox="1"/>
            <p:nvPr/>
          </p:nvSpPr>
          <p:spPr>
            <a:xfrm>
              <a:off x="10039698" y="6364226"/>
              <a:ext cx="1428240" cy="261610"/>
            </a:xfrm>
            <a:prstGeom prst="rect">
              <a:avLst/>
            </a:prstGeom>
            <a:noFill/>
          </p:spPr>
          <p:txBody>
            <a:bodyPr wrap="square" rtlCol="0">
              <a:spAutoFit/>
            </a:bodyPr>
            <a:lstStyle/>
            <a:p>
              <a:r>
                <a:rPr lang="en-US" sz="1100" dirty="0">
                  <a:latin typeface="Roboto Condensed" pitchFamily="2" charset="0"/>
                  <a:ea typeface="Roboto Condensed" pitchFamily="2" charset="0"/>
                </a:rPr>
                <a:t>SHIPPED</a:t>
              </a:r>
            </a:p>
          </p:txBody>
        </p:sp>
        <p:sp>
          <p:nvSpPr>
            <p:cNvPr id="241" name="Rounded Rectangle 240"/>
            <p:cNvSpPr/>
            <p:nvPr/>
          </p:nvSpPr>
          <p:spPr>
            <a:xfrm>
              <a:off x="8602153" y="579842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44" name="TextBox 243"/>
            <p:cNvSpPr txBox="1"/>
            <p:nvPr/>
          </p:nvSpPr>
          <p:spPr>
            <a:xfrm>
              <a:off x="8536124" y="577612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Step Edit / PA-  </a:t>
              </a:r>
              <a:r>
                <a:rPr lang="en-US" sz="1100" dirty="0">
                  <a:solidFill>
                    <a:srgbClr val="256FBD"/>
                  </a:solidFill>
                  <a:latin typeface="Roboto Condensed" pitchFamily="2" charset="0"/>
                  <a:ea typeface="Roboto Condensed" pitchFamily="2" charset="0"/>
                </a:rPr>
                <a:t>$</a:t>
              </a:r>
              <a:r>
                <a:rPr lang="en-US" sz="1100" dirty="0">
                  <a:latin typeface="Roboto Condensed" pitchFamily="2" charset="0"/>
                  <a:ea typeface="Roboto Condensed" pitchFamily="2" charset="0"/>
                </a:rPr>
                <a:t> Option</a:t>
              </a:r>
            </a:p>
          </p:txBody>
        </p:sp>
        <p:sp>
          <p:nvSpPr>
            <p:cNvPr id="247" name="Rounded Rectangle 246"/>
            <p:cNvSpPr/>
            <p:nvPr/>
          </p:nvSpPr>
          <p:spPr>
            <a:xfrm>
              <a:off x="8603243" y="608238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50" name="TextBox 249"/>
            <p:cNvSpPr txBox="1"/>
            <p:nvPr/>
          </p:nvSpPr>
          <p:spPr>
            <a:xfrm>
              <a:off x="8537214" y="6060081"/>
              <a:ext cx="1544899"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not Accepted-- </a:t>
              </a:r>
              <a:r>
                <a:rPr lang="en-US" sz="1100" dirty="0">
                  <a:solidFill>
                    <a:srgbClr val="256FBD"/>
                  </a:solidFill>
                  <a:latin typeface="Roboto Condensed" pitchFamily="2" charset="0"/>
                  <a:ea typeface="Roboto Condensed" pitchFamily="2" charset="0"/>
                </a:rPr>
                <a:t>$</a:t>
              </a:r>
              <a:endParaRPr lang="en-US" sz="1100" dirty="0">
                <a:latin typeface="Roboto Condensed" pitchFamily="2" charset="0"/>
                <a:ea typeface="Roboto Condensed" pitchFamily="2" charset="0"/>
              </a:endParaRPr>
            </a:p>
          </p:txBody>
        </p:sp>
        <p:sp>
          <p:nvSpPr>
            <p:cNvPr id="252" name="Rounded Rectangle 251"/>
            <p:cNvSpPr/>
            <p:nvPr/>
          </p:nvSpPr>
          <p:spPr>
            <a:xfrm>
              <a:off x="7074227" y="5800100"/>
              <a:ext cx="144230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53" name="TextBox 252"/>
            <p:cNvSpPr txBox="1"/>
            <p:nvPr/>
          </p:nvSpPr>
          <p:spPr>
            <a:xfrm>
              <a:off x="7061843" y="5778542"/>
              <a:ext cx="1536546" cy="261610"/>
            </a:xfrm>
            <a:prstGeom prst="rect">
              <a:avLst/>
            </a:prstGeom>
            <a:noFill/>
          </p:spPr>
          <p:txBody>
            <a:bodyPr wrap="square" rtlCol="0">
              <a:spAutoFit/>
            </a:bodyPr>
            <a:lstStyle/>
            <a:p>
              <a:r>
                <a:rPr lang="en-US" sz="1100" dirty="0">
                  <a:latin typeface="Roboto Condensed" pitchFamily="2" charset="0"/>
                  <a:ea typeface="Roboto Condensed" pitchFamily="2" charset="0"/>
                </a:rPr>
                <a:t>MD Declined – Can't fill</a:t>
              </a:r>
            </a:p>
          </p:txBody>
        </p:sp>
      </p:grpSp>
      <p:sp>
        <p:nvSpPr>
          <p:cNvPr id="163" name="Rectangle 162">
            <a:hlinkClick r:id="rId14" action="ppaction://hlinksldjump"/>
          </p:cNvPr>
          <p:cNvSpPr/>
          <p:nvPr/>
        </p:nvSpPr>
        <p:spPr>
          <a:xfrm>
            <a:off x="7627144" y="3705827"/>
            <a:ext cx="553162" cy="39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1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19591" y="4926084"/>
            <a:ext cx="3172075" cy="4500453"/>
          </a:xfrm>
          <a:prstGeom prst="rect">
            <a:avLst/>
          </a:prstGeom>
        </p:spPr>
      </p:pic>
    </p:spTree>
    <p:extLst>
      <p:ext uri="{BB962C8B-B14F-4D97-AF65-F5344CB8AC3E}">
        <p14:creationId xmlns:p14="http://schemas.microsoft.com/office/powerpoint/2010/main" val="335590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125"/>
                                        </p:tgtEl>
                                        <p:attrNameLst>
                                          <p:attrName>style.visibility</p:attrName>
                                        </p:attrNameLst>
                                      </p:cBhvr>
                                      <p:to>
                                        <p:strVal val="visible"/>
                                      </p:to>
                                    </p:set>
                                    <p:animEffect transition="in" filter="fade">
                                      <p:cBhvr>
                                        <p:cTn id="28" dur="500"/>
                                        <p:tgtEl>
                                          <p:spTgt spid="12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6"/>
                                        </p:tgtEl>
                                        <p:attrNameLst>
                                          <p:attrName>style.visibility</p:attrName>
                                        </p:attrNameLst>
                                      </p:cBhvr>
                                      <p:to>
                                        <p:strVal val="visible"/>
                                      </p:to>
                                    </p:set>
                                  </p:childTnLst>
                                </p:cTn>
                              </p:par>
                              <p:par>
                                <p:cTn id="43" presetID="1" presetClass="entr" presetSubtype="0" fill="hold" grpId="0" nodeType="withEffect">
                                  <p:stCondLst>
                                    <p:cond delay="500"/>
                                  </p:stCondLst>
                                  <p:iterate type="lt">
                                    <p:tmAbs val="50"/>
                                  </p:iterate>
                                  <p:childTnLst>
                                    <p:set>
                                      <p:cBhvr>
                                        <p:cTn id="44" dur="1" fill="hold">
                                          <p:stCondLst>
                                            <p:cond delay="0"/>
                                          </p:stCondLst>
                                        </p:cTn>
                                        <p:tgtEl>
                                          <p:spTgt spid="158"/>
                                        </p:tgtEl>
                                        <p:attrNameLst>
                                          <p:attrName>style.visibility</p:attrName>
                                        </p:attrNameLst>
                                      </p:cBhvr>
                                      <p:to>
                                        <p:strVal val="visible"/>
                                      </p:to>
                                    </p:set>
                                  </p:childTnLst>
                                </p:cTn>
                              </p:par>
                            </p:childTnLst>
                          </p:cTn>
                        </p:par>
                        <p:par>
                          <p:cTn id="45" fill="hold">
                            <p:stCondLst>
                              <p:cond delay="1151"/>
                            </p:stCondLst>
                            <p:childTnLst>
                              <p:par>
                                <p:cTn id="46" presetID="1" presetClass="entr" presetSubtype="0" fill="hold" grpId="0" nodeType="afterEffect">
                                  <p:stCondLst>
                                    <p:cond delay="0"/>
                                  </p:stCondLst>
                                  <p:iterate type="lt">
                                    <p:tmAbs val="50"/>
                                  </p:iterate>
                                  <p:childTnLst>
                                    <p:set>
                                      <p:cBhvr>
                                        <p:cTn id="47" dur="1" fill="hold">
                                          <p:stCondLst>
                                            <p:cond delay="0"/>
                                          </p:stCondLst>
                                        </p:cTn>
                                        <p:tgtEl>
                                          <p:spTgt spid="16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childTnLst>
                                </p:cTn>
                              </p:par>
                            </p:childTnLst>
                          </p:cTn>
                        </p:par>
                        <p:par>
                          <p:cTn id="50" fill="hold">
                            <p:stCondLst>
                              <p:cond delay="1202"/>
                            </p:stCondLst>
                            <p:childTnLst>
                              <p:par>
                                <p:cTn id="51" presetID="1" presetClass="entr" presetSubtype="0" fill="hold" grpId="0" nodeType="afterEffect">
                                  <p:stCondLst>
                                    <p:cond delay="0"/>
                                  </p:stCondLst>
                                  <p:iterate type="lt">
                                    <p:tmAbs val="50"/>
                                  </p:iterate>
                                  <p:childTnLst>
                                    <p:set>
                                      <p:cBhvr>
                                        <p:cTn id="52" dur="1" fill="hold">
                                          <p:stCondLst>
                                            <p:cond delay="0"/>
                                          </p:stCondLst>
                                        </p:cTn>
                                        <p:tgtEl>
                                          <p:spTgt spid="184"/>
                                        </p:tgtEl>
                                        <p:attrNameLst>
                                          <p:attrName>style.visibility</p:attrName>
                                        </p:attrNameLst>
                                      </p:cBhvr>
                                      <p:to>
                                        <p:strVal val="visible"/>
                                      </p:to>
                                    </p:set>
                                  </p:childTnLst>
                                </p:cTn>
                              </p:par>
                            </p:childTnLst>
                          </p:cTn>
                        </p:par>
                        <p:par>
                          <p:cTn id="53" fill="hold">
                            <p:stCondLst>
                              <p:cond delay="1553"/>
                            </p:stCondLst>
                            <p:childTnLst>
                              <p:par>
                                <p:cTn id="54" presetID="1" presetClass="entr" presetSubtype="0" fill="hold" grpId="0" nodeType="afterEffect">
                                  <p:stCondLst>
                                    <p:cond delay="0"/>
                                  </p:stCondLst>
                                  <p:iterate type="lt">
                                    <p:tmAbs val="50"/>
                                  </p:iterate>
                                  <p:childTnLst>
                                    <p:set>
                                      <p:cBhvr>
                                        <p:cTn id="55" dur="1" fill="hold">
                                          <p:stCondLst>
                                            <p:cond delay="0"/>
                                          </p:stCondLst>
                                        </p:cTn>
                                        <p:tgtEl>
                                          <p:spTgt spid="167"/>
                                        </p:tgtEl>
                                        <p:attrNameLst>
                                          <p:attrName>style.visibility</p:attrName>
                                        </p:attrNameLst>
                                      </p:cBhvr>
                                      <p:to>
                                        <p:strVal val="visible"/>
                                      </p:to>
                                    </p:set>
                                  </p:childTnLst>
                                </p:cTn>
                              </p:par>
                            </p:childTnLst>
                          </p:cTn>
                        </p:par>
                        <p:par>
                          <p:cTn id="56" fill="hold">
                            <p:stCondLst>
                              <p:cond delay="2204"/>
                            </p:stCondLst>
                            <p:childTnLst>
                              <p:par>
                                <p:cTn id="57" presetID="1" presetClass="entr" presetSubtype="0" fill="hold" grpId="0" nodeType="afterEffect">
                                  <p:stCondLst>
                                    <p:cond delay="0"/>
                                  </p:stCondLst>
                                  <p:iterate type="lt">
                                    <p:tmAbs val="50"/>
                                  </p:iterate>
                                  <p:childTnLst>
                                    <p:set>
                                      <p:cBhvr>
                                        <p:cTn id="58" dur="1" fill="hold">
                                          <p:stCondLst>
                                            <p:cond delay="0"/>
                                          </p:stCondLst>
                                        </p:cTn>
                                        <p:tgtEl>
                                          <p:spTgt spid="17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123"/>
                </p:tgtEl>
              </p:cMediaNode>
            </p:video>
          </p:childTnLst>
        </p:cTn>
      </p:par>
    </p:tnLst>
    <p:bldLst>
      <p:bldP spid="175" grpId="0" animBg="1"/>
      <p:bldP spid="137" grpId="0"/>
      <p:bldP spid="156" grpId="0"/>
      <p:bldP spid="158" grpId="0"/>
      <p:bldP spid="159" grpId="0" animBg="1"/>
      <p:bldP spid="124" grpId="0"/>
      <p:bldP spid="160" grpId="0"/>
      <p:bldP spid="161" grpId="0"/>
      <p:bldP spid="162" grpId="0"/>
      <p:bldP spid="165" grpId="0"/>
      <p:bldP spid="166" grpId="0"/>
      <p:bldP spid="167" grpId="0"/>
      <p:bldP spid="176" grpId="0"/>
      <p:bldP spid="183" grpId="0"/>
      <p:bldP spid="184" grpId="0"/>
      <p:bldP spid="134" grpId="0" animBg="1"/>
      <p:bldP spid="140" grpId="0" animBg="1"/>
      <p:bldP spid="141" grpId="0" animBg="1"/>
      <p:bldP spid="15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3"/>
          <a:stretch>
            <a:fillRect/>
          </a:stretch>
        </p:blipFill>
        <p:spPr>
          <a:xfrm>
            <a:off x="-27050" y="-65847"/>
            <a:ext cx="1377951" cy="530640"/>
          </a:xfrm>
          <a:prstGeom prst="rect">
            <a:avLst/>
          </a:prstGeom>
        </p:spPr>
      </p:pic>
      <p:sp>
        <p:nvSpPr>
          <p:cNvPr id="15" name="TextBox 14"/>
          <p:cNvSpPr txBox="1"/>
          <p:nvPr/>
        </p:nvSpPr>
        <p:spPr>
          <a:xfrm>
            <a:off x="9455978" y="-52102"/>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71042" y="379115"/>
            <a:ext cx="1168176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4285185" y="-41359"/>
            <a:ext cx="2311484" cy="497505"/>
          </a:xfrm>
        </p:spPr>
        <p:txBody>
          <a:bodyPr>
            <a:normAutofit/>
          </a:bodyPr>
          <a:lstStyle/>
          <a:p>
            <a:r>
              <a:rPr lang="en-US" sz="2000" dirty="0">
                <a:solidFill>
                  <a:srgbClr val="FF0000"/>
                </a:solidFill>
                <a:latin typeface="Roboto Condensed" pitchFamily="2" charset="0"/>
                <a:ea typeface="Roboto Condensed" pitchFamily="2" charset="0"/>
                <a:cs typeface="Segoe UI" pitchFamily="34" charset="0"/>
              </a:rPr>
              <a:t>PHARMACY QUEUE</a:t>
            </a:r>
          </a:p>
        </p:txBody>
      </p:sp>
      <p:sp>
        <p:nvSpPr>
          <p:cNvPr id="136" name="TextBox 135"/>
          <p:cNvSpPr txBox="1"/>
          <p:nvPr/>
        </p:nvSpPr>
        <p:spPr>
          <a:xfrm>
            <a:off x="7515513" y="139507"/>
            <a:ext cx="2015440" cy="261610"/>
          </a:xfrm>
          <a:prstGeom prst="rect">
            <a:avLst/>
          </a:prstGeom>
          <a:noFill/>
        </p:spPr>
        <p:txBody>
          <a:bodyPr wrap="square" rtlCol="0">
            <a:spAutoFit/>
          </a:bodyPr>
          <a:lstStyle/>
          <a:p>
            <a:pPr algn="r"/>
            <a:r>
              <a:rPr lang="en-US" sz="1100" b="1" dirty="0">
                <a:solidFill>
                  <a:srgbClr val="256FBD"/>
                </a:solidFill>
                <a:latin typeface="Roboto Condensed" pitchFamily="2" charset="0"/>
                <a:ea typeface="Roboto Condensed" pitchFamily="2" charset="0"/>
              </a:rPr>
              <a:t>TUESDAY  JANUARY  29  2016  </a:t>
            </a:r>
            <a:endParaRPr lang="en-US" sz="1050" b="1" dirty="0">
              <a:solidFill>
                <a:srgbClr val="256FBD"/>
              </a:solidFill>
              <a:latin typeface="Roboto Condensed" pitchFamily="2" charset="0"/>
              <a:ea typeface="Roboto Condensed" pitchFamily="2" charset="0"/>
            </a:endParaRPr>
          </a:p>
        </p:txBody>
      </p:sp>
      <p:sp>
        <p:nvSpPr>
          <p:cNvPr id="138" name="Rectangle 137"/>
          <p:cNvSpPr/>
          <p:nvPr/>
        </p:nvSpPr>
        <p:spPr>
          <a:xfrm>
            <a:off x="2146372" y="756120"/>
            <a:ext cx="9492773" cy="579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2342118" y="1254953"/>
            <a:ext cx="9264277" cy="253916"/>
          </a:xfrm>
          <a:prstGeom prst="rect">
            <a:avLst/>
          </a:prstGeom>
          <a:noFill/>
        </p:spPr>
        <p:txBody>
          <a:bodyPr wrap="square" rtlCol="0">
            <a:spAutoFit/>
          </a:bodyPr>
          <a:lstStyle/>
          <a:p>
            <a:r>
              <a:rPr lang="en-US" sz="1050" b="1" dirty="0">
                <a:solidFill>
                  <a:schemeClr val="tx1">
                    <a:lumMod val="65000"/>
                    <a:lumOff val="35000"/>
                  </a:schemeClr>
                </a:solidFill>
                <a:latin typeface="Roboto Condensed" pitchFamily="2" charset="0"/>
                <a:ea typeface="Roboto Condensed" pitchFamily="2" charset="0"/>
              </a:rPr>
              <a:t>RECEIVED	                 PATIENT NAME	     DOB            HAS RX INS CARD ?      RX SEARCHED     QTY             CASH PRICE QUOTED        STATUS</a:t>
            </a:r>
            <a:endParaRPr lang="en-US" sz="800" dirty="0">
              <a:solidFill>
                <a:schemeClr val="tx1">
                  <a:lumMod val="65000"/>
                  <a:lumOff val="35000"/>
                </a:schemeClr>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1826" y="5786400"/>
            <a:ext cx="1276359" cy="683278"/>
          </a:xfrm>
          <a:prstGeom prst="rect">
            <a:avLst/>
          </a:prstGeom>
        </p:spPr>
      </p:pic>
      <p:cxnSp>
        <p:nvCxnSpPr>
          <p:cNvPr id="8" name="Straight Connector 7"/>
          <p:cNvCxnSpPr/>
          <p:nvPr/>
        </p:nvCxnSpPr>
        <p:spPr>
          <a:xfrm>
            <a:off x="2416984" y="1505757"/>
            <a:ext cx="9120423" cy="191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96275" y="1581602"/>
            <a:ext cx="2006881" cy="65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29062" y="1714368"/>
            <a:ext cx="2037038" cy="553998"/>
          </a:xfrm>
          <a:prstGeom prst="rect">
            <a:avLst/>
          </a:prstGeom>
          <a:noFill/>
        </p:spPr>
        <p:txBody>
          <a:bodyPr wrap="square" rtlCol="0">
            <a:spAutoFit/>
          </a:bodyPr>
          <a:lstStyle/>
          <a:p>
            <a:r>
              <a:rPr lang="en-US" sz="1000" dirty="0">
                <a:solidFill>
                  <a:prstClr val="black"/>
                </a:solidFill>
                <a:latin typeface="Roboto Condensed" pitchFamily="2" charset="0"/>
                <a:ea typeface="Roboto Condensed" pitchFamily="2" charset="0"/>
              </a:rPr>
              <a:t>Pharmacists	2</a:t>
            </a:r>
          </a:p>
          <a:p>
            <a:r>
              <a:rPr lang="en-US" sz="1000" dirty="0">
                <a:solidFill>
                  <a:prstClr val="black"/>
                </a:solidFill>
                <a:latin typeface="Roboto Condensed" pitchFamily="2" charset="0"/>
                <a:ea typeface="Roboto Condensed" pitchFamily="2" charset="0"/>
              </a:rPr>
              <a:t>Staff	5</a:t>
            </a:r>
          </a:p>
          <a:p>
            <a:r>
              <a:rPr lang="en-US" sz="1000" dirty="0">
                <a:solidFill>
                  <a:prstClr val="black"/>
                </a:solidFill>
                <a:latin typeface="Roboto Condensed" pitchFamily="2" charset="0"/>
                <a:ea typeface="Roboto Condensed" pitchFamily="2" charset="0"/>
              </a:rPr>
              <a:t>Other	1</a:t>
            </a:r>
          </a:p>
        </p:txBody>
      </p:sp>
      <p:sp>
        <p:nvSpPr>
          <p:cNvPr id="118" name="TextBox 117"/>
          <p:cNvSpPr txBox="1"/>
          <p:nvPr/>
        </p:nvSpPr>
        <p:spPr>
          <a:xfrm>
            <a:off x="1751088" y="2048356"/>
            <a:ext cx="400106" cy="200055"/>
          </a:xfrm>
          <a:prstGeom prst="rect">
            <a:avLst/>
          </a:prstGeom>
          <a:noFill/>
        </p:spPr>
        <p:txBody>
          <a:bodyPr wrap="square" rtlCol="0">
            <a:spAutoFit/>
          </a:bodyPr>
          <a:lstStyle/>
          <a:p>
            <a:pPr algn="r"/>
            <a:r>
              <a:rPr lang="en-US" sz="700" u="sng" dirty="0">
                <a:solidFill>
                  <a:srgbClr val="256FBD"/>
                </a:solidFill>
                <a:latin typeface="Roboto Condensed" pitchFamily="2" charset="0"/>
                <a:ea typeface="Roboto Condensed" pitchFamily="2" charset="0"/>
              </a:rPr>
              <a:t>EDIT</a:t>
            </a:r>
            <a:endParaRPr lang="en-US" sz="700" b="1" u="sng" dirty="0">
              <a:solidFill>
                <a:srgbClr val="256FBD"/>
              </a:solidFill>
              <a:latin typeface="Roboto Condensed" pitchFamily="2" charset="0"/>
              <a:ea typeface="Roboto Condensed" pitchFamily="2" charset="0"/>
            </a:endParaRPr>
          </a:p>
        </p:txBody>
      </p:sp>
      <p:sp>
        <p:nvSpPr>
          <p:cNvPr id="131" name="TextBox 130"/>
          <p:cNvSpPr txBox="1"/>
          <p:nvPr/>
        </p:nvSpPr>
        <p:spPr>
          <a:xfrm>
            <a:off x="42913" y="1561351"/>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USER PROFILES</a:t>
            </a:r>
          </a:p>
        </p:txBody>
      </p:sp>
      <p:sp>
        <p:nvSpPr>
          <p:cNvPr id="146" name="TextBox 145"/>
          <p:cNvSpPr txBox="1"/>
          <p:nvPr/>
        </p:nvSpPr>
        <p:spPr>
          <a:xfrm>
            <a:off x="2059515" y="390258"/>
            <a:ext cx="1391643"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0h 41m</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2785916" y="387599"/>
            <a:ext cx="1921155"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AVERAGE TIME IT TAKES YOUR PHARMACY TO PROCESS AN RX</a:t>
            </a:r>
            <a:endParaRPr lang="en-US" sz="700" b="1" dirty="0">
              <a:solidFill>
                <a:schemeClr val="bg1"/>
              </a:solidFill>
              <a:latin typeface="Roboto Condensed" pitchFamily="2" charset="0"/>
              <a:ea typeface="Roboto Condensed" pitchFamily="2" charset="0"/>
            </a:endParaRPr>
          </a:p>
        </p:txBody>
      </p:sp>
      <p:sp>
        <p:nvSpPr>
          <p:cNvPr id="151" name="TextBox 150"/>
          <p:cNvSpPr txBox="1"/>
          <p:nvPr/>
        </p:nvSpPr>
        <p:spPr>
          <a:xfrm>
            <a:off x="18915" y="371465"/>
            <a:ext cx="208424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You are currently logged in as:</a:t>
            </a:r>
            <a:br>
              <a:rPr lang="en-US" sz="900" b="1" dirty="0">
                <a:solidFill>
                  <a:schemeClr val="bg1"/>
                </a:solidFill>
                <a:latin typeface="Roboto Condensed" pitchFamily="2" charset="0"/>
                <a:ea typeface="Roboto Condensed" pitchFamily="2" charset="0"/>
              </a:rPr>
            </a:br>
            <a:r>
              <a:rPr lang="en-US" sz="900" b="1" dirty="0">
                <a:solidFill>
                  <a:schemeClr val="bg1"/>
                </a:solidFill>
                <a:latin typeface="Roboto Condensed" pitchFamily="2" charset="0"/>
                <a:ea typeface="Roboto Condensed" pitchFamily="2" charset="0"/>
              </a:rPr>
              <a:t>Steven </a:t>
            </a:r>
            <a:r>
              <a:rPr lang="en-US" sz="900" b="1" dirty="0" err="1">
                <a:solidFill>
                  <a:schemeClr val="bg1"/>
                </a:solidFill>
                <a:latin typeface="Roboto Condensed" pitchFamily="2" charset="0"/>
                <a:ea typeface="Roboto Condensed" pitchFamily="2" charset="0"/>
              </a:rPr>
              <a:t>Vanser</a:t>
            </a:r>
            <a:r>
              <a:rPr lang="en-US" sz="900" b="1" dirty="0">
                <a:solidFill>
                  <a:schemeClr val="bg1"/>
                </a:solidFill>
                <a:latin typeface="Roboto Condensed" pitchFamily="2" charset="0"/>
                <a:ea typeface="Roboto Condensed" pitchFamily="2" charset="0"/>
              </a:rPr>
              <a:t>, </a:t>
            </a:r>
            <a:r>
              <a:rPr lang="en-US" sz="900" b="1" dirty="0" err="1">
                <a:solidFill>
                  <a:schemeClr val="bg1"/>
                </a:solidFill>
                <a:latin typeface="Roboto Condensed" pitchFamily="2" charset="0"/>
                <a:ea typeface="Roboto Condensed" pitchFamily="2" charset="0"/>
              </a:rPr>
              <a:t>R.Ph</a:t>
            </a:r>
            <a:r>
              <a:rPr lang="en-US" sz="900" b="1" dirty="0">
                <a:solidFill>
                  <a:schemeClr val="bg1"/>
                </a:solidFill>
                <a:latin typeface="Roboto Condensed" pitchFamily="2" charset="0"/>
                <a:ea typeface="Roboto Condensed" pitchFamily="2" charset="0"/>
              </a:rPr>
              <a:t>. (</a:t>
            </a:r>
            <a:r>
              <a:rPr lang="en-US" sz="900" b="1" u="sng" dirty="0">
                <a:solidFill>
                  <a:schemeClr val="bg1"/>
                </a:solidFill>
                <a:latin typeface="Roboto Condensed" pitchFamily="2" charset="0"/>
                <a:ea typeface="Roboto Condensed" pitchFamily="2" charset="0"/>
              </a:rPr>
              <a:t>LOGOUT</a:t>
            </a:r>
            <a:r>
              <a:rPr lang="en-US" sz="900" b="1" dirty="0">
                <a:solidFill>
                  <a:schemeClr val="bg1"/>
                </a:solidFill>
                <a:latin typeface="Roboto Condensed" pitchFamily="2" charset="0"/>
                <a:ea typeface="Roboto Condensed" pitchFamily="2" charset="0"/>
              </a:rPr>
              <a:t>)</a:t>
            </a:r>
            <a:endParaRPr lang="en-US" sz="700" b="1" dirty="0">
              <a:solidFill>
                <a:schemeClr val="bg1"/>
              </a:solidFill>
              <a:latin typeface="Roboto Condensed" pitchFamily="2" charset="0"/>
              <a:ea typeface="Roboto Condensed" pitchFamily="2" charset="0"/>
            </a:endParaRPr>
          </a:p>
        </p:txBody>
      </p:sp>
      <p:sp>
        <p:nvSpPr>
          <p:cNvPr id="168" name="Rectangle 167"/>
          <p:cNvSpPr/>
          <p:nvPr/>
        </p:nvSpPr>
        <p:spPr>
          <a:xfrm>
            <a:off x="91255" y="75666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38340" y="889430"/>
            <a:ext cx="2037038" cy="646331"/>
          </a:xfrm>
          <a:prstGeom prst="rect">
            <a:avLst/>
          </a:prstGeom>
          <a:noFill/>
        </p:spPr>
        <p:txBody>
          <a:bodyPr wrap="square" rtlCol="0">
            <a:spAutoFit/>
          </a:bodyPr>
          <a:lstStyle/>
          <a:p>
            <a:r>
              <a:rPr lang="en-US" sz="900" dirty="0">
                <a:solidFill>
                  <a:prstClr val="black"/>
                </a:solidFill>
                <a:latin typeface="Roboto Condensed" pitchFamily="2" charset="0"/>
                <a:ea typeface="Roboto Condensed" pitchFamily="2" charset="0"/>
              </a:rPr>
              <a:t>2817 Filler Lane, #201</a:t>
            </a:r>
            <a:br>
              <a:rPr lang="en-US" sz="900" dirty="0">
                <a:solidFill>
                  <a:prstClr val="black"/>
                </a:solidFill>
                <a:latin typeface="Roboto Condensed" pitchFamily="2" charset="0"/>
                <a:ea typeface="Roboto Condensed" pitchFamily="2" charset="0"/>
              </a:rPr>
            </a:br>
            <a:r>
              <a:rPr lang="en-US" sz="900" dirty="0" err="1">
                <a:solidFill>
                  <a:prstClr val="black"/>
                </a:solidFill>
                <a:latin typeface="Roboto Condensed" pitchFamily="2" charset="0"/>
                <a:ea typeface="Roboto Condensed" pitchFamily="2" charset="0"/>
              </a:rPr>
              <a:t>Hadwick</a:t>
            </a:r>
            <a:r>
              <a:rPr lang="en-US" sz="900" dirty="0">
                <a:solidFill>
                  <a:prstClr val="black"/>
                </a:solidFill>
                <a:latin typeface="Roboto Condensed" pitchFamily="2" charset="0"/>
                <a:ea typeface="Roboto Condensed" pitchFamily="2" charset="0"/>
              </a:rPr>
              <a:t>, VT 05843</a:t>
            </a:r>
            <a:br>
              <a:rPr lang="en-US" sz="900" dirty="0">
                <a:solidFill>
                  <a:prstClr val="black"/>
                </a:solidFill>
                <a:latin typeface="Roboto Condensed" pitchFamily="2" charset="0"/>
                <a:ea typeface="Roboto Condensed" pitchFamily="2" charset="0"/>
              </a:rPr>
            </a:br>
            <a:r>
              <a:rPr lang="en-US" sz="900" dirty="0">
                <a:solidFill>
                  <a:prstClr val="black"/>
                </a:solidFill>
                <a:latin typeface="Roboto Condensed" pitchFamily="2" charset="0"/>
                <a:ea typeface="Roboto Condensed" pitchFamily="2" charset="0"/>
              </a:rPr>
              <a:t>(802) 555-5555  -  PH</a:t>
            </a:r>
          </a:p>
          <a:p>
            <a:r>
              <a:rPr lang="en-US" sz="900" dirty="0">
                <a:solidFill>
                  <a:prstClr val="black"/>
                </a:solidFill>
                <a:latin typeface="Roboto Condensed" pitchFamily="2" charset="0"/>
                <a:ea typeface="Roboto Condensed" pitchFamily="2" charset="0"/>
              </a:rPr>
              <a:t>(802) 555-2222  -  FX</a:t>
            </a:r>
          </a:p>
        </p:txBody>
      </p:sp>
      <p:sp>
        <p:nvSpPr>
          <p:cNvPr id="173" name="TextBox 172"/>
          <p:cNvSpPr txBox="1"/>
          <p:nvPr/>
        </p:nvSpPr>
        <p:spPr>
          <a:xfrm>
            <a:off x="42666" y="73641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PHARMACY PROFILE</a:t>
            </a:r>
          </a:p>
        </p:txBody>
      </p:sp>
      <p:sp>
        <p:nvSpPr>
          <p:cNvPr id="85" name="TextBox 84"/>
          <p:cNvSpPr txBox="1"/>
          <p:nvPr/>
        </p:nvSpPr>
        <p:spPr>
          <a:xfrm>
            <a:off x="6032927" y="6335123"/>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34" name="Round Same Side Corner Rectangle 33"/>
          <p:cNvSpPr/>
          <p:nvPr/>
        </p:nvSpPr>
        <p:spPr>
          <a:xfrm>
            <a:off x="2275366" y="1003167"/>
            <a:ext cx="2421421" cy="251727"/>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TRANSFER REQUESTS OPENED (108)</a:t>
            </a:r>
          </a:p>
        </p:txBody>
      </p:sp>
      <p:sp>
        <p:nvSpPr>
          <p:cNvPr id="203" name="Round Same Side Corner Rectangle 202"/>
          <p:cNvSpPr/>
          <p:nvPr/>
        </p:nvSpPr>
        <p:spPr>
          <a:xfrm>
            <a:off x="4696788" y="1004668"/>
            <a:ext cx="2032924" cy="251845"/>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PENDING REFILL RX’s (6)</a:t>
            </a:r>
          </a:p>
        </p:txBody>
      </p:sp>
      <p:sp>
        <p:nvSpPr>
          <p:cNvPr id="204" name="Round Same Side Corner Rectangle 203"/>
          <p:cNvSpPr/>
          <p:nvPr/>
        </p:nvSpPr>
        <p:spPr>
          <a:xfrm>
            <a:off x="6729712" y="996195"/>
            <a:ext cx="1567332" cy="251845"/>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PROCESSED RX’s (238)</a:t>
            </a:r>
          </a:p>
        </p:txBody>
      </p:sp>
      <p:sp>
        <p:nvSpPr>
          <p:cNvPr id="230" name="Rectangle 229"/>
          <p:cNvSpPr/>
          <p:nvPr/>
        </p:nvSpPr>
        <p:spPr>
          <a:xfrm>
            <a:off x="96890" y="2267884"/>
            <a:ext cx="2006881" cy="65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29677" y="2400650"/>
            <a:ext cx="2037038" cy="553998"/>
          </a:xfrm>
          <a:prstGeom prst="rect">
            <a:avLst/>
          </a:prstGeom>
          <a:noFill/>
        </p:spPr>
        <p:txBody>
          <a:bodyPr wrap="square" rtlCol="0">
            <a:spAutoFit/>
          </a:bodyPr>
          <a:lstStyle/>
          <a:p>
            <a:r>
              <a:rPr lang="en-US" sz="1000" dirty="0">
                <a:solidFill>
                  <a:prstClr val="black"/>
                </a:solidFill>
                <a:latin typeface="Roboto Condensed" pitchFamily="2" charset="0"/>
                <a:ea typeface="Roboto Condensed" pitchFamily="2" charset="0"/>
              </a:rPr>
              <a:t>New / Open	9</a:t>
            </a:r>
          </a:p>
          <a:p>
            <a:r>
              <a:rPr lang="en-US" sz="1000" dirty="0">
                <a:solidFill>
                  <a:prstClr val="black"/>
                </a:solidFill>
                <a:latin typeface="Roboto Condensed" pitchFamily="2" charset="0"/>
                <a:ea typeface="Roboto Condensed" pitchFamily="2" charset="0"/>
              </a:rPr>
              <a:t>Pending	6</a:t>
            </a:r>
          </a:p>
          <a:p>
            <a:r>
              <a:rPr lang="en-US" sz="1000" dirty="0">
                <a:solidFill>
                  <a:prstClr val="black"/>
                </a:solidFill>
                <a:latin typeface="Roboto Condensed" pitchFamily="2" charset="0"/>
                <a:ea typeface="Roboto Condensed" pitchFamily="2" charset="0"/>
              </a:rPr>
              <a:t>Processed	238</a:t>
            </a:r>
          </a:p>
        </p:txBody>
      </p:sp>
      <p:sp>
        <p:nvSpPr>
          <p:cNvPr id="232" name="TextBox 231"/>
          <p:cNvSpPr txBox="1"/>
          <p:nvPr/>
        </p:nvSpPr>
        <p:spPr>
          <a:xfrm>
            <a:off x="1638300" y="2734973"/>
            <a:ext cx="592138" cy="200055"/>
          </a:xfrm>
          <a:prstGeom prst="rect">
            <a:avLst/>
          </a:prstGeom>
          <a:noFill/>
        </p:spPr>
        <p:txBody>
          <a:bodyPr wrap="square" rtlCol="0">
            <a:spAutoFit/>
          </a:bodyPr>
          <a:lstStyle/>
          <a:p>
            <a:r>
              <a:rPr lang="en-US" sz="700" u="sng" dirty="0">
                <a:solidFill>
                  <a:srgbClr val="256FBD"/>
                </a:solidFill>
                <a:latin typeface="Roboto Condensed" pitchFamily="2" charset="0"/>
                <a:ea typeface="Roboto Condensed" pitchFamily="2" charset="0"/>
              </a:rPr>
              <a:t>REPORTS</a:t>
            </a:r>
            <a:endParaRPr lang="en-US" sz="700" b="1" u="sng" dirty="0">
              <a:solidFill>
                <a:srgbClr val="256FBD"/>
              </a:solidFill>
              <a:latin typeface="Roboto Condensed" pitchFamily="2" charset="0"/>
              <a:ea typeface="Roboto Condensed" pitchFamily="2" charset="0"/>
            </a:endParaRPr>
          </a:p>
        </p:txBody>
      </p:sp>
      <p:sp>
        <p:nvSpPr>
          <p:cNvPr id="233" name="TextBox 232"/>
          <p:cNvSpPr txBox="1"/>
          <p:nvPr/>
        </p:nvSpPr>
        <p:spPr>
          <a:xfrm>
            <a:off x="43528" y="224763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Queue Overview</a:t>
            </a:r>
          </a:p>
        </p:txBody>
      </p:sp>
      <p:sp>
        <p:nvSpPr>
          <p:cNvPr id="234" name="TextBox 233"/>
          <p:cNvSpPr txBox="1"/>
          <p:nvPr/>
        </p:nvSpPr>
        <p:spPr>
          <a:xfrm>
            <a:off x="1764873" y="1382879"/>
            <a:ext cx="400106" cy="200055"/>
          </a:xfrm>
          <a:prstGeom prst="rect">
            <a:avLst/>
          </a:prstGeom>
          <a:noFill/>
        </p:spPr>
        <p:txBody>
          <a:bodyPr wrap="square" rtlCol="0">
            <a:spAutoFit/>
          </a:bodyPr>
          <a:lstStyle/>
          <a:p>
            <a:pPr algn="r"/>
            <a:r>
              <a:rPr lang="en-US" sz="700" u="sng" dirty="0">
                <a:solidFill>
                  <a:srgbClr val="256FBD"/>
                </a:solidFill>
                <a:latin typeface="Roboto Condensed" pitchFamily="2" charset="0"/>
                <a:ea typeface="Roboto Condensed" pitchFamily="2" charset="0"/>
              </a:rPr>
              <a:t>EDIT</a:t>
            </a:r>
            <a:endParaRPr lang="en-US" sz="700" b="1" u="sng" dirty="0">
              <a:solidFill>
                <a:srgbClr val="256FBD"/>
              </a:solidFill>
              <a:latin typeface="Roboto Condensed" pitchFamily="2" charset="0"/>
              <a:ea typeface="Roboto Condensed" pitchFamily="2" charset="0"/>
            </a:endParaRPr>
          </a:p>
        </p:txBody>
      </p:sp>
      <p:sp>
        <p:nvSpPr>
          <p:cNvPr id="3" name="TextBox 2"/>
          <p:cNvSpPr txBox="1"/>
          <p:nvPr/>
        </p:nvSpPr>
        <p:spPr>
          <a:xfrm>
            <a:off x="100584" y="3061351"/>
            <a:ext cx="2011680" cy="369332"/>
          </a:xfrm>
          <a:prstGeom prst="rect">
            <a:avLst/>
          </a:prstGeom>
          <a:noFill/>
        </p:spPr>
        <p:txBody>
          <a:bodyPr wrap="square" rtlCol="0">
            <a:spAutoFit/>
          </a:bodyPr>
          <a:lstStyle/>
          <a:p>
            <a:pPr algn="ctr"/>
            <a:r>
              <a:rPr lang="en-US" b="1" dirty="0">
                <a:solidFill>
                  <a:schemeClr val="bg1"/>
                </a:solidFill>
                <a:latin typeface="Roboto Condensed" pitchFamily="2" charset="0"/>
                <a:ea typeface="Roboto Condensed" pitchFamily="2" charset="0"/>
              </a:rPr>
              <a:t>RX QUEUE</a:t>
            </a:r>
            <a:endParaRPr lang="en-US" dirty="0">
              <a:solidFill>
                <a:schemeClr val="bg1"/>
              </a:solidFill>
              <a:latin typeface="Roboto Condensed" pitchFamily="2" charset="0"/>
              <a:ea typeface="Roboto Condensed" pitchFamily="2" charset="0"/>
            </a:endParaRPr>
          </a:p>
        </p:txBody>
      </p:sp>
      <p:sp>
        <p:nvSpPr>
          <p:cNvPr id="236" name="TextBox 235"/>
          <p:cNvSpPr txBox="1"/>
          <p:nvPr/>
        </p:nvSpPr>
        <p:spPr>
          <a:xfrm>
            <a:off x="2453802" y="1569529"/>
            <a:ext cx="2075330" cy="1323439"/>
          </a:xfrm>
          <a:prstGeom prst="rect">
            <a:avLst/>
          </a:prstGeom>
          <a:noFill/>
        </p:spPr>
        <p:txBody>
          <a:bodyPr wrap="square" rtlCol="0">
            <a:spAutoFit/>
          </a:bodyPr>
          <a:lstStyle/>
          <a:p>
            <a:r>
              <a:rPr lang="en-US" sz="1000" dirty="0">
                <a:latin typeface="Roboto Condensed" pitchFamily="2" charset="0"/>
                <a:ea typeface="Roboto Condensed" pitchFamily="2" charset="0"/>
              </a:rPr>
              <a:t>01/29/2016 @ 02:42 PM	</a:t>
            </a:r>
            <a:endParaRPr lang="en-US" sz="1000" u="sng" dirty="0">
              <a:solidFill>
                <a:srgbClr val="FF0000"/>
              </a:solidFill>
              <a:latin typeface="Roboto Condensed" pitchFamily="2" charset="0"/>
              <a:ea typeface="Roboto Condensed" pitchFamily="2" charset="0"/>
            </a:endParaRPr>
          </a:p>
          <a:p>
            <a:r>
              <a:rPr lang="en-US" sz="1000" dirty="0">
                <a:latin typeface="Roboto Condensed" pitchFamily="2" charset="0"/>
                <a:ea typeface="Roboto Condensed" pitchFamily="2" charset="0"/>
              </a:rPr>
              <a:t>01/29/2016 @ 01:33 PM	</a:t>
            </a:r>
            <a:endParaRPr lang="en-US" sz="1000" u="sng" dirty="0">
              <a:solidFill>
                <a:srgbClr val="FF0000"/>
              </a:solidFill>
              <a:latin typeface="Roboto Condensed" pitchFamily="2" charset="0"/>
              <a:ea typeface="Roboto Condensed" pitchFamily="2" charset="0"/>
            </a:endParaRPr>
          </a:p>
          <a:p>
            <a:r>
              <a:rPr lang="en-US" sz="1000" dirty="0">
                <a:latin typeface="Roboto Condensed" pitchFamily="2" charset="0"/>
                <a:ea typeface="Roboto Condensed" pitchFamily="2" charset="0"/>
              </a:rPr>
              <a:t>01/29/2016 @ 11:37 AM	</a:t>
            </a:r>
          </a:p>
          <a:p>
            <a:r>
              <a:rPr lang="en-US" sz="1000" dirty="0">
                <a:latin typeface="Roboto Condensed" pitchFamily="2" charset="0"/>
                <a:ea typeface="Roboto Condensed" pitchFamily="2" charset="0"/>
              </a:rPr>
              <a:t>01/29/2016 @ 11:03 AM	</a:t>
            </a:r>
            <a:endParaRPr lang="en-US" sz="7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09:52 AM	</a:t>
            </a:r>
            <a:endParaRPr lang="en-US" sz="1000" u="sng" dirty="0">
              <a:solidFill>
                <a:srgbClr val="256FBD"/>
              </a:solidFill>
              <a:latin typeface="Roboto Condensed" pitchFamily="2" charset="0"/>
              <a:ea typeface="Roboto Condensed" pitchFamily="2" charset="0"/>
            </a:endParaRPr>
          </a:p>
          <a:p>
            <a:r>
              <a:rPr lang="en-US" sz="1000" dirty="0">
                <a:latin typeface="Roboto Condensed" pitchFamily="2" charset="0"/>
                <a:ea typeface="Roboto Condensed" pitchFamily="2" charset="0"/>
              </a:rPr>
              <a:t>01/29/2016 @ 08:01 AM	</a:t>
            </a:r>
          </a:p>
          <a:p>
            <a:endParaRPr lang="en-US" sz="1000" dirty="0">
              <a:solidFill>
                <a:srgbClr val="FF0000"/>
              </a:solidFill>
              <a:latin typeface="Roboto Condensed" pitchFamily="2" charset="0"/>
              <a:ea typeface="Roboto Condensed" pitchFamily="2" charset="0"/>
            </a:endParaRPr>
          </a:p>
          <a:p>
            <a:endParaRPr lang="en-US" sz="1000" dirty="0">
              <a:solidFill>
                <a:srgbClr val="FF0000"/>
              </a:solidFill>
              <a:latin typeface="Roboto Condensed" pitchFamily="2" charset="0"/>
              <a:ea typeface="Roboto Condensed" pitchFamily="2" charset="0"/>
            </a:endParaRPr>
          </a:p>
        </p:txBody>
      </p:sp>
      <p:sp>
        <p:nvSpPr>
          <p:cNvPr id="237" name="TextBox 236"/>
          <p:cNvSpPr txBox="1"/>
          <p:nvPr/>
        </p:nvSpPr>
        <p:spPr>
          <a:xfrm>
            <a:off x="4965716" y="381814"/>
            <a:ext cx="1076128"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37</a:t>
            </a:r>
            <a:endParaRPr lang="en-US" sz="700" b="1" dirty="0">
              <a:solidFill>
                <a:schemeClr val="bg1"/>
              </a:solidFill>
              <a:latin typeface="Roboto Condensed" pitchFamily="2" charset="0"/>
              <a:ea typeface="Roboto Condensed" pitchFamily="2" charset="0"/>
            </a:endParaRPr>
          </a:p>
        </p:txBody>
      </p:sp>
      <p:sp>
        <p:nvSpPr>
          <p:cNvPr id="238" name="TextBox 237"/>
          <p:cNvSpPr txBox="1"/>
          <p:nvPr/>
        </p:nvSpPr>
        <p:spPr>
          <a:xfrm>
            <a:off x="5233727" y="379155"/>
            <a:ext cx="217268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AVERAGE NUMBER OF PRESCRIPTIONS PROCESSED EACH DAY</a:t>
            </a:r>
            <a:endParaRPr lang="en-US" sz="700" b="1" dirty="0">
              <a:solidFill>
                <a:schemeClr val="bg1"/>
              </a:solidFill>
              <a:latin typeface="Roboto Condensed" pitchFamily="2" charset="0"/>
              <a:ea typeface="Roboto Condensed" pitchFamily="2" charset="0"/>
            </a:endParaRPr>
          </a:p>
        </p:txBody>
      </p:sp>
      <p:sp>
        <p:nvSpPr>
          <p:cNvPr id="239" name="TextBox 238"/>
          <p:cNvSpPr txBox="1"/>
          <p:nvPr/>
        </p:nvSpPr>
        <p:spPr>
          <a:xfrm>
            <a:off x="9912451" y="386788"/>
            <a:ext cx="1726693" cy="369332"/>
          </a:xfrm>
          <a:prstGeom prst="rect">
            <a:avLst/>
          </a:prstGeom>
          <a:noFill/>
        </p:spPr>
        <p:txBody>
          <a:bodyPr wrap="square" rtlCol="0">
            <a:spAutoFit/>
          </a:bodyPr>
          <a:lstStyle/>
          <a:p>
            <a:pPr algn="r"/>
            <a:r>
              <a:rPr lang="en-US" sz="900" dirty="0">
                <a:solidFill>
                  <a:schemeClr val="bg1"/>
                </a:solidFill>
                <a:latin typeface="Roboto Condensed" pitchFamily="2" charset="0"/>
                <a:ea typeface="Roboto Condensed" pitchFamily="2" charset="0"/>
              </a:rPr>
              <a:t>Stats current as of 03/17/2016</a:t>
            </a:r>
          </a:p>
          <a:p>
            <a:pPr algn="r"/>
            <a:r>
              <a:rPr lang="en-US" sz="900" dirty="0">
                <a:solidFill>
                  <a:schemeClr val="bg1"/>
                </a:solidFill>
                <a:latin typeface="Roboto Condensed" pitchFamily="2" charset="0"/>
                <a:ea typeface="Roboto Condensed" pitchFamily="2" charset="0"/>
              </a:rPr>
              <a:t>@ 11:37:01 AM</a:t>
            </a:r>
            <a:endParaRPr lang="en-US" sz="700" dirty="0">
              <a:solidFill>
                <a:schemeClr val="bg1"/>
              </a:solidFill>
              <a:latin typeface="Roboto Condensed" pitchFamily="2" charset="0"/>
              <a:ea typeface="Roboto Condensed" pitchFamily="2" charset="0"/>
            </a:endParaRPr>
          </a:p>
        </p:txBody>
      </p:sp>
      <p:sp>
        <p:nvSpPr>
          <p:cNvPr id="240" name="TextBox 239"/>
          <p:cNvSpPr txBox="1"/>
          <p:nvPr/>
        </p:nvSpPr>
        <p:spPr>
          <a:xfrm>
            <a:off x="7513378" y="372323"/>
            <a:ext cx="1076128"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42%</a:t>
            </a:r>
            <a:endParaRPr lang="en-US" sz="700" b="1" dirty="0">
              <a:solidFill>
                <a:schemeClr val="bg1"/>
              </a:solidFill>
              <a:latin typeface="Roboto Condensed" pitchFamily="2" charset="0"/>
              <a:ea typeface="Roboto Condensed" pitchFamily="2" charset="0"/>
            </a:endParaRPr>
          </a:p>
        </p:txBody>
      </p:sp>
      <p:sp>
        <p:nvSpPr>
          <p:cNvPr id="241" name="TextBox 240"/>
          <p:cNvSpPr txBox="1"/>
          <p:nvPr/>
        </p:nvSpPr>
        <p:spPr>
          <a:xfrm>
            <a:off x="7944563" y="379189"/>
            <a:ext cx="217268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 OF NEW PRESRIPTIONS</a:t>
            </a:r>
            <a:br>
              <a:rPr lang="en-US" sz="900" b="1" dirty="0">
                <a:solidFill>
                  <a:schemeClr val="bg1"/>
                </a:solidFill>
                <a:latin typeface="Roboto Condensed" pitchFamily="2" charset="0"/>
                <a:ea typeface="Roboto Condensed" pitchFamily="2" charset="0"/>
              </a:rPr>
            </a:br>
            <a:r>
              <a:rPr lang="en-US" sz="900" b="1" dirty="0">
                <a:solidFill>
                  <a:schemeClr val="bg1"/>
                </a:solidFill>
                <a:latin typeface="Roboto Condensed" pitchFamily="2" charset="0"/>
                <a:ea typeface="Roboto Condensed" pitchFamily="2" charset="0"/>
              </a:rPr>
              <a:t>PROCESSED BY </a:t>
            </a:r>
            <a:r>
              <a:rPr lang="en-US" sz="900" b="1" i="1" dirty="0">
                <a:solidFill>
                  <a:schemeClr val="bg1"/>
                </a:solidFill>
                <a:latin typeface="Roboto Condensed" pitchFamily="2" charset="0"/>
                <a:ea typeface="Roboto Condensed" pitchFamily="2" charset="0"/>
              </a:rPr>
              <a:t>YOU </a:t>
            </a:r>
            <a:r>
              <a:rPr lang="en-US" sz="900" b="1" dirty="0">
                <a:solidFill>
                  <a:schemeClr val="bg1"/>
                </a:solidFill>
                <a:latin typeface="Roboto Condensed" pitchFamily="2" charset="0"/>
                <a:ea typeface="Roboto Condensed" pitchFamily="2" charset="0"/>
              </a:rPr>
              <a:t>THIS WEEK</a:t>
            </a:r>
            <a:endParaRPr lang="en-US" sz="700" b="1" dirty="0">
              <a:solidFill>
                <a:schemeClr val="bg1"/>
              </a:solidFill>
              <a:latin typeface="Roboto Condensed" pitchFamily="2" charset="0"/>
              <a:ea typeface="Roboto Condensed" pitchFamily="2" charset="0"/>
            </a:endParaRPr>
          </a:p>
        </p:txBody>
      </p:sp>
      <p:sp>
        <p:nvSpPr>
          <p:cNvPr id="2" name="Oval 1"/>
          <p:cNvSpPr/>
          <p:nvPr/>
        </p:nvSpPr>
        <p:spPr>
          <a:xfrm>
            <a:off x="11543408" y="1339703"/>
            <a:ext cx="86869" cy="10705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a:t>
            </a:r>
          </a:p>
        </p:txBody>
      </p:sp>
      <p:cxnSp>
        <p:nvCxnSpPr>
          <p:cNvPr id="5" name="Straight Connector 4"/>
          <p:cNvCxnSpPr/>
          <p:nvPr/>
        </p:nvCxnSpPr>
        <p:spPr>
          <a:xfrm>
            <a:off x="100584" y="3015048"/>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00584" y="3474109"/>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0584" y="4013148"/>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00584" y="4585877"/>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3875" y="3559383"/>
            <a:ext cx="2011680" cy="369332"/>
          </a:xfrm>
          <a:prstGeom prst="rect">
            <a:avLst/>
          </a:prstGeom>
          <a:noFill/>
        </p:spPr>
        <p:txBody>
          <a:bodyPr wrap="square" rtlCol="0">
            <a:spAutoFit/>
          </a:bodyPr>
          <a:lstStyle/>
          <a:p>
            <a:pPr algn="ctr"/>
            <a:r>
              <a:rPr lang="en-US" dirty="0">
                <a:solidFill>
                  <a:schemeClr val="bg1"/>
                </a:solidFill>
                <a:latin typeface="Roboto Condensed" pitchFamily="2" charset="0"/>
                <a:ea typeface="Roboto Condensed" pitchFamily="2" charset="0"/>
              </a:rPr>
              <a:t>REPORTS</a:t>
            </a:r>
          </a:p>
        </p:txBody>
      </p:sp>
      <p:sp>
        <p:nvSpPr>
          <p:cNvPr id="83" name="TextBox 82"/>
          <p:cNvSpPr txBox="1"/>
          <p:nvPr/>
        </p:nvSpPr>
        <p:spPr>
          <a:xfrm>
            <a:off x="93875" y="4113754"/>
            <a:ext cx="2011680" cy="369332"/>
          </a:xfrm>
          <a:prstGeom prst="rect">
            <a:avLst/>
          </a:prstGeom>
          <a:noFill/>
        </p:spPr>
        <p:txBody>
          <a:bodyPr wrap="square" rtlCol="0">
            <a:spAutoFit/>
          </a:bodyPr>
          <a:lstStyle/>
          <a:p>
            <a:pPr algn="ctr"/>
            <a:r>
              <a:rPr lang="en-US" dirty="0">
                <a:solidFill>
                  <a:schemeClr val="bg1"/>
                </a:solidFill>
                <a:latin typeface="Roboto Condensed" pitchFamily="2" charset="0"/>
                <a:ea typeface="Roboto Condensed" pitchFamily="2" charset="0"/>
              </a:rPr>
              <a:t>PATIENT LOOKUP</a:t>
            </a:r>
          </a:p>
        </p:txBody>
      </p:sp>
      <p:sp>
        <p:nvSpPr>
          <p:cNvPr id="86" name="TextBox 85"/>
          <p:cNvSpPr txBox="1"/>
          <p:nvPr/>
        </p:nvSpPr>
        <p:spPr>
          <a:xfrm>
            <a:off x="3830873" y="1556685"/>
            <a:ext cx="3055560" cy="1323439"/>
          </a:xfrm>
          <a:prstGeom prst="rect">
            <a:avLst/>
          </a:prstGeom>
          <a:noFill/>
        </p:spPr>
        <p:txBody>
          <a:bodyPr wrap="square" rtlCol="0">
            <a:spAutoFit/>
          </a:bodyPr>
          <a:lstStyle/>
          <a:p>
            <a:r>
              <a:rPr lang="en-US" sz="1000" u="sng" dirty="0">
                <a:solidFill>
                  <a:srgbClr val="256FBD"/>
                </a:solidFill>
                <a:latin typeface="Roboto Condensed" pitchFamily="2" charset="0"/>
                <a:ea typeface="Roboto Condensed" pitchFamily="2" charset="0"/>
              </a:rPr>
              <a:t>FULLERTON, DAVID L.</a:t>
            </a:r>
            <a:r>
              <a:rPr lang="en-US" sz="1000" dirty="0">
                <a:latin typeface="Roboto Condensed" pitchFamily="2" charset="0"/>
                <a:ea typeface="Roboto Condensed" pitchFamily="2" charset="0"/>
              </a:rPr>
              <a:t>	01/02/1991	 Y</a:t>
            </a:r>
            <a:endParaRPr lang="en-US" sz="1000" u="sng" dirty="0">
              <a:solidFill>
                <a:srgbClr val="FF0000"/>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GRAVES, NATALIE O.</a:t>
            </a:r>
            <a:r>
              <a:rPr lang="en-US" sz="1000" dirty="0">
                <a:latin typeface="Roboto Condensed" pitchFamily="2" charset="0"/>
                <a:ea typeface="Roboto Condensed" pitchFamily="2" charset="0"/>
              </a:rPr>
              <a:t>	12/30/1947	 Y</a:t>
            </a:r>
            <a:endParaRPr lang="en-US" sz="1000" u="sng" dirty="0">
              <a:solidFill>
                <a:srgbClr val="FF0000"/>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JACKSON, FRANK P.</a:t>
            </a:r>
            <a:r>
              <a:rPr lang="en-US" sz="1000" dirty="0">
                <a:latin typeface="Roboto Condensed" pitchFamily="2" charset="0"/>
                <a:ea typeface="Roboto Condensed" pitchFamily="2" charset="0"/>
              </a:rPr>
              <a:t>	11/08/1959	 Y</a:t>
            </a:r>
          </a:p>
          <a:p>
            <a:r>
              <a:rPr lang="en-US" sz="1000" u="sng" dirty="0">
                <a:solidFill>
                  <a:srgbClr val="256FBD"/>
                </a:solidFill>
                <a:latin typeface="Roboto Condensed" pitchFamily="2" charset="0"/>
                <a:ea typeface="Roboto Condensed" pitchFamily="2" charset="0"/>
              </a:rPr>
              <a:t>BURKETT, KENNETH A.</a:t>
            </a:r>
            <a:r>
              <a:rPr lang="en-US" sz="1000" dirty="0">
                <a:latin typeface="Roboto Condensed" pitchFamily="2" charset="0"/>
                <a:ea typeface="Roboto Condensed" pitchFamily="2" charset="0"/>
              </a:rPr>
              <a:t>	02/02/1970	 </a:t>
            </a:r>
            <a:r>
              <a:rPr lang="en-US" sz="1000" dirty="0">
                <a:solidFill>
                  <a:srgbClr val="FF0000"/>
                </a:solidFill>
                <a:latin typeface="Roboto Condensed" pitchFamily="2" charset="0"/>
                <a:ea typeface="Roboto Condensed" pitchFamily="2" charset="0"/>
              </a:rPr>
              <a:t>N</a:t>
            </a:r>
          </a:p>
          <a:p>
            <a:r>
              <a:rPr lang="en-US" sz="1000" u="sng" dirty="0">
                <a:solidFill>
                  <a:srgbClr val="256FBD"/>
                </a:solidFill>
                <a:latin typeface="Roboto Condensed" pitchFamily="2" charset="0"/>
                <a:ea typeface="Roboto Condensed" pitchFamily="2" charset="0"/>
              </a:rPr>
              <a:t>KELLER, EMMA J.	</a:t>
            </a:r>
            <a:r>
              <a:rPr lang="en-US" sz="1000" dirty="0">
                <a:latin typeface="Roboto Condensed" pitchFamily="2" charset="0"/>
                <a:ea typeface="Roboto Condensed" pitchFamily="2" charset="0"/>
              </a:rPr>
              <a:t>	05/15/1988	 Y</a:t>
            </a:r>
            <a:endParaRPr lang="en-US" sz="1000" u="sng" dirty="0">
              <a:solidFill>
                <a:srgbClr val="256FBD"/>
              </a:solidFill>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JONES, BARBARA K.</a:t>
            </a:r>
            <a:r>
              <a:rPr lang="en-US" sz="1000" dirty="0">
                <a:latin typeface="Roboto Condensed" pitchFamily="2" charset="0"/>
                <a:ea typeface="Roboto Condensed" pitchFamily="2" charset="0"/>
              </a:rPr>
              <a:t>	01/27/1952	 Y</a:t>
            </a:r>
          </a:p>
          <a:p>
            <a:endParaRPr lang="en-US" sz="1000" dirty="0">
              <a:solidFill>
                <a:srgbClr val="FF0000"/>
              </a:solidFill>
              <a:latin typeface="Roboto Condensed" pitchFamily="2" charset="0"/>
              <a:ea typeface="Roboto Condensed" pitchFamily="2" charset="0"/>
            </a:endParaRPr>
          </a:p>
          <a:p>
            <a:endParaRPr lang="en-US" sz="1000" dirty="0">
              <a:solidFill>
                <a:srgbClr val="FF0000"/>
              </a:solidFill>
              <a:latin typeface="Roboto Condensed" pitchFamily="2" charset="0"/>
              <a:ea typeface="Roboto Condensed" pitchFamily="2" charset="0"/>
            </a:endParaRPr>
          </a:p>
        </p:txBody>
      </p:sp>
      <p:sp>
        <p:nvSpPr>
          <p:cNvPr id="87" name="TextBox 86"/>
          <p:cNvSpPr txBox="1"/>
          <p:nvPr/>
        </p:nvSpPr>
        <p:spPr>
          <a:xfrm>
            <a:off x="6826049" y="1556839"/>
            <a:ext cx="4655380" cy="1015663"/>
          </a:xfrm>
          <a:prstGeom prst="rect">
            <a:avLst/>
          </a:prstGeom>
          <a:noFill/>
        </p:spPr>
        <p:txBody>
          <a:bodyPr wrap="square" rtlCol="0">
            <a:spAutoFit/>
          </a:bodyPr>
          <a:lstStyle/>
          <a:p>
            <a:r>
              <a:rPr lang="en-US" sz="1000" u="sng" dirty="0">
                <a:solidFill>
                  <a:srgbClr val="256FBD"/>
                </a:solidFill>
                <a:latin typeface="Roboto Condensed" pitchFamily="2" charset="0"/>
                <a:ea typeface="Roboto Condensed" pitchFamily="2" charset="0"/>
              </a:rPr>
              <a:t>IBUPROFEN 800MG </a:t>
            </a:r>
            <a:r>
              <a:rPr lang="en-US" sz="1000" dirty="0">
                <a:solidFill>
                  <a:srgbClr val="256FBD"/>
                </a:solidFill>
                <a:latin typeface="Roboto Condensed" pitchFamily="2" charset="0"/>
                <a:ea typeface="Roboto Condensed" pitchFamily="2" charset="0"/>
              </a:rPr>
              <a:t>            180	$ 19.44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p>
          <a:p>
            <a:r>
              <a:rPr lang="en-US" sz="1000" u="sng" dirty="0">
                <a:solidFill>
                  <a:srgbClr val="256FBD"/>
                </a:solidFill>
                <a:latin typeface="Roboto Condensed" pitchFamily="2" charset="0"/>
                <a:ea typeface="Roboto Condensed" pitchFamily="2" charset="0"/>
              </a:rPr>
              <a:t>OMEPRAZOLE 40MG</a:t>
            </a:r>
            <a:r>
              <a:rPr lang="en-US" sz="1000" dirty="0">
                <a:solidFill>
                  <a:srgbClr val="256FBD"/>
                </a:solidFill>
                <a:latin typeface="Roboto Condensed" pitchFamily="2" charset="0"/>
                <a:ea typeface="Roboto Condensed" pitchFamily="2" charset="0"/>
              </a:rPr>
              <a:t>             30	$   9.44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p>
          <a:p>
            <a:r>
              <a:rPr lang="en-US" sz="1000" u="sng" dirty="0">
                <a:solidFill>
                  <a:srgbClr val="256FBD"/>
                </a:solidFill>
                <a:latin typeface="Roboto Condensed" pitchFamily="2" charset="0"/>
                <a:ea typeface="Roboto Condensed" pitchFamily="2" charset="0"/>
              </a:rPr>
              <a:t>ATENOLOL 50MG</a:t>
            </a:r>
            <a:r>
              <a:rPr lang="en-US" sz="1000" dirty="0">
                <a:solidFill>
                  <a:srgbClr val="256FBD"/>
                </a:solidFill>
                <a:latin typeface="Roboto Condensed" pitchFamily="2" charset="0"/>
                <a:ea typeface="Roboto Condensed" pitchFamily="2" charset="0"/>
              </a:rPr>
              <a:t>                 100	$ 16.44</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p>
          <a:p>
            <a:r>
              <a:rPr lang="en-US" sz="1000" u="sng" dirty="0">
                <a:solidFill>
                  <a:srgbClr val="256FBD"/>
                </a:solidFill>
                <a:latin typeface="Roboto Condensed" pitchFamily="2" charset="0"/>
                <a:ea typeface="Roboto Condensed" pitchFamily="2" charset="0"/>
              </a:rPr>
              <a:t>RANITIDINE 300MG </a:t>
            </a:r>
            <a:r>
              <a:rPr lang="en-US" sz="1000" dirty="0">
                <a:solidFill>
                  <a:srgbClr val="256FBD"/>
                </a:solidFill>
                <a:latin typeface="Roboto Condensed" pitchFamily="2" charset="0"/>
                <a:ea typeface="Roboto Condensed" pitchFamily="2" charset="0"/>
              </a:rPr>
              <a:t>               60	$   9.44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endParaRPr lang="en-US" sz="700" dirty="0">
              <a:latin typeface="Roboto Condensed" pitchFamily="2" charset="0"/>
              <a:ea typeface="Roboto Condensed" pitchFamily="2" charset="0"/>
            </a:endParaRPr>
          </a:p>
          <a:p>
            <a:r>
              <a:rPr lang="en-US" sz="1000" u="sng" dirty="0">
                <a:solidFill>
                  <a:srgbClr val="256FBD"/>
                </a:solidFill>
                <a:latin typeface="Roboto Condensed" pitchFamily="2" charset="0"/>
                <a:ea typeface="Roboto Condensed" pitchFamily="2" charset="0"/>
              </a:rPr>
              <a:t>LISINOPRIL 5MG</a:t>
            </a:r>
            <a:r>
              <a:rPr lang="en-US" sz="1000" dirty="0">
                <a:solidFill>
                  <a:srgbClr val="256FBD"/>
                </a:solidFill>
                <a:latin typeface="Roboto Condensed" pitchFamily="2" charset="0"/>
                <a:ea typeface="Roboto Condensed" pitchFamily="2" charset="0"/>
              </a:rPr>
              <a:t>                     30	$   8.44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 </a:t>
            </a:r>
          </a:p>
          <a:p>
            <a:r>
              <a:rPr lang="en-US" sz="1000" u="sng" dirty="0">
                <a:solidFill>
                  <a:srgbClr val="256FBD"/>
                </a:solidFill>
                <a:latin typeface="Roboto Condensed" pitchFamily="2" charset="0"/>
                <a:ea typeface="Roboto Condensed" pitchFamily="2" charset="0"/>
              </a:rPr>
              <a:t>METFORMIN 500MG</a:t>
            </a:r>
            <a:r>
              <a:rPr lang="en-US" sz="1000" dirty="0">
                <a:solidFill>
                  <a:srgbClr val="256FBD"/>
                </a:solidFill>
                <a:latin typeface="Roboto Condensed" pitchFamily="2" charset="0"/>
                <a:ea typeface="Roboto Condensed" pitchFamily="2" charset="0"/>
              </a:rPr>
              <a:t>             100	$ 31.44 </a:t>
            </a:r>
            <a:r>
              <a:rPr lang="en-US" sz="1000" dirty="0">
                <a:latin typeface="Roboto Condensed" pitchFamily="2" charset="0"/>
                <a:ea typeface="Roboto Condensed" pitchFamily="2" charset="0"/>
              </a:rPr>
              <a:t>	</a:t>
            </a:r>
            <a:r>
              <a:rPr lang="en-US" sz="1000" dirty="0">
                <a:solidFill>
                  <a:srgbClr val="256FBD"/>
                </a:solidFill>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PENDING</a:t>
            </a:r>
            <a:endParaRPr lang="en-US" sz="1000" dirty="0">
              <a:latin typeface="Roboto Condensed" pitchFamily="2" charset="0"/>
              <a:ea typeface="Roboto Condensed" pitchFamily="2" charset="0"/>
            </a:endParaRPr>
          </a:p>
        </p:txBody>
      </p:sp>
      <p:sp>
        <p:nvSpPr>
          <p:cNvPr id="70" name="TextBox 69"/>
          <p:cNvSpPr txBox="1"/>
          <p:nvPr/>
        </p:nvSpPr>
        <p:spPr>
          <a:xfrm>
            <a:off x="2074994" y="1607303"/>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1" name="TextBox 70"/>
          <p:cNvSpPr txBox="1"/>
          <p:nvPr/>
        </p:nvSpPr>
        <p:spPr>
          <a:xfrm>
            <a:off x="2076106" y="1778102"/>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2" name="TextBox 71"/>
          <p:cNvSpPr txBox="1"/>
          <p:nvPr/>
        </p:nvSpPr>
        <p:spPr>
          <a:xfrm>
            <a:off x="2073832" y="1913263"/>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3" name="TextBox 72"/>
          <p:cNvSpPr txBox="1"/>
          <p:nvPr/>
        </p:nvSpPr>
        <p:spPr>
          <a:xfrm>
            <a:off x="2074944" y="2084062"/>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4" name="TextBox 73"/>
          <p:cNvSpPr txBox="1"/>
          <p:nvPr/>
        </p:nvSpPr>
        <p:spPr>
          <a:xfrm>
            <a:off x="2080814" y="2213410"/>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75" name="TextBox 74"/>
          <p:cNvSpPr txBox="1"/>
          <p:nvPr/>
        </p:nvSpPr>
        <p:spPr>
          <a:xfrm>
            <a:off x="2081926" y="2384209"/>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88" name="Isosceles Triangle 87"/>
          <p:cNvSpPr/>
          <p:nvPr/>
        </p:nvSpPr>
        <p:spPr>
          <a:xfrm rot="10800000">
            <a:off x="3023335" y="1320174"/>
            <a:ext cx="143353" cy="110554"/>
          </a:xfrm>
          <a:prstGeom prst="triangle">
            <a:avLst/>
          </a:prstGeom>
          <a:solidFill>
            <a:srgbClr val="FFFF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rot="10800000">
            <a:off x="4814564" y="1323907"/>
            <a:ext cx="143353" cy="110554"/>
          </a:xfrm>
          <a:prstGeom prst="triangle">
            <a:avLst/>
          </a:prstGeom>
          <a:solidFill>
            <a:srgbClr val="FFFF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Explosion 1 93"/>
          <p:cNvSpPr/>
          <p:nvPr/>
        </p:nvSpPr>
        <p:spPr>
          <a:xfrm>
            <a:off x="5097050" y="2236478"/>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95" name="TextBox 94"/>
          <p:cNvSpPr txBox="1"/>
          <p:nvPr/>
        </p:nvSpPr>
        <p:spPr>
          <a:xfrm>
            <a:off x="5132203" y="2353689"/>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90" name="Isosceles Triangle 89"/>
          <p:cNvSpPr/>
          <p:nvPr/>
        </p:nvSpPr>
        <p:spPr>
          <a:xfrm rot="10800000">
            <a:off x="6886433" y="1323906"/>
            <a:ext cx="143353" cy="110554"/>
          </a:xfrm>
          <a:prstGeom prst="triangle">
            <a:avLst/>
          </a:prstGeom>
          <a:solidFill>
            <a:srgbClr val="FFFF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ction Button: Home 90">
            <a:hlinkClick r:id="rId5" action="ppaction://hlinksldjump" highlightClick="1"/>
          </p:cNvPr>
          <p:cNvSpPr/>
          <p:nvPr/>
        </p:nvSpPr>
        <p:spPr>
          <a:xfrm>
            <a:off x="0" y="6241988"/>
            <a:ext cx="875892" cy="614314"/>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341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3"/>
          <a:stretch>
            <a:fillRect/>
          </a:stretch>
        </p:blipFill>
        <p:spPr>
          <a:xfrm>
            <a:off x="-27050" y="-65847"/>
            <a:ext cx="1377951" cy="530640"/>
          </a:xfrm>
          <a:prstGeom prst="rect">
            <a:avLst/>
          </a:prstGeom>
        </p:spPr>
      </p:pic>
      <p:sp>
        <p:nvSpPr>
          <p:cNvPr id="16" name="Rectangle 15"/>
          <p:cNvSpPr/>
          <p:nvPr/>
        </p:nvSpPr>
        <p:spPr>
          <a:xfrm>
            <a:off x="71042" y="507584"/>
            <a:ext cx="11681760" cy="625647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120702" y="184948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8816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81561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16055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9919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11074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3" name="TextBox 112"/>
          <p:cNvSpPr txBox="1"/>
          <p:nvPr/>
        </p:nvSpPr>
        <p:spPr>
          <a:xfrm>
            <a:off x="4790644"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4285185" y="-69934"/>
            <a:ext cx="2311484" cy="497505"/>
          </a:xfrm>
        </p:spPr>
        <p:txBody>
          <a:bodyPr>
            <a:normAutofit/>
          </a:bodyPr>
          <a:lstStyle/>
          <a:p>
            <a:r>
              <a:rPr lang="en-US" sz="2000" dirty="0">
                <a:solidFill>
                  <a:schemeClr val="bg1">
                    <a:lumMod val="50000"/>
                  </a:schemeClr>
                </a:solidFill>
                <a:latin typeface="Roboto Condensed" pitchFamily="2" charset="0"/>
                <a:ea typeface="Roboto Condensed" pitchFamily="2" charset="0"/>
                <a:cs typeface="Segoe UI" pitchFamily="34" charset="0"/>
              </a:rPr>
              <a:t>PATIENT PROFILE</a:t>
            </a:r>
          </a:p>
        </p:txBody>
      </p:sp>
      <p:pic>
        <p:nvPicPr>
          <p:cNvPr id="135" name="Picture 134"/>
          <p:cNvPicPr>
            <a:picLocks noChangeAspect="1"/>
          </p:cNvPicPr>
          <p:nvPr/>
        </p:nvPicPr>
        <p:blipFill rotWithShape="1">
          <a:blip r:embed="rId4" cstate="print">
            <a:extLst>
              <a:ext uri="{28A0092B-C50C-407E-A947-70E740481C1C}">
                <a14:useLocalDpi xmlns:a14="http://schemas.microsoft.com/office/drawing/2010/main" val="0"/>
              </a:ext>
            </a:extLst>
          </a:blip>
          <a:srcRect l="8806" t="14392" b="11278"/>
          <a:stretch/>
        </p:blipFill>
        <p:spPr>
          <a:xfrm>
            <a:off x="69299" y="4133758"/>
            <a:ext cx="2081895" cy="1245097"/>
          </a:xfrm>
          <a:prstGeom prst="rect">
            <a:avLst/>
          </a:prstGeom>
        </p:spPr>
      </p:pic>
      <p:pic>
        <p:nvPicPr>
          <p:cNvPr id="2" name="Picture 1"/>
          <p:cNvPicPr>
            <a:picLocks noChangeAspect="1"/>
          </p:cNvPicPr>
          <p:nvPr/>
        </p:nvPicPr>
        <p:blipFill rotWithShape="1">
          <a:blip r:embed="rId5"/>
          <a:srcRect l="18512" t="9011" r="12539" b="18415"/>
          <a:stretch/>
        </p:blipFill>
        <p:spPr>
          <a:xfrm rot="5400000">
            <a:off x="505304" y="5146596"/>
            <a:ext cx="1189387" cy="2045544"/>
          </a:xfrm>
          <a:prstGeom prst="rect">
            <a:avLst/>
          </a:prstGeom>
        </p:spPr>
      </p:pic>
      <p:sp>
        <p:nvSpPr>
          <p:cNvPr id="138" name="Rectangle 137"/>
          <p:cNvSpPr/>
          <p:nvPr/>
        </p:nvSpPr>
        <p:spPr>
          <a:xfrm>
            <a:off x="2146372" y="841555"/>
            <a:ext cx="9492773" cy="530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2217630" y="2128387"/>
            <a:ext cx="10278043"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DATE       ACTIVE     RX               MEDICATION                    DISP       DAYS     REF        LAST                 INS          INGRD        ORIG       HANDLING  PT AMT           TOTAL      PROFIT    POINTS     NEXT          VIDEO</a:t>
            </a:r>
            <a:endParaRPr lang="en-US" sz="600" dirty="0">
              <a:solidFill>
                <a:srgbClr val="7F7F7F"/>
              </a:solidFill>
              <a:latin typeface="Roboto Condensed" pitchFamily="2" charset="0"/>
              <a:ea typeface="Roboto Condensed" pitchFamily="2" charset="0"/>
            </a:endParaRPr>
          </a:p>
        </p:txBody>
      </p:sp>
      <p:sp>
        <p:nvSpPr>
          <p:cNvPr id="157" name="TextBox 156"/>
          <p:cNvSpPr txBox="1"/>
          <p:nvPr/>
        </p:nvSpPr>
        <p:spPr>
          <a:xfrm>
            <a:off x="1926575" y="2274046"/>
            <a:ext cx="10187336"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          FILLED         Rx?     NUMBER     NAME / STRENGTH             QTY       SUPP     REM       ACTION          BILLED       COST        COPAY        FEE          COLLECTED      SALE       MARGIN    EARNED    REFILL    ATTACHMENT</a:t>
            </a:r>
            <a:endParaRPr lang="en-US" sz="600" dirty="0">
              <a:solidFill>
                <a:srgbClr val="7F7F7F"/>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1826" y="4814053"/>
            <a:ext cx="1276359" cy="683278"/>
          </a:xfrm>
          <a:prstGeom prst="rect">
            <a:avLst/>
          </a:prstGeom>
        </p:spPr>
      </p:pic>
      <p:sp>
        <p:nvSpPr>
          <p:cNvPr id="17" name="TextBox 16"/>
          <p:cNvSpPr txBox="1"/>
          <p:nvPr/>
        </p:nvSpPr>
        <p:spPr>
          <a:xfrm>
            <a:off x="4273839" y="481192"/>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35" name="Rounded Rectangle 34"/>
          <p:cNvSpPr/>
          <p:nvPr/>
        </p:nvSpPr>
        <p:spPr>
          <a:xfrm>
            <a:off x="-3121729" y="1199492"/>
            <a:ext cx="903751" cy="16114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6" name="TextBox 35"/>
          <p:cNvSpPr txBox="1"/>
          <p:nvPr/>
        </p:nvSpPr>
        <p:spPr>
          <a:xfrm>
            <a:off x="-3187395" y="1053228"/>
            <a:ext cx="3209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First</a:t>
            </a:r>
          </a:p>
        </p:txBody>
      </p:sp>
      <p:sp>
        <p:nvSpPr>
          <p:cNvPr id="37" name="Rounded Rectangle 36"/>
          <p:cNvSpPr/>
          <p:nvPr/>
        </p:nvSpPr>
        <p:spPr>
          <a:xfrm>
            <a:off x="-2155220" y="1192235"/>
            <a:ext cx="1531938"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8" name="TextBox 37"/>
          <p:cNvSpPr txBox="1"/>
          <p:nvPr/>
        </p:nvSpPr>
        <p:spPr>
          <a:xfrm>
            <a:off x="-2235755" y="1053228"/>
            <a:ext cx="31611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Last</a:t>
            </a:r>
          </a:p>
        </p:txBody>
      </p:sp>
      <p:sp>
        <p:nvSpPr>
          <p:cNvPr id="39" name="Rounded Rectangle 38"/>
          <p:cNvSpPr/>
          <p:nvPr/>
        </p:nvSpPr>
        <p:spPr>
          <a:xfrm>
            <a:off x="-3115334" y="1442201"/>
            <a:ext cx="887057"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40" name="TextBox 39"/>
          <p:cNvSpPr txBox="1"/>
          <p:nvPr/>
        </p:nvSpPr>
        <p:spPr>
          <a:xfrm>
            <a:off x="-3184618" y="1298914"/>
            <a:ext cx="1007007"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Date of Birth (</a:t>
            </a:r>
            <a:r>
              <a:rPr lang="en-US" sz="600" dirty="0" err="1">
                <a:solidFill>
                  <a:prstClr val="black"/>
                </a:solidFill>
                <a:latin typeface="Roboto Condensed" pitchFamily="2" charset="0"/>
                <a:ea typeface="Roboto Condensed" pitchFamily="2" charset="0"/>
              </a:rPr>
              <a:t>dd</a:t>
            </a:r>
            <a:r>
              <a:rPr lang="en-US" sz="600" dirty="0">
                <a:solidFill>
                  <a:prstClr val="black"/>
                </a:solidFill>
                <a:latin typeface="Roboto Condensed" pitchFamily="2" charset="0"/>
                <a:ea typeface="Roboto Condensed" pitchFamily="2" charset="0"/>
              </a:rPr>
              <a:t>/mm/</a:t>
            </a:r>
            <a:r>
              <a:rPr lang="en-US" sz="600" dirty="0" err="1">
                <a:solidFill>
                  <a:prstClr val="black"/>
                </a:solidFill>
                <a:latin typeface="Roboto Condensed" pitchFamily="2" charset="0"/>
                <a:ea typeface="Roboto Condensed" pitchFamily="2" charset="0"/>
              </a:rPr>
              <a:t>yyyy</a:t>
            </a:r>
            <a:r>
              <a:rPr lang="en-US" sz="600" dirty="0">
                <a:solidFill>
                  <a:prstClr val="black"/>
                </a:solidFill>
                <a:latin typeface="Roboto Condensed" pitchFamily="2" charset="0"/>
                <a:ea typeface="Roboto Condensed" pitchFamily="2" charset="0"/>
              </a:rPr>
              <a:t>)</a:t>
            </a:r>
          </a:p>
        </p:txBody>
      </p:sp>
      <p:sp>
        <p:nvSpPr>
          <p:cNvPr id="41" name="TextBox 40"/>
          <p:cNvSpPr txBox="1"/>
          <p:nvPr/>
        </p:nvSpPr>
        <p:spPr>
          <a:xfrm>
            <a:off x="-3061280" y="1440254"/>
            <a:ext cx="56297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     /           /  </a:t>
            </a:r>
          </a:p>
        </p:txBody>
      </p:sp>
      <p:sp>
        <p:nvSpPr>
          <p:cNvPr id="60" name="TextBox 59"/>
          <p:cNvSpPr txBox="1"/>
          <p:nvPr/>
        </p:nvSpPr>
        <p:spPr>
          <a:xfrm>
            <a:off x="51497" y="477977"/>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1735822" y="483769"/>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90" name="TextBox 89"/>
          <p:cNvSpPr txBox="1"/>
          <p:nvPr/>
        </p:nvSpPr>
        <p:spPr>
          <a:xfrm>
            <a:off x="-2179326" y="1412135"/>
            <a:ext cx="136120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Robert T. Martin   MD</a:t>
            </a:r>
          </a:p>
        </p:txBody>
      </p:sp>
      <p:sp>
        <p:nvSpPr>
          <p:cNvPr id="91" name="TextBox 90"/>
          <p:cNvSpPr txBox="1"/>
          <p:nvPr/>
        </p:nvSpPr>
        <p:spPr>
          <a:xfrm>
            <a:off x="-2222020" y="1303328"/>
            <a:ext cx="1260281"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Primary Health Care Provider Name</a:t>
            </a:r>
          </a:p>
        </p:txBody>
      </p:sp>
      <p:sp>
        <p:nvSpPr>
          <p:cNvPr id="116" name="TextBox 115"/>
          <p:cNvSpPr txBox="1"/>
          <p:nvPr/>
        </p:nvSpPr>
        <p:spPr>
          <a:xfrm>
            <a:off x="4565163" y="505843"/>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542653"/>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pic>
        <p:nvPicPr>
          <p:cNvPr id="1026" name="Picture 2" descr="https://cdn2.iconfinder.com/data/icons/windows-8-metro-style/128/add_us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0121" y="1076659"/>
            <a:ext cx="694289" cy="69429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305304" y="2540506"/>
            <a:ext cx="9120423" cy="191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215749" y="1089903"/>
            <a:ext cx="2397296" cy="516608"/>
          </a:xfrm>
          <a:prstGeom prst="rect">
            <a:avLst/>
          </a:prstGeom>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2" name="TextBox 121"/>
          <p:cNvSpPr txBox="1"/>
          <p:nvPr/>
        </p:nvSpPr>
        <p:spPr>
          <a:xfrm>
            <a:off x="9227464" y="1147284"/>
            <a:ext cx="1186933" cy="369332"/>
          </a:xfrm>
          <a:prstGeom prst="rect">
            <a:avLst/>
          </a:prstGeom>
          <a:noFill/>
        </p:spPr>
        <p:txBody>
          <a:bodyPr wrap="square" rtlCol="0">
            <a:spAutoFit/>
          </a:bodyPr>
          <a:lstStyle/>
          <a:p>
            <a:r>
              <a:rPr lang="en-US" dirty="0">
                <a:solidFill>
                  <a:schemeClr val="bg1"/>
                </a:solidFill>
                <a:latin typeface="Roboto Condensed" pitchFamily="2" charset="0"/>
                <a:ea typeface="Roboto Condensed" pitchFamily="2" charset="0"/>
              </a:rPr>
              <a:t>  </a:t>
            </a:r>
            <a:r>
              <a:rPr lang="en-US" b="1" dirty="0">
                <a:solidFill>
                  <a:schemeClr val="bg1"/>
                </a:solidFill>
                <a:latin typeface="Roboto Condensed" pitchFamily="2" charset="0"/>
                <a:ea typeface="Roboto Condensed" pitchFamily="2" charset="0"/>
              </a:rPr>
              <a:t>1,250</a:t>
            </a:r>
          </a:p>
        </p:txBody>
      </p:sp>
      <p:sp>
        <p:nvSpPr>
          <p:cNvPr id="123" name="TextBox 122"/>
          <p:cNvSpPr txBox="1"/>
          <p:nvPr/>
        </p:nvSpPr>
        <p:spPr>
          <a:xfrm>
            <a:off x="9973287" y="1086894"/>
            <a:ext cx="1339172" cy="507831"/>
          </a:xfrm>
          <a:prstGeom prst="rect">
            <a:avLst/>
          </a:prstGeom>
          <a:noFill/>
        </p:spPr>
        <p:txBody>
          <a:bodyPr wrap="square" rtlCol="0">
            <a:spAutoFit/>
          </a:bodyPr>
          <a:lstStyle/>
          <a:p>
            <a:r>
              <a:rPr lang="en-US" sz="900" b="1" dirty="0">
                <a:solidFill>
                  <a:srgbClr val="0070C0"/>
                </a:solidFill>
                <a:latin typeface="Roboto Condensed" pitchFamily="2" charset="0"/>
                <a:ea typeface="Roboto Condensed" pitchFamily="2" charset="0"/>
              </a:rPr>
              <a:t>Lifetime</a:t>
            </a:r>
          </a:p>
          <a:p>
            <a:r>
              <a:rPr lang="en-US" sz="900" b="1" dirty="0">
                <a:solidFill>
                  <a:srgbClr val="FFFFCC"/>
                </a:solidFill>
                <a:latin typeface="Roboto Condensed" pitchFamily="2" charset="0"/>
                <a:ea typeface="Roboto Condensed" pitchFamily="2" charset="0"/>
              </a:rPr>
              <a:t>COMPLIANCE REWARD</a:t>
            </a:r>
            <a:r>
              <a:rPr lang="en-US" sz="900" b="1" dirty="0">
                <a:solidFill>
                  <a:srgbClr val="0070C0"/>
                </a:solidFill>
                <a:latin typeface="Roboto Condensed" pitchFamily="2" charset="0"/>
                <a:ea typeface="Roboto Condensed" pitchFamily="2" charset="0"/>
              </a:rPr>
              <a:t>™ </a:t>
            </a:r>
          </a:p>
          <a:p>
            <a:r>
              <a:rPr lang="en-US" sz="900" b="1" dirty="0">
                <a:solidFill>
                  <a:srgbClr val="0070C0"/>
                </a:solidFill>
                <a:latin typeface="Roboto Condensed" pitchFamily="2" charset="0"/>
                <a:ea typeface="Roboto Condensed" pitchFamily="2" charset="0"/>
              </a:rPr>
              <a:t>Points</a:t>
            </a:r>
            <a:endParaRPr lang="en-US" sz="700" b="1" dirty="0">
              <a:solidFill>
                <a:srgbClr val="0070C0"/>
              </a:solidFill>
              <a:latin typeface="Roboto Condensed" pitchFamily="2" charset="0"/>
              <a:ea typeface="Roboto Condensed" pitchFamily="2" charset="0"/>
            </a:endParaRPr>
          </a:p>
        </p:txBody>
      </p:sp>
      <p:sp>
        <p:nvSpPr>
          <p:cNvPr id="125" name="TextBox 124"/>
          <p:cNvSpPr txBox="1"/>
          <p:nvPr/>
        </p:nvSpPr>
        <p:spPr>
          <a:xfrm>
            <a:off x="10957102" y="769270"/>
            <a:ext cx="1058945" cy="253916"/>
          </a:xfrm>
          <a:prstGeom prst="rect">
            <a:avLst/>
          </a:prstGeom>
          <a:noFill/>
        </p:spPr>
        <p:txBody>
          <a:bodyPr wrap="square" rtlCol="0">
            <a:spAutoFit/>
          </a:bodyPr>
          <a:lstStyle/>
          <a:p>
            <a:r>
              <a:rPr lang="en-US" sz="1050" b="1" dirty="0">
                <a:solidFill>
                  <a:schemeClr val="bg1"/>
                </a:solidFill>
                <a:latin typeface="Roboto Condensed" pitchFamily="2" charset="0"/>
                <a:ea typeface="Roboto Condensed" pitchFamily="2" charset="0"/>
              </a:rPr>
              <a:t>SILVER</a:t>
            </a:r>
            <a:endParaRPr lang="en-US" sz="900" b="1" dirty="0">
              <a:solidFill>
                <a:schemeClr val="bg1"/>
              </a:solidFill>
              <a:latin typeface="Roboto Condensed" pitchFamily="2" charset="0"/>
              <a:ea typeface="Roboto Condensed" pitchFamily="2" charset="0"/>
            </a:endParaRPr>
          </a:p>
        </p:txBody>
      </p:sp>
      <p:sp>
        <p:nvSpPr>
          <p:cNvPr id="19" name="TextBox 18"/>
          <p:cNvSpPr txBox="1"/>
          <p:nvPr/>
        </p:nvSpPr>
        <p:spPr>
          <a:xfrm>
            <a:off x="2217630" y="4961637"/>
            <a:ext cx="2142861" cy="246221"/>
          </a:xfrm>
          <a:prstGeom prst="rect">
            <a:avLst/>
          </a:prstGeom>
          <a:noFill/>
        </p:spPr>
        <p:txBody>
          <a:bodyPr wrap="square" rtlCol="0">
            <a:spAutoFit/>
          </a:bodyPr>
          <a:lstStyle/>
          <a:p>
            <a:r>
              <a:rPr lang="en-US" sz="1000" b="1" dirty="0">
                <a:solidFill>
                  <a:schemeClr val="tx1">
                    <a:lumMod val="95000"/>
                    <a:lumOff val="5000"/>
                  </a:schemeClr>
                </a:solidFill>
                <a:latin typeface="Roboto Condensed" pitchFamily="2" charset="0"/>
                <a:ea typeface="Roboto Condensed" pitchFamily="2" charset="0"/>
              </a:rPr>
              <a:t>SEND PATIENT MESSAGE (email)</a:t>
            </a:r>
          </a:p>
        </p:txBody>
      </p:sp>
      <p:sp>
        <p:nvSpPr>
          <p:cNvPr id="127" name="Rectangle 126"/>
          <p:cNvSpPr/>
          <p:nvPr/>
        </p:nvSpPr>
        <p:spPr>
          <a:xfrm>
            <a:off x="62927" y="240841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70089" y="55848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54118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9005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85939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32038" y="3037430"/>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8816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7983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41260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56942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72286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25958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7207696" y="489837"/>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7378605" y="574566"/>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8353769" y="483528"/>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548048" y="550902"/>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817928" y="560569"/>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307864" y="488441"/>
            <a:ext cx="641764"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33406" y="3889014"/>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58" name="TextBox 157"/>
          <p:cNvSpPr txBox="1"/>
          <p:nvPr/>
        </p:nvSpPr>
        <p:spPr>
          <a:xfrm>
            <a:off x="2141777" y="921400"/>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1  </a:t>
            </a:r>
            <a:endParaRPr lang="en-US" sz="700" b="1" dirty="0">
              <a:solidFill>
                <a:srgbClr val="2071B6"/>
              </a:solidFill>
              <a:latin typeface="Roboto Condensed" pitchFamily="2" charset="0"/>
              <a:ea typeface="Roboto Condensed" pitchFamily="2" charset="0"/>
            </a:endParaRPr>
          </a:p>
        </p:txBody>
      </p:sp>
      <p:sp>
        <p:nvSpPr>
          <p:cNvPr id="159" name="TextBox 158"/>
          <p:cNvSpPr txBox="1"/>
          <p:nvPr/>
        </p:nvSpPr>
        <p:spPr>
          <a:xfrm>
            <a:off x="2883281" y="883414"/>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NICHOLAS    K.  SAMPLE  JR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0" name="TextBox 159"/>
          <p:cNvSpPr txBox="1"/>
          <p:nvPr/>
        </p:nvSpPr>
        <p:spPr>
          <a:xfrm>
            <a:off x="2143487" y="1092006"/>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2  </a:t>
            </a:r>
            <a:endParaRPr lang="en-US" sz="700" b="1" dirty="0">
              <a:solidFill>
                <a:srgbClr val="2071B6"/>
              </a:solidFill>
              <a:latin typeface="Roboto Condensed" pitchFamily="2" charset="0"/>
              <a:ea typeface="Roboto Condensed" pitchFamily="2" charset="0"/>
            </a:endParaRPr>
          </a:p>
        </p:txBody>
      </p:sp>
      <p:sp>
        <p:nvSpPr>
          <p:cNvPr id="161" name="TextBox 160"/>
          <p:cNvSpPr txBox="1"/>
          <p:nvPr/>
        </p:nvSpPr>
        <p:spPr>
          <a:xfrm>
            <a:off x="2137190" y="1268992"/>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3  </a:t>
            </a:r>
            <a:endParaRPr lang="en-US" sz="700" b="1" dirty="0">
              <a:solidFill>
                <a:srgbClr val="2071B6"/>
              </a:solidFill>
              <a:latin typeface="Roboto Condensed" pitchFamily="2" charset="0"/>
              <a:ea typeface="Roboto Condensed" pitchFamily="2" charset="0"/>
            </a:endParaRPr>
          </a:p>
        </p:txBody>
      </p:sp>
      <p:sp>
        <p:nvSpPr>
          <p:cNvPr id="162" name="Rectangle 161"/>
          <p:cNvSpPr/>
          <p:nvPr/>
        </p:nvSpPr>
        <p:spPr>
          <a:xfrm>
            <a:off x="5292707" y="906196"/>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3" name="TextBox 162"/>
          <p:cNvSpPr txBox="1"/>
          <p:nvPr/>
        </p:nvSpPr>
        <p:spPr>
          <a:xfrm>
            <a:off x="7089557" y="933964"/>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4" name="TextBox 163"/>
          <p:cNvSpPr txBox="1"/>
          <p:nvPr/>
        </p:nvSpPr>
        <p:spPr>
          <a:xfrm>
            <a:off x="2884609" y="1075569"/>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BRENDA    M.  SAMPLE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5" name="Rectangle 164"/>
          <p:cNvSpPr/>
          <p:nvPr/>
        </p:nvSpPr>
        <p:spPr>
          <a:xfrm>
            <a:off x="5294035" y="1098351"/>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(FEMALE)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6" name="TextBox 165"/>
          <p:cNvSpPr txBox="1"/>
          <p:nvPr/>
        </p:nvSpPr>
        <p:spPr>
          <a:xfrm>
            <a:off x="7090885" y="1126119"/>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7" name="TextBox 166"/>
          <p:cNvSpPr txBox="1"/>
          <p:nvPr/>
        </p:nvSpPr>
        <p:spPr>
          <a:xfrm>
            <a:off x="2138517" y="1437294"/>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4  </a:t>
            </a:r>
            <a:endParaRPr lang="en-US" sz="700" b="1" dirty="0">
              <a:solidFill>
                <a:srgbClr val="2071B6"/>
              </a:solidFill>
              <a:latin typeface="Roboto Condensed" pitchFamily="2" charset="0"/>
              <a:ea typeface="Roboto Condensed" pitchFamily="2" charset="0"/>
            </a:endParaRPr>
          </a:p>
        </p:txBody>
      </p:sp>
      <p:sp>
        <p:nvSpPr>
          <p:cNvPr id="168" name="Rectangle 167"/>
          <p:cNvSpPr/>
          <p:nvPr/>
        </p:nvSpPr>
        <p:spPr>
          <a:xfrm>
            <a:off x="72205" y="85128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8405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13292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30226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1316" y="1480298"/>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83103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6032927" y="5362776"/>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7885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76" name="Rounded Rectangle 175"/>
          <p:cNvSpPr/>
          <p:nvPr/>
        </p:nvSpPr>
        <p:spPr>
          <a:xfrm>
            <a:off x="9310511" y="1760324"/>
            <a:ext cx="898433"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7" name="Rounded Rectangle 176"/>
          <p:cNvSpPr/>
          <p:nvPr/>
        </p:nvSpPr>
        <p:spPr>
          <a:xfrm>
            <a:off x="10277183" y="1760324"/>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8" name="TextBox 177"/>
          <p:cNvSpPr txBox="1"/>
          <p:nvPr/>
        </p:nvSpPr>
        <p:spPr>
          <a:xfrm>
            <a:off x="10196485" y="1617876"/>
            <a:ext cx="394660"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Weight</a:t>
            </a:r>
          </a:p>
        </p:txBody>
      </p:sp>
      <p:sp>
        <p:nvSpPr>
          <p:cNvPr id="179" name="TextBox 178"/>
          <p:cNvSpPr txBox="1"/>
          <p:nvPr/>
        </p:nvSpPr>
        <p:spPr>
          <a:xfrm>
            <a:off x="9275021" y="1724483"/>
            <a:ext cx="92146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6   </a:t>
            </a:r>
            <a:r>
              <a:rPr lang="en-US" sz="900" dirty="0">
                <a:latin typeface="Roboto Condensed" pitchFamily="2" charset="0"/>
                <a:ea typeface="Roboto Condensed" pitchFamily="2" charset="0"/>
              </a:rPr>
              <a:t>Ft</a:t>
            </a:r>
            <a:r>
              <a:rPr lang="en-US" sz="900" dirty="0">
                <a:solidFill>
                  <a:srgbClr val="0070C0"/>
                </a:solidFill>
                <a:latin typeface="Roboto Condensed" pitchFamily="2" charset="0"/>
                <a:ea typeface="Roboto Condensed" pitchFamily="2" charset="0"/>
              </a:rPr>
              <a:t>    1  </a:t>
            </a:r>
            <a:r>
              <a:rPr lang="en-US" sz="900" dirty="0">
                <a:latin typeface="Roboto Condensed" pitchFamily="2" charset="0"/>
                <a:ea typeface="Roboto Condensed" pitchFamily="2" charset="0"/>
              </a:rPr>
              <a:t>inch</a:t>
            </a:r>
          </a:p>
        </p:txBody>
      </p:sp>
      <p:sp>
        <p:nvSpPr>
          <p:cNvPr id="180" name="TextBox 179"/>
          <p:cNvSpPr txBox="1"/>
          <p:nvPr/>
        </p:nvSpPr>
        <p:spPr>
          <a:xfrm>
            <a:off x="10217468" y="1725114"/>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215  </a:t>
            </a:r>
            <a:r>
              <a:rPr lang="en-US" sz="900" dirty="0">
                <a:latin typeface="Roboto Condensed" pitchFamily="2" charset="0"/>
                <a:ea typeface="Roboto Condensed" pitchFamily="2" charset="0"/>
              </a:rPr>
              <a:t>LBS</a:t>
            </a:r>
          </a:p>
        </p:txBody>
      </p:sp>
      <p:sp>
        <p:nvSpPr>
          <p:cNvPr id="181" name="TextBox 180"/>
          <p:cNvSpPr txBox="1"/>
          <p:nvPr/>
        </p:nvSpPr>
        <p:spPr>
          <a:xfrm>
            <a:off x="9250122" y="1593182"/>
            <a:ext cx="38343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Height</a:t>
            </a:r>
          </a:p>
        </p:txBody>
      </p:sp>
      <p:sp>
        <p:nvSpPr>
          <p:cNvPr id="182" name="Rounded Rectangle 181"/>
          <p:cNvSpPr/>
          <p:nvPr/>
        </p:nvSpPr>
        <p:spPr>
          <a:xfrm>
            <a:off x="10914547" y="1757652"/>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3" name="TextBox 182"/>
          <p:cNvSpPr txBox="1"/>
          <p:nvPr/>
        </p:nvSpPr>
        <p:spPr>
          <a:xfrm>
            <a:off x="10833849" y="1615204"/>
            <a:ext cx="3032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BMI</a:t>
            </a:r>
          </a:p>
        </p:txBody>
      </p:sp>
      <p:sp>
        <p:nvSpPr>
          <p:cNvPr id="184" name="TextBox 183"/>
          <p:cNvSpPr txBox="1"/>
          <p:nvPr/>
        </p:nvSpPr>
        <p:spPr>
          <a:xfrm>
            <a:off x="10853878" y="1728142"/>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20.2  </a:t>
            </a:r>
            <a:r>
              <a:rPr lang="en-US" sz="900" dirty="0">
                <a:latin typeface="Roboto Condensed" pitchFamily="2" charset="0"/>
                <a:ea typeface="Roboto Condensed" pitchFamily="2" charset="0"/>
              </a:rPr>
              <a:t>%</a:t>
            </a:r>
          </a:p>
        </p:txBody>
      </p:sp>
      <p:sp>
        <p:nvSpPr>
          <p:cNvPr id="144" name="Action Button: Home 143">
            <a:hlinkClick r:id="rId8" action="ppaction://hlinksldjump" highlightClick="1"/>
          </p:cNvPr>
          <p:cNvSpPr/>
          <p:nvPr/>
        </p:nvSpPr>
        <p:spPr>
          <a:xfrm>
            <a:off x="-1" y="577012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p:cNvSpPr txBox="1"/>
          <p:nvPr/>
        </p:nvSpPr>
        <p:spPr>
          <a:xfrm>
            <a:off x="4781089"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32" name="Rectangle 31"/>
          <p:cNvSpPr/>
          <p:nvPr/>
        </p:nvSpPr>
        <p:spPr>
          <a:xfrm>
            <a:off x="2278986" y="2792374"/>
            <a:ext cx="8985871" cy="7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p:cNvSpPr txBox="1"/>
          <p:nvPr/>
        </p:nvSpPr>
        <p:spPr>
          <a:xfrm>
            <a:off x="2253241" y="5939384"/>
            <a:ext cx="110684" cy="307777"/>
          </a:xfrm>
          <a:prstGeom prst="rect">
            <a:avLst/>
          </a:prstGeom>
          <a:noFill/>
        </p:spPr>
        <p:txBody>
          <a:bodyPr wrap="square" rtlCol="0">
            <a:spAutoFit/>
          </a:bodyPr>
          <a:lstStyle/>
          <a:p>
            <a:r>
              <a:rPr lang="en-US" sz="1400" dirty="0"/>
              <a:t>|</a:t>
            </a:r>
          </a:p>
        </p:txBody>
      </p:sp>
      <p:sp>
        <p:nvSpPr>
          <p:cNvPr id="34" name="Round Same Side Corner Rectangle 33"/>
          <p:cNvSpPr/>
          <p:nvPr/>
        </p:nvSpPr>
        <p:spPr>
          <a:xfrm>
            <a:off x="2306968" y="1812138"/>
            <a:ext cx="1567332" cy="338881"/>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solidFill>
                  <a:schemeClr val="bg1">
                    <a:lumMod val="95000"/>
                  </a:schemeClr>
                </a:solidFill>
                <a:latin typeface="Roboto Condensed" pitchFamily="2" charset="0"/>
                <a:ea typeface="Roboto Condensed" pitchFamily="2" charset="0"/>
              </a:rPr>
              <a:t>Rx History</a:t>
            </a:r>
          </a:p>
        </p:txBody>
      </p:sp>
      <p:sp>
        <p:nvSpPr>
          <p:cNvPr id="203" name="Round Same Side Corner Rectangle 202"/>
          <p:cNvSpPr/>
          <p:nvPr/>
        </p:nvSpPr>
        <p:spPr>
          <a:xfrm>
            <a:off x="3874544" y="1900793"/>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UN FILLED / ON HOLD</a:t>
            </a:r>
          </a:p>
        </p:txBody>
      </p:sp>
      <p:sp>
        <p:nvSpPr>
          <p:cNvPr id="204" name="Round Same Side Corner Rectangle 203"/>
          <p:cNvSpPr/>
          <p:nvPr/>
        </p:nvSpPr>
        <p:spPr>
          <a:xfrm>
            <a:off x="5437381" y="1899407"/>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PROGRAM ACTIVITIES</a:t>
            </a:r>
          </a:p>
        </p:txBody>
      </p:sp>
      <p:sp>
        <p:nvSpPr>
          <p:cNvPr id="121" name="TextBox 120"/>
          <p:cNvSpPr txBox="1"/>
          <p:nvPr/>
        </p:nvSpPr>
        <p:spPr>
          <a:xfrm>
            <a:off x="8280464" y="5783649"/>
            <a:ext cx="1224759" cy="276999"/>
          </a:xfrm>
          <a:prstGeom prst="rect">
            <a:avLst/>
          </a:prstGeom>
          <a:noFill/>
        </p:spPr>
        <p:txBody>
          <a:bodyPr wrap="none" rtlCol="0">
            <a:spAutoFit/>
          </a:bodyPr>
          <a:lstStyle/>
          <a:p>
            <a:r>
              <a:rPr lang="en-US" sz="1200" b="1" dirty="0"/>
              <a:t>Pharmacy Notes</a:t>
            </a:r>
            <a:endParaRPr lang="en-US" sz="1200" b="1" dirty="0">
              <a:solidFill>
                <a:srgbClr val="256FBD"/>
              </a:solidFill>
              <a:latin typeface="Roboto Condensed" pitchFamily="2" charset="0"/>
              <a:ea typeface="Roboto Condensed" pitchFamily="2" charset="0"/>
            </a:endParaRPr>
          </a:p>
        </p:txBody>
      </p:sp>
      <p:sp>
        <p:nvSpPr>
          <p:cNvPr id="175" name="Rounded Rectangle 174"/>
          <p:cNvSpPr/>
          <p:nvPr/>
        </p:nvSpPr>
        <p:spPr>
          <a:xfrm>
            <a:off x="8352102" y="6017025"/>
            <a:ext cx="3287043" cy="684920"/>
          </a:xfrm>
          <a:prstGeom prst="roundRect">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7" name="Explosion 1 206"/>
          <p:cNvSpPr/>
          <p:nvPr/>
        </p:nvSpPr>
        <p:spPr>
          <a:xfrm>
            <a:off x="6498966" y="452857"/>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208" name="TextBox 207"/>
          <p:cNvSpPr txBox="1"/>
          <p:nvPr/>
        </p:nvSpPr>
        <p:spPr>
          <a:xfrm>
            <a:off x="6534119" y="570068"/>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209" name="TextBox 208"/>
          <p:cNvSpPr txBox="1"/>
          <p:nvPr/>
        </p:nvSpPr>
        <p:spPr>
          <a:xfrm>
            <a:off x="9779202" y="43693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210" name="Rectangle 209"/>
          <p:cNvSpPr/>
          <p:nvPr/>
        </p:nvSpPr>
        <p:spPr>
          <a:xfrm>
            <a:off x="9614441" y="18155"/>
            <a:ext cx="2030506" cy="319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xtBox 210"/>
          <p:cNvSpPr txBox="1"/>
          <p:nvPr/>
        </p:nvSpPr>
        <p:spPr>
          <a:xfrm>
            <a:off x="9590277" y="0"/>
            <a:ext cx="2088778" cy="392415"/>
          </a:xfrm>
          <a:prstGeom prst="rect">
            <a:avLst/>
          </a:prstGeom>
          <a:noFill/>
          <a:ln>
            <a:noFill/>
          </a:ln>
        </p:spPr>
        <p:txBody>
          <a:bodyPr wrap="square" rtlCol="0">
            <a:spAutoFit/>
          </a:bodyPr>
          <a:lstStyle/>
          <a:p>
            <a:r>
              <a:rPr lang="en-US" sz="900" b="1" dirty="0">
                <a:solidFill>
                  <a:schemeClr val="accent6">
                    <a:lumMod val="50000"/>
                  </a:schemeClr>
                </a:solidFill>
                <a:latin typeface="Roboto Condensed" pitchFamily="2" charset="0"/>
                <a:ea typeface="Roboto Condensed" pitchFamily="2" charset="0"/>
              </a:rPr>
              <a:t>logged in as:</a:t>
            </a:r>
            <a:br>
              <a:rPr lang="en-US" sz="900" b="1" dirty="0">
                <a:solidFill>
                  <a:schemeClr val="accent6">
                    <a:lumMod val="50000"/>
                  </a:schemeClr>
                </a:solidFill>
                <a:latin typeface="Roboto Condensed" pitchFamily="2" charset="0"/>
                <a:ea typeface="Roboto Condensed" pitchFamily="2" charset="0"/>
              </a:rPr>
            </a:br>
            <a:r>
              <a:rPr lang="en-US" sz="1050" b="1" dirty="0">
                <a:solidFill>
                  <a:schemeClr val="accent6">
                    <a:lumMod val="50000"/>
                  </a:schemeClr>
                </a:solidFill>
                <a:latin typeface="Roboto Condensed" pitchFamily="2" charset="0"/>
                <a:ea typeface="Roboto Condensed" pitchFamily="2" charset="0"/>
              </a:rPr>
              <a:t>Steven </a:t>
            </a:r>
            <a:r>
              <a:rPr lang="en-US" sz="1050" b="1" dirty="0" err="1">
                <a:solidFill>
                  <a:schemeClr val="accent6">
                    <a:lumMod val="50000"/>
                  </a:schemeClr>
                </a:solidFill>
                <a:latin typeface="Roboto Condensed" pitchFamily="2" charset="0"/>
                <a:ea typeface="Roboto Condensed" pitchFamily="2" charset="0"/>
              </a:rPr>
              <a:t>Vanser</a:t>
            </a:r>
            <a:r>
              <a:rPr lang="en-US" sz="1050" b="1" dirty="0">
                <a:solidFill>
                  <a:schemeClr val="accent6">
                    <a:lumMod val="50000"/>
                  </a:schemeClr>
                </a:solidFill>
                <a:latin typeface="Roboto Condensed" pitchFamily="2" charset="0"/>
                <a:ea typeface="Roboto Condensed" pitchFamily="2" charset="0"/>
              </a:rPr>
              <a:t>, </a:t>
            </a:r>
            <a:r>
              <a:rPr lang="en-US" sz="1050" b="1" dirty="0" err="1">
                <a:solidFill>
                  <a:schemeClr val="accent6">
                    <a:lumMod val="50000"/>
                  </a:schemeClr>
                </a:solidFill>
                <a:latin typeface="Roboto Condensed" pitchFamily="2" charset="0"/>
                <a:ea typeface="Roboto Condensed" pitchFamily="2" charset="0"/>
              </a:rPr>
              <a:t>R.Ph</a:t>
            </a:r>
            <a:r>
              <a:rPr lang="en-US" sz="900" b="1" dirty="0">
                <a:solidFill>
                  <a:schemeClr val="accent6">
                    <a:lumMod val="50000"/>
                  </a:schemeClr>
                </a:solidFill>
                <a:latin typeface="Roboto Condensed" pitchFamily="2" charset="0"/>
                <a:ea typeface="Roboto Condensed" pitchFamily="2" charset="0"/>
              </a:rPr>
              <a:t>. </a:t>
            </a:r>
            <a:endParaRPr lang="en-US" sz="700" b="1" dirty="0">
              <a:solidFill>
                <a:schemeClr val="accent6">
                  <a:lumMod val="50000"/>
                </a:schemeClr>
              </a:solidFill>
              <a:latin typeface="Roboto Condensed" pitchFamily="2" charset="0"/>
              <a:ea typeface="Roboto Condensed" pitchFamily="2" charset="0"/>
            </a:endParaRPr>
          </a:p>
        </p:txBody>
      </p:sp>
      <p:sp>
        <p:nvSpPr>
          <p:cNvPr id="217" name="Rectangle 216"/>
          <p:cNvSpPr/>
          <p:nvPr/>
        </p:nvSpPr>
        <p:spPr>
          <a:xfrm>
            <a:off x="11233830" y="-10990"/>
            <a:ext cx="495649" cy="184666"/>
          </a:xfrm>
          <a:prstGeom prst="rect">
            <a:avLst/>
          </a:prstGeom>
        </p:spPr>
        <p:txBody>
          <a:bodyPr wrap="none">
            <a:spAutoFit/>
          </a:bodyPr>
          <a:lstStyle/>
          <a:p>
            <a:r>
              <a:rPr lang="en-US" sz="600" b="1" dirty="0">
                <a:solidFill>
                  <a:srgbClr val="FF0000"/>
                </a:solidFill>
                <a:latin typeface="Roboto Condensed" pitchFamily="2" charset="0"/>
                <a:ea typeface="Roboto Condensed" pitchFamily="2" charset="0"/>
              </a:rPr>
              <a:t>(</a:t>
            </a:r>
            <a:r>
              <a:rPr lang="en-US" sz="600" b="1" u="sng" dirty="0">
                <a:solidFill>
                  <a:srgbClr val="FF0000"/>
                </a:solidFill>
                <a:latin typeface="Roboto Condensed" pitchFamily="2" charset="0"/>
                <a:ea typeface="Roboto Condensed" pitchFamily="2" charset="0"/>
              </a:rPr>
              <a:t>LOGOUT</a:t>
            </a:r>
            <a:r>
              <a:rPr lang="en-US" sz="600" b="1" dirty="0">
                <a:solidFill>
                  <a:srgbClr val="FF0000"/>
                </a:solidFill>
                <a:latin typeface="Roboto Condensed" pitchFamily="2" charset="0"/>
                <a:ea typeface="Roboto Condensed" pitchFamily="2" charset="0"/>
              </a:rPr>
              <a:t>)</a:t>
            </a:r>
            <a:endParaRPr lang="en-US" sz="600" dirty="0">
              <a:solidFill>
                <a:srgbClr val="FF0000"/>
              </a:solidFill>
            </a:endParaRPr>
          </a:p>
        </p:txBody>
      </p:sp>
      <p:sp>
        <p:nvSpPr>
          <p:cNvPr id="218" name="TextBox 217"/>
          <p:cNvSpPr txBox="1"/>
          <p:nvPr/>
        </p:nvSpPr>
        <p:spPr>
          <a:xfrm>
            <a:off x="10056565" y="577051"/>
            <a:ext cx="2296824" cy="338554"/>
          </a:xfrm>
          <a:prstGeom prst="rect">
            <a:avLst/>
          </a:prstGeom>
          <a:noFill/>
        </p:spPr>
        <p:txBody>
          <a:bodyPr wrap="square" rtlCol="0">
            <a:spAutoFit/>
          </a:bodyPr>
          <a:lstStyle/>
          <a:p>
            <a:r>
              <a:rPr lang="en-US" sz="1600" b="1" dirty="0">
                <a:solidFill>
                  <a:srgbClr val="FFFFCC"/>
                </a:solidFill>
                <a:latin typeface="Roboto Condensed" pitchFamily="2" charset="0"/>
                <a:ea typeface="Roboto Condensed" pitchFamily="2" charset="0"/>
              </a:rPr>
              <a:t>11:41:18  CST</a:t>
            </a:r>
          </a:p>
        </p:txBody>
      </p:sp>
      <p:sp>
        <p:nvSpPr>
          <p:cNvPr id="86" name="Rounded Rectangle 85"/>
          <p:cNvSpPr/>
          <p:nvPr/>
        </p:nvSpPr>
        <p:spPr>
          <a:xfrm>
            <a:off x="2238614" y="5207858"/>
            <a:ext cx="2602887" cy="1381277"/>
          </a:xfrm>
          <a:prstGeom prst="roundRect">
            <a:avLst>
              <a:gd name="adj" fmla="val 7366"/>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pic>
        <p:nvPicPr>
          <p:cNvPr id="219" name="Picture 2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4583956" y="5261300"/>
            <a:ext cx="187516" cy="208799"/>
          </a:xfrm>
          <a:prstGeom prst="rect">
            <a:avLst/>
          </a:prstGeom>
        </p:spPr>
      </p:pic>
      <p:sp>
        <p:nvSpPr>
          <p:cNvPr id="225" name="TextBox 224"/>
          <p:cNvSpPr txBox="1"/>
          <p:nvPr/>
        </p:nvSpPr>
        <p:spPr>
          <a:xfrm>
            <a:off x="2083581" y="2605652"/>
            <a:ext cx="9470355" cy="754053"/>
          </a:xfrm>
          <a:prstGeom prst="rect">
            <a:avLst/>
          </a:prstGeom>
          <a:noFill/>
        </p:spPr>
        <p:txBody>
          <a:bodyPr wrap="square" rtlCol="0">
            <a:spAutoFit/>
          </a:bodyPr>
          <a:lstStyle/>
          <a:p>
            <a:r>
              <a:rPr lang="en-US" sz="900" dirty="0">
                <a:latin typeface="Roboto Condensed" pitchFamily="2" charset="0"/>
                <a:ea typeface="Roboto Condensed" pitchFamily="2" charset="0"/>
              </a:rPr>
              <a:t>12/12/2015    Y   00008956     ATORVASTATIN 20mg             #60         30       2         X-FER  IN               Y            $    0.94      $   8.50         $ 2.75         $     11.55       $   15.25    $   10.31      427         01-07-2016</a:t>
            </a:r>
          </a:p>
          <a:p>
            <a:r>
              <a:rPr lang="en-US" sz="900" dirty="0">
                <a:latin typeface="Roboto Condensed" pitchFamily="2" charset="0"/>
                <a:ea typeface="Roboto Condensed" pitchFamily="2" charset="0"/>
              </a:rPr>
              <a:t>10-31-2015     Y   00008955     GEMFIBROZIL 600mg               #60         30       0        Rx Refill                  Y            $    2.96      $   8.50         $ 2.75        $      11.55       $   20.75    $   17.79      610         11-25-2015</a:t>
            </a:r>
          </a:p>
          <a:p>
            <a:r>
              <a:rPr lang="en-US" sz="900" dirty="0">
                <a:latin typeface="Roboto Condensed" pitchFamily="2" charset="0"/>
                <a:ea typeface="Roboto Condensed" pitchFamily="2" charset="0"/>
              </a:rPr>
              <a:t>09-30-2015     Y   00008954     PROPRANOLOL 20mg               #90         90      1         NEW RX REC’D     CASH     $    5.20      $    ------         $ 2.75        $      14.77       $      9.77    $    9.57       250         01-15-2016 </a:t>
            </a:r>
          </a:p>
          <a:p>
            <a:r>
              <a:rPr lang="en-US" sz="900" dirty="0">
                <a:latin typeface="Roboto Condensed" pitchFamily="2" charset="0"/>
                <a:ea typeface="Roboto Condensed" pitchFamily="2" charset="0"/>
              </a:rPr>
              <a:t>09-30-2015     N   00002965     GEMFIBROZIL 600mg               #60         30       0        NEW RX REC’D      Y            $    2.96      $   8.50         $ 2.75        $      11.55       $   20.75    $   17.79      610         10-25-2015 </a:t>
            </a:r>
            <a:r>
              <a:rPr lang="en-US" sz="700" b="1" dirty="0">
                <a:solidFill>
                  <a:schemeClr val="accent6">
                    <a:lumMod val="75000"/>
                  </a:schemeClr>
                </a:solidFill>
                <a:latin typeface="Roboto Condensed" pitchFamily="2" charset="0"/>
                <a:ea typeface="Roboto Condensed" pitchFamily="2" charset="0"/>
              </a:rPr>
              <a:t>	</a:t>
            </a:r>
          </a:p>
          <a:p>
            <a:endParaRPr lang="en-US" sz="700" dirty="0">
              <a:solidFill>
                <a:srgbClr val="FF0000"/>
              </a:solidFill>
              <a:latin typeface="Roboto Condensed" pitchFamily="2" charset="0"/>
              <a:ea typeface="Roboto Condensed" pitchFamily="2" charset="0"/>
            </a:endParaRPr>
          </a:p>
        </p:txBody>
      </p:sp>
      <p:pic>
        <p:nvPicPr>
          <p:cNvPr id="201" name="Picture 20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11370240" y="2620353"/>
            <a:ext cx="187516" cy="208799"/>
          </a:xfrm>
          <a:prstGeom prst="rect">
            <a:avLst/>
          </a:prstGeom>
        </p:spPr>
      </p:pic>
    </p:spTree>
    <p:extLst>
      <p:ext uri="{BB962C8B-B14F-4D97-AF65-F5344CB8AC3E}">
        <p14:creationId xmlns:p14="http://schemas.microsoft.com/office/powerpoint/2010/main" val="281113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00"/>
                                        </p:tgtEl>
                                        <p:attrNameLst>
                                          <p:attrName>style.visibility</p:attrName>
                                        </p:attrNameLst>
                                      </p:cBhvr>
                                      <p:to>
                                        <p:strVal val="visible"/>
                                      </p:to>
                                    </p:set>
                                    <p:animEffect transition="in" filter="fade">
                                      <p:cBhvr>
                                        <p:cTn id="17" dur="500"/>
                                        <p:tgtEl>
                                          <p:spTgt spid="200"/>
                                        </p:tgtEl>
                                      </p:cBhvr>
                                    </p:animEffect>
                                  </p:childTnLst>
                                </p:cTn>
                              </p:par>
                            </p:childTnLst>
                          </p:cTn>
                        </p:par>
                        <p:par>
                          <p:cTn id="18" fill="hold">
                            <p:stCondLst>
                              <p:cond delay="1500"/>
                            </p:stCondLst>
                            <p:childTnLst>
                              <p:par>
                                <p:cTn id="19" presetID="10" presetClass="exit" presetSubtype="0" fill="hold" grpId="1" nodeType="afterEffect">
                                  <p:stCondLst>
                                    <p:cond delay="0"/>
                                  </p:stCondLst>
                                  <p:childTnLst>
                                    <p:animEffect transition="out" filter="fade">
                                      <p:cBhvr>
                                        <p:cTn id="20" dur="500"/>
                                        <p:tgtEl>
                                          <p:spTgt spid="200"/>
                                        </p:tgtEl>
                                      </p:cBhvr>
                                    </p:animEffect>
                                    <p:set>
                                      <p:cBhvr>
                                        <p:cTn id="21" dur="1" fill="hold">
                                          <p:stCondLst>
                                            <p:cond delay="499"/>
                                          </p:stCondLst>
                                        </p:cTn>
                                        <p:tgtEl>
                                          <p:spTgt spid="200"/>
                                        </p:tgtEl>
                                        <p:attrNameLst>
                                          <p:attrName>style.visibility</p:attrName>
                                        </p:attrNameLst>
                                      </p:cBhvr>
                                      <p:to>
                                        <p:strVal val="hidden"/>
                                      </p:to>
                                    </p:set>
                                  </p:childTnLst>
                                </p:cTn>
                              </p:par>
                            </p:childTnLst>
                          </p:cTn>
                        </p:par>
                        <p:par>
                          <p:cTn id="22" fill="hold">
                            <p:stCondLst>
                              <p:cond delay="2000"/>
                            </p:stCondLst>
                            <p:childTnLst>
                              <p:par>
                                <p:cTn id="23" presetID="10" presetClass="entr" presetSubtype="0" fill="hold" grpId="2" nodeType="afterEffect">
                                  <p:stCondLst>
                                    <p:cond delay="0"/>
                                  </p:stCondLst>
                                  <p:childTnLst>
                                    <p:set>
                                      <p:cBhvr>
                                        <p:cTn id="24" dur="1" fill="hold">
                                          <p:stCondLst>
                                            <p:cond delay="0"/>
                                          </p:stCondLst>
                                        </p:cTn>
                                        <p:tgtEl>
                                          <p:spTgt spid="200"/>
                                        </p:tgtEl>
                                        <p:attrNameLst>
                                          <p:attrName>style.visibility</p:attrName>
                                        </p:attrNameLst>
                                      </p:cBhvr>
                                      <p:to>
                                        <p:strVal val="visible"/>
                                      </p:to>
                                    </p:set>
                                    <p:animEffect transition="in" filter="fade">
                                      <p:cBhvr>
                                        <p:cTn id="25" dur="500"/>
                                        <p:tgtEl>
                                          <p:spTgt spid="200"/>
                                        </p:tgtEl>
                                      </p:cBhvr>
                                    </p:animEffect>
                                  </p:childTnLst>
                                </p:cTn>
                              </p:par>
                            </p:childTnLst>
                          </p:cTn>
                        </p:par>
                        <p:par>
                          <p:cTn id="26" fill="hold">
                            <p:stCondLst>
                              <p:cond delay="2500"/>
                            </p:stCondLst>
                            <p:childTnLst>
                              <p:par>
                                <p:cTn id="27" presetID="10" presetClass="exit" presetSubtype="0" fill="hold" grpId="3" nodeType="afterEffect">
                                  <p:stCondLst>
                                    <p:cond delay="0"/>
                                  </p:stCondLst>
                                  <p:childTnLst>
                                    <p:animEffect transition="out" filter="fade">
                                      <p:cBhvr>
                                        <p:cTn id="28" dur="500"/>
                                        <p:tgtEl>
                                          <p:spTgt spid="200"/>
                                        </p:tgtEl>
                                      </p:cBhvr>
                                    </p:animEffect>
                                    <p:set>
                                      <p:cBhvr>
                                        <p:cTn id="29" dur="1" fill="hold">
                                          <p:stCondLst>
                                            <p:cond delay="499"/>
                                          </p:stCondLst>
                                        </p:cTn>
                                        <p:tgtEl>
                                          <p:spTgt spid="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00" grpId="0"/>
      <p:bldP spid="200" grpId="1"/>
      <p:bldP spid="200" grpId="2"/>
      <p:bldP spid="200" grpId="3"/>
      <p:bldP spid="121" grpId="0"/>
      <p:bldP spid="17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3"/>
          <a:stretch>
            <a:fillRect/>
          </a:stretch>
        </p:blipFill>
        <p:spPr>
          <a:xfrm>
            <a:off x="-27050" y="-65847"/>
            <a:ext cx="1377951" cy="530640"/>
          </a:xfrm>
          <a:prstGeom prst="rect">
            <a:avLst/>
          </a:prstGeom>
        </p:spPr>
      </p:pic>
      <p:sp>
        <p:nvSpPr>
          <p:cNvPr id="16" name="Rectangle 15"/>
          <p:cNvSpPr/>
          <p:nvPr/>
        </p:nvSpPr>
        <p:spPr>
          <a:xfrm>
            <a:off x="71042" y="507584"/>
            <a:ext cx="11681760" cy="625647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120702" y="184948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8816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81561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16055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9919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11074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3" name="TextBox 112"/>
          <p:cNvSpPr txBox="1"/>
          <p:nvPr/>
        </p:nvSpPr>
        <p:spPr>
          <a:xfrm>
            <a:off x="4790644"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4285185" y="-69934"/>
            <a:ext cx="2311484" cy="497505"/>
          </a:xfrm>
        </p:spPr>
        <p:txBody>
          <a:bodyPr>
            <a:normAutofit/>
          </a:bodyPr>
          <a:lstStyle/>
          <a:p>
            <a:r>
              <a:rPr lang="en-US" sz="2000" dirty="0">
                <a:solidFill>
                  <a:schemeClr val="bg1">
                    <a:lumMod val="50000"/>
                  </a:schemeClr>
                </a:solidFill>
                <a:latin typeface="Roboto Condensed" pitchFamily="2" charset="0"/>
                <a:ea typeface="Roboto Condensed" pitchFamily="2" charset="0"/>
                <a:cs typeface="Segoe UI" pitchFamily="34" charset="0"/>
              </a:rPr>
              <a:t>PATIENT PROFILE</a:t>
            </a:r>
          </a:p>
        </p:txBody>
      </p:sp>
      <p:pic>
        <p:nvPicPr>
          <p:cNvPr id="135" name="Picture 134"/>
          <p:cNvPicPr>
            <a:picLocks noChangeAspect="1"/>
          </p:cNvPicPr>
          <p:nvPr/>
        </p:nvPicPr>
        <p:blipFill rotWithShape="1">
          <a:blip r:embed="rId4" cstate="print">
            <a:extLst>
              <a:ext uri="{28A0092B-C50C-407E-A947-70E740481C1C}">
                <a14:useLocalDpi xmlns:a14="http://schemas.microsoft.com/office/drawing/2010/main" val="0"/>
              </a:ext>
            </a:extLst>
          </a:blip>
          <a:srcRect l="8806" t="14392" b="11278"/>
          <a:stretch/>
        </p:blipFill>
        <p:spPr>
          <a:xfrm>
            <a:off x="69299" y="4133758"/>
            <a:ext cx="2081895" cy="1245097"/>
          </a:xfrm>
          <a:prstGeom prst="rect">
            <a:avLst/>
          </a:prstGeom>
        </p:spPr>
      </p:pic>
      <p:pic>
        <p:nvPicPr>
          <p:cNvPr id="2" name="Picture 1"/>
          <p:cNvPicPr>
            <a:picLocks noChangeAspect="1"/>
          </p:cNvPicPr>
          <p:nvPr/>
        </p:nvPicPr>
        <p:blipFill rotWithShape="1">
          <a:blip r:embed="rId5"/>
          <a:srcRect l="18512" t="9011" r="12539" b="18415"/>
          <a:stretch/>
        </p:blipFill>
        <p:spPr>
          <a:xfrm rot="5400000">
            <a:off x="505304" y="5146596"/>
            <a:ext cx="1189387" cy="2045544"/>
          </a:xfrm>
          <a:prstGeom prst="rect">
            <a:avLst/>
          </a:prstGeom>
        </p:spPr>
      </p:pic>
      <p:sp>
        <p:nvSpPr>
          <p:cNvPr id="138" name="Rectangle 137"/>
          <p:cNvSpPr/>
          <p:nvPr/>
        </p:nvSpPr>
        <p:spPr>
          <a:xfrm>
            <a:off x="2146372" y="841555"/>
            <a:ext cx="9492773" cy="530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1826" y="4814053"/>
            <a:ext cx="1276359" cy="683278"/>
          </a:xfrm>
          <a:prstGeom prst="rect">
            <a:avLst/>
          </a:prstGeom>
        </p:spPr>
      </p:pic>
      <p:sp>
        <p:nvSpPr>
          <p:cNvPr id="17" name="TextBox 16"/>
          <p:cNvSpPr txBox="1"/>
          <p:nvPr/>
        </p:nvSpPr>
        <p:spPr>
          <a:xfrm>
            <a:off x="4273839" y="481192"/>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35" name="Rounded Rectangle 34"/>
          <p:cNvSpPr/>
          <p:nvPr/>
        </p:nvSpPr>
        <p:spPr>
          <a:xfrm>
            <a:off x="-3121729" y="1199492"/>
            <a:ext cx="903751" cy="16114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6" name="TextBox 35"/>
          <p:cNvSpPr txBox="1"/>
          <p:nvPr/>
        </p:nvSpPr>
        <p:spPr>
          <a:xfrm>
            <a:off x="-3187395" y="1053228"/>
            <a:ext cx="3209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First</a:t>
            </a:r>
          </a:p>
        </p:txBody>
      </p:sp>
      <p:sp>
        <p:nvSpPr>
          <p:cNvPr id="37" name="Rounded Rectangle 36"/>
          <p:cNvSpPr/>
          <p:nvPr/>
        </p:nvSpPr>
        <p:spPr>
          <a:xfrm>
            <a:off x="-2155220" y="1192235"/>
            <a:ext cx="1531938"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8" name="TextBox 37"/>
          <p:cNvSpPr txBox="1"/>
          <p:nvPr/>
        </p:nvSpPr>
        <p:spPr>
          <a:xfrm>
            <a:off x="-2235755" y="1053228"/>
            <a:ext cx="31611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Last</a:t>
            </a:r>
          </a:p>
        </p:txBody>
      </p:sp>
      <p:sp>
        <p:nvSpPr>
          <p:cNvPr id="39" name="Rounded Rectangle 38"/>
          <p:cNvSpPr/>
          <p:nvPr/>
        </p:nvSpPr>
        <p:spPr>
          <a:xfrm>
            <a:off x="-3115334" y="1442201"/>
            <a:ext cx="887057"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40" name="TextBox 39"/>
          <p:cNvSpPr txBox="1"/>
          <p:nvPr/>
        </p:nvSpPr>
        <p:spPr>
          <a:xfrm>
            <a:off x="-3184618" y="1298914"/>
            <a:ext cx="1007007"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Date of Birth (</a:t>
            </a:r>
            <a:r>
              <a:rPr lang="en-US" sz="600" dirty="0" err="1">
                <a:solidFill>
                  <a:prstClr val="black"/>
                </a:solidFill>
                <a:latin typeface="Roboto Condensed" pitchFamily="2" charset="0"/>
                <a:ea typeface="Roboto Condensed" pitchFamily="2" charset="0"/>
              </a:rPr>
              <a:t>dd</a:t>
            </a:r>
            <a:r>
              <a:rPr lang="en-US" sz="600" dirty="0">
                <a:solidFill>
                  <a:prstClr val="black"/>
                </a:solidFill>
                <a:latin typeface="Roboto Condensed" pitchFamily="2" charset="0"/>
                <a:ea typeface="Roboto Condensed" pitchFamily="2" charset="0"/>
              </a:rPr>
              <a:t>/mm/</a:t>
            </a:r>
            <a:r>
              <a:rPr lang="en-US" sz="600" dirty="0" err="1">
                <a:solidFill>
                  <a:prstClr val="black"/>
                </a:solidFill>
                <a:latin typeface="Roboto Condensed" pitchFamily="2" charset="0"/>
                <a:ea typeface="Roboto Condensed" pitchFamily="2" charset="0"/>
              </a:rPr>
              <a:t>yyyy</a:t>
            </a:r>
            <a:r>
              <a:rPr lang="en-US" sz="600" dirty="0">
                <a:solidFill>
                  <a:prstClr val="black"/>
                </a:solidFill>
                <a:latin typeface="Roboto Condensed" pitchFamily="2" charset="0"/>
                <a:ea typeface="Roboto Condensed" pitchFamily="2" charset="0"/>
              </a:rPr>
              <a:t>)</a:t>
            </a:r>
          </a:p>
        </p:txBody>
      </p:sp>
      <p:sp>
        <p:nvSpPr>
          <p:cNvPr id="41" name="TextBox 40"/>
          <p:cNvSpPr txBox="1"/>
          <p:nvPr/>
        </p:nvSpPr>
        <p:spPr>
          <a:xfrm>
            <a:off x="-3061280" y="1440254"/>
            <a:ext cx="56297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     /           /  </a:t>
            </a:r>
          </a:p>
        </p:txBody>
      </p:sp>
      <p:sp>
        <p:nvSpPr>
          <p:cNvPr id="60" name="TextBox 59"/>
          <p:cNvSpPr txBox="1"/>
          <p:nvPr/>
        </p:nvSpPr>
        <p:spPr>
          <a:xfrm>
            <a:off x="51497" y="477977"/>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1735822" y="483769"/>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90" name="TextBox 89"/>
          <p:cNvSpPr txBox="1"/>
          <p:nvPr/>
        </p:nvSpPr>
        <p:spPr>
          <a:xfrm>
            <a:off x="-2179326" y="1412135"/>
            <a:ext cx="136120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Robert T. Martin   MD</a:t>
            </a:r>
          </a:p>
        </p:txBody>
      </p:sp>
      <p:sp>
        <p:nvSpPr>
          <p:cNvPr id="91" name="TextBox 90"/>
          <p:cNvSpPr txBox="1"/>
          <p:nvPr/>
        </p:nvSpPr>
        <p:spPr>
          <a:xfrm>
            <a:off x="-2222020" y="1303328"/>
            <a:ext cx="1260281"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Primary Health Care Provider Name</a:t>
            </a:r>
          </a:p>
        </p:txBody>
      </p:sp>
      <p:sp>
        <p:nvSpPr>
          <p:cNvPr id="116" name="TextBox 115"/>
          <p:cNvSpPr txBox="1"/>
          <p:nvPr/>
        </p:nvSpPr>
        <p:spPr>
          <a:xfrm>
            <a:off x="4565163" y="505843"/>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542653"/>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pic>
        <p:nvPicPr>
          <p:cNvPr id="1026" name="Picture 2" descr="https://cdn2.iconfinder.com/data/icons/windows-8-metro-style/128/add_us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0121" y="1076659"/>
            <a:ext cx="694289" cy="6942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215749" y="1089903"/>
            <a:ext cx="2397296" cy="516608"/>
          </a:xfrm>
          <a:prstGeom prst="rect">
            <a:avLst/>
          </a:prstGeom>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2" name="TextBox 121"/>
          <p:cNvSpPr txBox="1"/>
          <p:nvPr/>
        </p:nvSpPr>
        <p:spPr>
          <a:xfrm>
            <a:off x="9227464" y="1147284"/>
            <a:ext cx="1186933" cy="369332"/>
          </a:xfrm>
          <a:prstGeom prst="rect">
            <a:avLst/>
          </a:prstGeom>
          <a:noFill/>
        </p:spPr>
        <p:txBody>
          <a:bodyPr wrap="square" rtlCol="0">
            <a:spAutoFit/>
          </a:bodyPr>
          <a:lstStyle/>
          <a:p>
            <a:r>
              <a:rPr lang="en-US" dirty="0">
                <a:solidFill>
                  <a:schemeClr val="bg1"/>
                </a:solidFill>
                <a:latin typeface="Roboto Condensed" pitchFamily="2" charset="0"/>
                <a:ea typeface="Roboto Condensed" pitchFamily="2" charset="0"/>
              </a:rPr>
              <a:t>  </a:t>
            </a:r>
            <a:r>
              <a:rPr lang="en-US" b="1" dirty="0">
                <a:solidFill>
                  <a:schemeClr val="bg1"/>
                </a:solidFill>
                <a:latin typeface="Roboto Condensed" pitchFamily="2" charset="0"/>
                <a:ea typeface="Roboto Condensed" pitchFamily="2" charset="0"/>
              </a:rPr>
              <a:t>1,250</a:t>
            </a:r>
          </a:p>
        </p:txBody>
      </p:sp>
      <p:sp>
        <p:nvSpPr>
          <p:cNvPr id="123" name="TextBox 122"/>
          <p:cNvSpPr txBox="1"/>
          <p:nvPr/>
        </p:nvSpPr>
        <p:spPr>
          <a:xfrm>
            <a:off x="9973287" y="1086894"/>
            <a:ext cx="1339172" cy="507831"/>
          </a:xfrm>
          <a:prstGeom prst="rect">
            <a:avLst/>
          </a:prstGeom>
          <a:noFill/>
        </p:spPr>
        <p:txBody>
          <a:bodyPr wrap="square" rtlCol="0">
            <a:spAutoFit/>
          </a:bodyPr>
          <a:lstStyle/>
          <a:p>
            <a:r>
              <a:rPr lang="en-US" sz="900" b="1" dirty="0">
                <a:solidFill>
                  <a:srgbClr val="0070C0"/>
                </a:solidFill>
                <a:latin typeface="Roboto Condensed" pitchFamily="2" charset="0"/>
                <a:ea typeface="Roboto Condensed" pitchFamily="2" charset="0"/>
              </a:rPr>
              <a:t>Lifetime</a:t>
            </a:r>
          </a:p>
          <a:p>
            <a:r>
              <a:rPr lang="en-US" sz="900" b="1" dirty="0">
                <a:solidFill>
                  <a:srgbClr val="FFFFCC"/>
                </a:solidFill>
                <a:latin typeface="Roboto Condensed" pitchFamily="2" charset="0"/>
                <a:ea typeface="Roboto Condensed" pitchFamily="2" charset="0"/>
              </a:rPr>
              <a:t>COMPLIANCE REWARD</a:t>
            </a:r>
            <a:r>
              <a:rPr lang="en-US" sz="900" b="1" dirty="0">
                <a:solidFill>
                  <a:srgbClr val="0070C0"/>
                </a:solidFill>
                <a:latin typeface="Roboto Condensed" pitchFamily="2" charset="0"/>
                <a:ea typeface="Roboto Condensed" pitchFamily="2" charset="0"/>
              </a:rPr>
              <a:t>™ </a:t>
            </a:r>
          </a:p>
          <a:p>
            <a:r>
              <a:rPr lang="en-US" sz="900" b="1" dirty="0">
                <a:solidFill>
                  <a:srgbClr val="0070C0"/>
                </a:solidFill>
                <a:latin typeface="Roboto Condensed" pitchFamily="2" charset="0"/>
                <a:ea typeface="Roboto Condensed" pitchFamily="2" charset="0"/>
              </a:rPr>
              <a:t>Points</a:t>
            </a:r>
            <a:endParaRPr lang="en-US" sz="700" b="1" dirty="0">
              <a:solidFill>
                <a:srgbClr val="0070C0"/>
              </a:solidFill>
              <a:latin typeface="Roboto Condensed" pitchFamily="2" charset="0"/>
              <a:ea typeface="Roboto Condensed" pitchFamily="2" charset="0"/>
            </a:endParaRPr>
          </a:p>
        </p:txBody>
      </p:sp>
      <p:sp>
        <p:nvSpPr>
          <p:cNvPr id="125" name="TextBox 124"/>
          <p:cNvSpPr txBox="1"/>
          <p:nvPr/>
        </p:nvSpPr>
        <p:spPr>
          <a:xfrm>
            <a:off x="10957102" y="769270"/>
            <a:ext cx="1058945" cy="253916"/>
          </a:xfrm>
          <a:prstGeom prst="rect">
            <a:avLst/>
          </a:prstGeom>
          <a:noFill/>
        </p:spPr>
        <p:txBody>
          <a:bodyPr wrap="square" rtlCol="0">
            <a:spAutoFit/>
          </a:bodyPr>
          <a:lstStyle/>
          <a:p>
            <a:r>
              <a:rPr lang="en-US" sz="1050" b="1" dirty="0">
                <a:solidFill>
                  <a:schemeClr val="bg1"/>
                </a:solidFill>
                <a:latin typeface="Roboto Condensed" pitchFamily="2" charset="0"/>
                <a:ea typeface="Roboto Condensed" pitchFamily="2" charset="0"/>
              </a:rPr>
              <a:t>SILVER</a:t>
            </a:r>
            <a:endParaRPr lang="en-US" sz="900" b="1" dirty="0">
              <a:solidFill>
                <a:schemeClr val="bg1"/>
              </a:solidFill>
              <a:latin typeface="Roboto Condensed" pitchFamily="2" charset="0"/>
              <a:ea typeface="Roboto Condensed" pitchFamily="2" charset="0"/>
            </a:endParaRPr>
          </a:p>
        </p:txBody>
      </p:sp>
      <p:sp>
        <p:nvSpPr>
          <p:cNvPr id="19" name="TextBox 18"/>
          <p:cNvSpPr txBox="1"/>
          <p:nvPr/>
        </p:nvSpPr>
        <p:spPr>
          <a:xfrm>
            <a:off x="2217630" y="4961637"/>
            <a:ext cx="2142861" cy="246221"/>
          </a:xfrm>
          <a:prstGeom prst="rect">
            <a:avLst/>
          </a:prstGeom>
          <a:noFill/>
        </p:spPr>
        <p:txBody>
          <a:bodyPr wrap="square" rtlCol="0">
            <a:spAutoFit/>
          </a:bodyPr>
          <a:lstStyle/>
          <a:p>
            <a:r>
              <a:rPr lang="en-US" sz="1000" b="1" dirty="0">
                <a:solidFill>
                  <a:schemeClr val="tx1">
                    <a:lumMod val="95000"/>
                    <a:lumOff val="5000"/>
                  </a:schemeClr>
                </a:solidFill>
                <a:latin typeface="Roboto Condensed" pitchFamily="2" charset="0"/>
                <a:ea typeface="Roboto Condensed" pitchFamily="2" charset="0"/>
              </a:rPr>
              <a:t>SEND PATIENT MESSAGE (email)</a:t>
            </a:r>
          </a:p>
        </p:txBody>
      </p:sp>
      <p:sp>
        <p:nvSpPr>
          <p:cNvPr id="127" name="Rectangle 126"/>
          <p:cNvSpPr/>
          <p:nvPr/>
        </p:nvSpPr>
        <p:spPr>
          <a:xfrm>
            <a:off x="62927" y="240841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70089" y="55848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54118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9005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85939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32038" y="3037430"/>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8816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7983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41260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56942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72286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25958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7207696" y="489837"/>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7378605" y="574566"/>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8353769" y="483528"/>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548048" y="550902"/>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817928" y="560569"/>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307864" y="488441"/>
            <a:ext cx="641764"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33406" y="3889014"/>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58" name="TextBox 157"/>
          <p:cNvSpPr txBox="1"/>
          <p:nvPr/>
        </p:nvSpPr>
        <p:spPr>
          <a:xfrm>
            <a:off x="2141777" y="921400"/>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1  </a:t>
            </a:r>
            <a:endParaRPr lang="en-US" sz="700" b="1" dirty="0">
              <a:solidFill>
                <a:srgbClr val="2071B6"/>
              </a:solidFill>
              <a:latin typeface="Roboto Condensed" pitchFamily="2" charset="0"/>
              <a:ea typeface="Roboto Condensed" pitchFamily="2" charset="0"/>
            </a:endParaRPr>
          </a:p>
        </p:txBody>
      </p:sp>
      <p:sp>
        <p:nvSpPr>
          <p:cNvPr id="159" name="TextBox 158"/>
          <p:cNvSpPr txBox="1"/>
          <p:nvPr/>
        </p:nvSpPr>
        <p:spPr>
          <a:xfrm>
            <a:off x="2883281" y="883414"/>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NICHOLAS    K.  SAMPLE  JR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0" name="TextBox 159"/>
          <p:cNvSpPr txBox="1"/>
          <p:nvPr/>
        </p:nvSpPr>
        <p:spPr>
          <a:xfrm>
            <a:off x="2143487" y="1092006"/>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2  </a:t>
            </a:r>
            <a:endParaRPr lang="en-US" sz="700" b="1" dirty="0">
              <a:solidFill>
                <a:srgbClr val="2071B6"/>
              </a:solidFill>
              <a:latin typeface="Roboto Condensed" pitchFamily="2" charset="0"/>
              <a:ea typeface="Roboto Condensed" pitchFamily="2" charset="0"/>
            </a:endParaRPr>
          </a:p>
        </p:txBody>
      </p:sp>
      <p:sp>
        <p:nvSpPr>
          <p:cNvPr id="161" name="TextBox 160"/>
          <p:cNvSpPr txBox="1"/>
          <p:nvPr/>
        </p:nvSpPr>
        <p:spPr>
          <a:xfrm>
            <a:off x="2137190" y="1268992"/>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3  </a:t>
            </a:r>
            <a:endParaRPr lang="en-US" sz="700" b="1" dirty="0">
              <a:solidFill>
                <a:srgbClr val="2071B6"/>
              </a:solidFill>
              <a:latin typeface="Roboto Condensed" pitchFamily="2" charset="0"/>
              <a:ea typeface="Roboto Condensed" pitchFamily="2" charset="0"/>
            </a:endParaRPr>
          </a:p>
        </p:txBody>
      </p:sp>
      <p:sp>
        <p:nvSpPr>
          <p:cNvPr id="162" name="Rectangle 161"/>
          <p:cNvSpPr/>
          <p:nvPr/>
        </p:nvSpPr>
        <p:spPr>
          <a:xfrm>
            <a:off x="5292707" y="906196"/>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3" name="TextBox 162"/>
          <p:cNvSpPr txBox="1"/>
          <p:nvPr/>
        </p:nvSpPr>
        <p:spPr>
          <a:xfrm>
            <a:off x="7089557" y="933964"/>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4" name="TextBox 163"/>
          <p:cNvSpPr txBox="1"/>
          <p:nvPr/>
        </p:nvSpPr>
        <p:spPr>
          <a:xfrm>
            <a:off x="2884609" y="1075569"/>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BRENDA    M.  SAMPLE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5" name="Rectangle 164"/>
          <p:cNvSpPr/>
          <p:nvPr/>
        </p:nvSpPr>
        <p:spPr>
          <a:xfrm>
            <a:off x="5294035" y="1098351"/>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(FEMALE)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6" name="TextBox 165"/>
          <p:cNvSpPr txBox="1"/>
          <p:nvPr/>
        </p:nvSpPr>
        <p:spPr>
          <a:xfrm>
            <a:off x="7090885" y="1126119"/>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7" name="TextBox 166"/>
          <p:cNvSpPr txBox="1"/>
          <p:nvPr/>
        </p:nvSpPr>
        <p:spPr>
          <a:xfrm>
            <a:off x="2138517" y="1437294"/>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4  </a:t>
            </a:r>
            <a:endParaRPr lang="en-US" sz="700" b="1" dirty="0">
              <a:solidFill>
                <a:srgbClr val="2071B6"/>
              </a:solidFill>
              <a:latin typeface="Roboto Condensed" pitchFamily="2" charset="0"/>
              <a:ea typeface="Roboto Condensed" pitchFamily="2" charset="0"/>
            </a:endParaRPr>
          </a:p>
        </p:txBody>
      </p:sp>
      <p:sp>
        <p:nvSpPr>
          <p:cNvPr id="168" name="Rectangle 167"/>
          <p:cNvSpPr/>
          <p:nvPr/>
        </p:nvSpPr>
        <p:spPr>
          <a:xfrm>
            <a:off x="72205" y="85128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8405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13292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30226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1316" y="1480298"/>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83103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6032927" y="5362776"/>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7885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76" name="Rounded Rectangle 175"/>
          <p:cNvSpPr/>
          <p:nvPr/>
        </p:nvSpPr>
        <p:spPr>
          <a:xfrm>
            <a:off x="9310511" y="1760324"/>
            <a:ext cx="898433"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7" name="Rounded Rectangle 176"/>
          <p:cNvSpPr/>
          <p:nvPr/>
        </p:nvSpPr>
        <p:spPr>
          <a:xfrm>
            <a:off x="10277183" y="1760324"/>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8" name="TextBox 177"/>
          <p:cNvSpPr txBox="1"/>
          <p:nvPr/>
        </p:nvSpPr>
        <p:spPr>
          <a:xfrm>
            <a:off x="10196485" y="1617876"/>
            <a:ext cx="394660"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Weight</a:t>
            </a:r>
          </a:p>
        </p:txBody>
      </p:sp>
      <p:sp>
        <p:nvSpPr>
          <p:cNvPr id="179" name="TextBox 178"/>
          <p:cNvSpPr txBox="1"/>
          <p:nvPr/>
        </p:nvSpPr>
        <p:spPr>
          <a:xfrm>
            <a:off x="9275021" y="1724483"/>
            <a:ext cx="92146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6   </a:t>
            </a:r>
            <a:r>
              <a:rPr lang="en-US" sz="900" dirty="0">
                <a:latin typeface="Roboto Condensed" pitchFamily="2" charset="0"/>
                <a:ea typeface="Roboto Condensed" pitchFamily="2" charset="0"/>
              </a:rPr>
              <a:t>Ft</a:t>
            </a:r>
            <a:r>
              <a:rPr lang="en-US" sz="900" dirty="0">
                <a:solidFill>
                  <a:srgbClr val="0070C0"/>
                </a:solidFill>
                <a:latin typeface="Roboto Condensed" pitchFamily="2" charset="0"/>
                <a:ea typeface="Roboto Condensed" pitchFamily="2" charset="0"/>
              </a:rPr>
              <a:t>    1  </a:t>
            </a:r>
            <a:r>
              <a:rPr lang="en-US" sz="900" dirty="0">
                <a:latin typeface="Roboto Condensed" pitchFamily="2" charset="0"/>
                <a:ea typeface="Roboto Condensed" pitchFamily="2" charset="0"/>
              </a:rPr>
              <a:t>inch</a:t>
            </a:r>
          </a:p>
        </p:txBody>
      </p:sp>
      <p:sp>
        <p:nvSpPr>
          <p:cNvPr id="180" name="TextBox 179"/>
          <p:cNvSpPr txBox="1"/>
          <p:nvPr/>
        </p:nvSpPr>
        <p:spPr>
          <a:xfrm>
            <a:off x="10217468" y="1725114"/>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215  </a:t>
            </a:r>
            <a:r>
              <a:rPr lang="en-US" sz="900" dirty="0">
                <a:latin typeface="Roboto Condensed" pitchFamily="2" charset="0"/>
                <a:ea typeface="Roboto Condensed" pitchFamily="2" charset="0"/>
              </a:rPr>
              <a:t>LBS</a:t>
            </a:r>
          </a:p>
        </p:txBody>
      </p:sp>
      <p:sp>
        <p:nvSpPr>
          <p:cNvPr id="181" name="TextBox 180"/>
          <p:cNvSpPr txBox="1"/>
          <p:nvPr/>
        </p:nvSpPr>
        <p:spPr>
          <a:xfrm>
            <a:off x="9250122" y="1593182"/>
            <a:ext cx="38343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Height</a:t>
            </a:r>
          </a:p>
        </p:txBody>
      </p:sp>
      <p:sp>
        <p:nvSpPr>
          <p:cNvPr id="182" name="Rounded Rectangle 181"/>
          <p:cNvSpPr/>
          <p:nvPr/>
        </p:nvSpPr>
        <p:spPr>
          <a:xfrm>
            <a:off x="10914547" y="1757652"/>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3" name="TextBox 182"/>
          <p:cNvSpPr txBox="1"/>
          <p:nvPr/>
        </p:nvSpPr>
        <p:spPr>
          <a:xfrm>
            <a:off x="10833849" y="1615204"/>
            <a:ext cx="3032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BMI</a:t>
            </a:r>
          </a:p>
        </p:txBody>
      </p:sp>
      <p:sp>
        <p:nvSpPr>
          <p:cNvPr id="184" name="TextBox 183"/>
          <p:cNvSpPr txBox="1"/>
          <p:nvPr/>
        </p:nvSpPr>
        <p:spPr>
          <a:xfrm>
            <a:off x="10853878" y="1728142"/>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20.2  </a:t>
            </a:r>
            <a:r>
              <a:rPr lang="en-US" sz="900" dirty="0">
                <a:latin typeface="Roboto Condensed" pitchFamily="2" charset="0"/>
                <a:ea typeface="Roboto Condensed" pitchFamily="2" charset="0"/>
              </a:rPr>
              <a:t>%</a:t>
            </a:r>
          </a:p>
        </p:txBody>
      </p:sp>
      <p:sp>
        <p:nvSpPr>
          <p:cNvPr id="144" name="Action Button: Home 143">
            <a:hlinkClick r:id="rId8" action="ppaction://hlinksldjump" highlightClick="1"/>
          </p:cNvPr>
          <p:cNvSpPr/>
          <p:nvPr/>
        </p:nvSpPr>
        <p:spPr>
          <a:xfrm>
            <a:off x="-1" y="577012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p:cNvSpPr txBox="1"/>
          <p:nvPr/>
        </p:nvSpPr>
        <p:spPr>
          <a:xfrm>
            <a:off x="4781089"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200" name="TextBox 199"/>
          <p:cNvSpPr txBox="1"/>
          <p:nvPr/>
        </p:nvSpPr>
        <p:spPr>
          <a:xfrm>
            <a:off x="2253241" y="5939384"/>
            <a:ext cx="110684" cy="307777"/>
          </a:xfrm>
          <a:prstGeom prst="rect">
            <a:avLst/>
          </a:prstGeom>
          <a:noFill/>
        </p:spPr>
        <p:txBody>
          <a:bodyPr wrap="square" rtlCol="0">
            <a:spAutoFit/>
          </a:bodyPr>
          <a:lstStyle/>
          <a:p>
            <a:r>
              <a:rPr lang="en-US" sz="1400" dirty="0"/>
              <a:t>|</a:t>
            </a:r>
          </a:p>
        </p:txBody>
      </p:sp>
      <p:sp>
        <p:nvSpPr>
          <p:cNvPr id="34" name="Round Same Side Corner Rectangle 33"/>
          <p:cNvSpPr/>
          <p:nvPr/>
        </p:nvSpPr>
        <p:spPr>
          <a:xfrm>
            <a:off x="3868254" y="1804397"/>
            <a:ext cx="1567332" cy="338881"/>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UN FILLED / ON HOLD</a:t>
            </a:r>
          </a:p>
        </p:txBody>
      </p:sp>
      <p:sp>
        <p:nvSpPr>
          <p:cNvPr id="203" name="Round Same Side Corner Rectangle 202"/>
          <p:cNvSpPr/>
          <p:nvPr/>
        </p:nvSpPr>
        <p:spPr>
          <a:xfrm>
            <a:off x="2289755" y="1892367"/>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Rx HISTORY</a:t>
            </a:r>
          </a:p>
        </p:txBody>
      </p:sp>
      <p:sp>
        <p:nvSpPr>
          <p:cNvPr id="204" name="Round Same Side Corner Rectangle 203"/>
          <p:cNvSpPr/>
          <p:nvPr/>
        </p:nvSpPr>
        <p:spPr>
          <a:xfrm>
            <a:off x="5437381" y="1899407"/>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PROGRAM ACTIVITIES</a:t>
            </a:r>
          </a:p>
        </p:txBody>
      </p:sp>
      <p:sp>
        <p:nvSpPr>
          <p:cNvPr id="121" name="TextBox 120"/>
          <p:cNvSpPr txBox="1"/>
          <p:nvPr/>
        </p:nvSpPr>
        <p:spPr>
          <a:xfrm>
            <a:off x="8280464" y="5783649"/>
            <a:ext cx="1224759" cy="276999"/>
          </a:xfrm>
          <a:prstGeom prst="rect">
            <a:avLst/>
          </a:prstGeom>
          <a:noFill/>
        </p:spPr>
        <p:txBody>
          <a:bodyPr wrap="none" rtlCol="0">
            <a:spAutoFit/>
          </a:bodyPr>
          <a:lstStyle/>
          <a:p>
            <a:r>
              <a:rPr lang="en-US" sz="1200" b="1" dirty="0"/>
              <a:t>Pharmacy Notes</a:t>
            </a:r>
            <a:endParaRPr lang="en-US" sz="1200" b="1" dirty="0">
              <a:solidFill>
                <a:srgbClr val="256FBD"/>
              </a:solidFill>
              <a:latin typeface="Roboto Condensed" pitchFamily="2" charset="0"/>
              <a:ea typeface="Roboto Condensed" pitchFamily="2" charset="0"/>
            </a:endParaRPr>
          </a:p>
        </p:txBody>
      </p:sp>
      <p:sp>
        <p:nvSpPr>
          <p:cNvPr id="175" name="Rounded Rectangle 174"/>
          <p:cNvSpPr/>
          <p:nvPr/>
        </p:nvSpPr>
        <p:spPr>
          <a:xfrm>
            <a:off x="8352102" y="6017025"/>
            <a:ext cx="3287043" cy="684920"/>
          </a:xfrm>
          <a:prstGeom prst="roundRect">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7" name="Explosion 1 206"/>
          <p:cNvSpPr/>
          <p:nvPr/>
        </p:nvSpPr>
        <p:spPr>
          <a:xfrm>
            <a:off x="6498966" y="452857"/>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208" name="TextBox 207"/>
          <p:cNvSpPr txBox="1"/>
          <p:nvPr/>
        </p:nvSpPr>
        <p:spPr>
          <a:xfrm>
            <a:off x="6534119" y="570068"/>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209" name="TextBox 208"/>
          <p:cNvSpPr txBox="1"/>
          <p:nvPr/>
        </p:nvSpPr>
        <p:spPr>
          <a:xfrm>
            <a:off x="9779202" y="43693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210" name="Rectangle 209"/>
          <p:cNvSpPr/>
          <p:nvPr/>
        </p:nvSpPr>
        <p:spPr>
          <a:xfrm>
            <a:off x="9614441" y="18155"/>
            <a:ext cx="2030506" cy="319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xtBox 210"/>
          <p:cNvSpPr txBox="1"/>
          <p:nvPr/>
        </p:nvSpPr>
        <p:spPr>
          <a:xfrm>
            <a:off x="9590277" y="0"/>
            <a:ext cx="2088778" cy="392415"/>
          </a:xfrm>
          <a:prstGeom prst="rect">
            <a:avLst/>
          </a:prstGeom>
          <a:noFill/>
          <a:ln>
            <a:noFill/>
          </a:ln>
        </p:spPr>
        <p:txBody>
          <a:bodyPr wrap="square" rtlCol="0">
            <a:spAutoFit/>
          </a:bodyPr>
          <a:lstStyle/>
          <a:p>
            <a:r>
              <a:rPr lang="en-US" sz="900" b="1" dirty="0">
                <a:solidFill>
                  <a:schemeClr val="accent6">
                    <a:lumMod val="50000"/>
                  </a:schemeClr>
                </a:solidFill>
                <a:latin typeface="Roboto Condensed" pitchFamily="2" charset="0"/>
                <a:ea typeface="Roboto Condensed" pitchFamily="2" charset="0"/>
              </a:rPr>
              <a:t>logged in as:</a:t>
            </a:r>
            <a:br>
              <a:rPr lang="en-US" sz="900" b="1" dirty="0">
                <a:solidFill>
                  <a:schemeClr val="accent6">
                    <a:lumMod val="50000"/>
                  </a:schemeClr>
                </a:solidFill>
                <a:latin typeface="Roboto Condensed" pitchFamily="2" charset="0"/>
                <a:ea typeface="Roboto Condensed" pitchFamily="2" charset="0"/>
              </a:rPr>
            </a:br>
            <a:r>
              <a:rPr lang="en-US" sz="1050" b="1" dirty="0">
                <a:solidFill>
                  <a:schemeClr val="accent6">
                    <a:lumMod val="50000"/>
                  </a:schemeClr>
                </a:solidFill>
                <a:latin typeface="Roboto Condensed" pitchFamily="2" charset="0"/>
                <a:ea typeface="Roboto Condensed" pitchFamily="2" charset="0"/>
              </a:rPr>
              <a:t>Steven </a:t>
            </a:r>
            <a:r>
              <a:rPr lang="en-US" sz="1050" b="1" dirty="0" err="1">
                <a:solidFill>
                  <a:schemeClr val="accent6">
                    <a:lumMod val="50000"/>
                  </a:schemeClr>
                </a:solidFill>
                <a:latin typeface="Roboto Condensed" pitchFamily="2" charset="0"/>
                <a:ea typeface="Roboto Condensed" pitchFamily="2" charset="0"/>
              </a:rPr>
              <a:t>Vanser</a:t>
            </a:r>
            <a:r>
              <a:rPr lang="en-US" sz="1050" b="1" dirty="0">
                <a:solidFill>
                  <a:schemeClr val="accent6">
                    <a:lumMod val="50000"/>
                  </a:schemeClr>
                </a:solidFill>
                <a:latin typeface="Roboto Condensed" pitchFamily="2" charset="0"/>
                <a:ea typeface="Roboto Condensed" pitchFamily="2" charset="0"/>
              </a:rPr>
              <a:t>, </a:t>
            </a:r>
            <a:r>
              <a:rPr lang="en-US" sz="1050" b="1" dirty="0" err="1">
                <a:solidFill>
                  <a:schemeClr val="accent6">
                    <a:lumMod val="50000"/>
                  </a:schemeClr>
                </a:solidFill>
                <a:latin typeface="Roboto Condensed" pitchFamily="2" charset="0"/>
                <a:ea typeface="Roboto Condensed" pitchFamily="2" charset="0"/>
              </a:rPr>
              <a:t>R.Ph</a:t>
            </a:r>
            <a:r>
              <a:rPr lang="en-US" sz="900" b="1" dirty="0">
                <a:solidFill>
                  <a:schemeClr val="accent6">
                    <a:lumMod val="50000"/>
                  </a:schemeClr>
                </a:solidFill>
                <a:latin typeface="Roboto Condensed" pitchFamily="2" charset="0"/>
                <a:ea typeface="Roboto Condensed" pitchFamily="2" charset="0"/>
              </a:rPr>
              <a:t>. </a:t>
            </a:r>
            <a:endParaRPr lang="en-US" sz="700" b="1" dirty="0">
              <a:solidFill>
                <a:schemeClr val="accent6">
                  <a:lumMod val="50000"/>
                </a:schemeClr>
              </a:solidFill>
              <a:latin typeface="Roboto Condensed" pitchFamily="2" charset="0"/>
              <a:ea typeface="Roboto Condensed" pitchFamily="2" charset="0"/>
            </a:endParaRPr>
          </a:p>
        </p:txBody>
      </p:sp>
      <p:sp>
        <p:nvSpPr>
          <p:cNvPr id="217" name="Rectangle 216"/>
          <p:cNvSpPr/>
          <p:nvPr/>
        </p:nvSpPr>
        <p:spPr>
          <a:xfrm>
            <a:off x="11233830" y="-10990"/>
            <a:ext cx="495649" cy="184666"/>
          </a:xfrm>
          <a:prstGeom prst="rect">
            <a:avLst/>
          </a:prstGeom>
        </p:spPr>
        <p:txBody>
          <a:bodyPr wrap="none">
            <a:spAutoFit/>
          </a:bodyPr>
          <a:lstStyle/>
          <a:p>
            <a:r>
              <a:rPr lang="en-US" sz="600" b="1" dirty="0">
                <a:solidFill>
                  <a:srgbClr val="FF0000"/>
                </a:solidFill>
                <a:latin typeface="Roboto Condensed" pitchFamily="2" charset="0"/>
                <a:ea typeface="Roboto Condensed" pitchFamily="2" charset="0"/>
              </a:rPr>
              <a:t>(</a:t>
            </a:r>
            <a:r>
              <a:rPr lang="en-US" sz="600" b="1" u="sng" dirty="0">
                <a:solidFill>
                  <a:srgbClr val="FF0000"/>
                </a:solidFill>
                <a:latin typeface="Roboto Condensed" pitchFamily="2" charset="0"/>
                <a:ea typeface="Roboto Condensed" pitchFamily="2" charset="0"/>
              </a:rPr>
              <a:t>LOGOUT</a:t>
            </a:r>
            <a:r>
              <a:rPr lang="en-US" sz="600" b="1" dirty="0">
                <a:solidFill>
                  <a:srgbClr val="FF0000"/>
                </a:solidFill>
                <a:latin typeface="Roboto Condensed" pitchFamily="2" charset="0"/>
                <a:ea typeface="Roboto Condensed" pitchFamily="2" charset="0"/>
              </a:rPr>
              <a:t>)</a:t>
            </a:r>
            <a:endParaRPr lang="en-US" sz="600" dirty="0">
              <a:solidFill>
                <a:srgbClr val="FF0000"/>
              </a:solidFill>
            </a:endParaRPr>
          </a:p>
        </p:txBody>
      </p:sp>
      <p:sp>
        <p:nvSpPr>
          <p:cNvPr id="218" name="TextBox 217"/>
          <p:cNvSpPr txBox="1"/>
          <p:nvPr/>
        </p:nvSpPr>
        <p:spPr>
          <a:xfrm>
            <a:off x="10056565" y="577051"/>
            <a:ext cx="2296824" cy="338554"/>
          </a:xfrm>
          <a:prstGeom prst="rect">
            <a:avLst/>
          </a:prstGeom>
          <a:noFill/>
        </p:spPr>
        <p:txBody>
          <a:bodyPr wrap="square" rtlCol="0">
            <a:spAutoFit/>
          </a:bodyPr>
          <a:lstStyle/>
          <a:p>
            <a:r>
              <a:rPr lang="en-US" sz="1600" b="1" dirty="0">
                <a:solidFill>
                  <a:srgbClr val="FFFFCC"/>
                </a:solidFill>
                <a:latin typeface="Roboto Condensed" pitchFamily="2" charset="0"/>
                <a:ea typeface="Roboto Condensed" pitchFamily="2" charset="0"/>
              </a:rPr>
              <a:t>11:41:18  CST</a:t>
            </a:r>
          </a:p>
        </p:txBody>
      </p:sp>
      <p:sp>
        <p:nvSpPr>
          <p:cNvPr id="86" name="Rounded Rectangle 85"/>
          <p:cNvSpPr/>
          <p:nvPr/>
        </p:nvSpPr>
        <p:spPr>
          <a:xfrm>
            <a:off x="2238614" y="5207858"/>
            <a:ext cx="2602887" cy="1381277"/>
          </a:xfrm>
          <a:prstGeom prst="roundRect">
            <a:avLst>
              <a:gd name="adj" fmla="val 7366"/>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pic>
        <p:nvPicPr>
          <p:cNvPr id="219" name="Picture 2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4583956" y="5261300"/>
            <a:ext cx="187516" cy="208799"/>
          </a:xfrm>
          <a:prstGeom prst="rect">
            <a:avLst/>
          </a:prstGeom>
        </p:spPr>
      </p:pic>
      <p:sp>
        <p:nvSpPr>
          <p:cNvPr id="134" name="TextBox 133"/>
          <p:cNvSpPr txBox="1"/>
          <p:nvPr/>
        </p:nvSpPr>
        <p:spPr>
          <a:xfrm>
            <a:off x="2283610" y="2179097"/>
            <a:ext cx="8077902" cy="3693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DATE                 MEDICATION                            ACTIVITY                                              PHARMACY ACTION           PT RESPONSE                           EARNED COMPLIANCE REWARDS™      </a:t>
            </a:r>
            <a:endParaRPr lang="en-US" sz="600" dirty="0">
              <a:solidFill>
                <a:srgbClr val="7F7F7F"/>
              </a:solidFill>
              <a:latin typeface="Roboto Condensed" pitchFamily="2" charset="0"/>
              <a:ea typeface="Roboto Condensed" pitchFamily="2" charset="0"/>
            </a:endParaRPr>
          </a:p>
        </p:txBody>
      </p:sp>
      <p:sp>
        <p:nvSpPr>
          <p:cNvPr id="136" name="TextBox 135"/>
          <p:cNvSpPr txBox="1"/>
          <p:nvPr/>
        </p:nvSpPr>
        <p:spPr>
          <a:xfrm>
            <a:off x="2217678" y="2377615"/>
            <a:ext cx="9441011" cy="784830"/>
          </a:xfrm>
          <a:prstGeom prst="rect">
            <a:avLst/>
          </a:prstGeom>
          <a:noFill/>
        </p:spPr>
        <p:txBody>
          <a:bodyPr wrap="square" rtlCol="0">
            <a:spAutoFit/>
          </a:bodyPr>
          <a:lstStyle/>
          <a:p>
            <a:endParaRPr lang="en-US" sz="800" b="1" dirty="0">
              <a:solidFill>
                <a:schemeClr val="accent6">
                  <a:lumMod val="75000"/>
                </a:schemeClr>
              </a:solidFill>
              <a:latin typeface="Roboto Condensed" pitchFamily="2" charset="0"/>
              <a:ea typeface="Roboto Condensed" pitchFamily="2" charset="0"/>
            </a:endParaRPr>
          </a:p>
          <a:p>
            <a:r>
              <a:rPr lang="en-US" sz="900" dirty="0">
                <a:latin typeface="Roboto Condensed" pitchFamily="2" charset="0"/>
                <a:ea typeface="Roboto Condensed" pitchFamily="2" charset="0"/>
              </a:rPr>
              <a:t>12/12/2015       </a:t>
            </a:r>
            <a:r>
              <a:rPr lang="en-US" sz="1000" dirty="0">
                <a:latin typeface="Roboto Condensed" pitchFamily="2" charset="0"/>
                <a:ea typeface="Roboto Condensed" pitchFamily="2" charset="0"/>
              </a:rPr>
              <a:t>LISINOPRIL  20 MG 	      TRANSFERRED  IN</a:t>
            </a:r>
            <a:r>
              <a:rPr lang="en-US" sz="900" dirty="0">
                <a:latin typeface="Roboto Condensed" pitchFamily="2" charset="0"/>
                <a:ea typeface="Roboto Condensed" pitchFamily="2" charset="0"/>
              </a:rPr>
              <a:t> </a:t>
            </a:r>
            <a:r>
              <a:rPr lang="en-US" sz="600" dirty="0">
                <a:solidFill>
                  <a:srgbClr val="FF0000"/>
                </a:solidFill>
                <a:latin typeface="Roboto Condensed" pitchFamily="2" charset="0"/>
                <a:ea typeface="Roboto Condensed" pitchFamily="2" charset="0"/>
              </a:rPr>
              <a:t>&lt;view micro-video&gt;                       </a:t>
            </a:r>
            <a:r>
              <a:rPr lang="en-US" sz="900" dirty="0">
                <a:latin typeface="Roboto Condensed" pitchFamily="2" charset="0"/>
                <a:ea typeface="Roboto Condensed" pitchFamily="2" charset="0"/>
              </a:rPr>
              <a:t>TOO SOON    	                    RETRY  RX  	  +100</a:t>
            </a:r>
          </a:p>
          <a:p>
            <a:r>
              <a:rPr lang="en-US" sz="900" dirty="0">
                <a:latin typeface="Roboto Condensed" pitchFamily="2" charset="0"/>
                <a:ea typeface="Roboto Condensed" pitchFamily="2" charset="0"/>
              </a:rPr>
              <a:t>11/15/2015       </a:t>
            </a:r>
            <a:r>
              <a:rPr lang="en-US" sz="1000" dirty="0">
                <a:latin typeface="Roboto Condensed" pitchFamily="2" charset="0"/>
                <a:ea typeface="Roboto Condensed" pitchFamily="2" charset="0"/>
              </a:rPr>
              <a:t>OXYCODONE  40 MG </a:t>
            </a:r>
            <a:r>
              <a:rPr lang="en-US" sz="900" dirty="0">
                <a:latin typeface="Roboto Condensed" pitchFamily="2" charset="0"/>
                <a:ea typeface="Roboto Condensed" pitchFamily="2" charset="0"/>
              </a:rPr>
              <a:t>	</a:t>
            </a:r>
            <a:r>
              <a:rPr lang="en-US" sz="1000" dirty="0">
                <a:latin typeface="Roboto Condensed" pitchFamily="2" charset="0"/>
                <a:ea typeface="Roboto Condensed" pitchFamily="2" charset="0"/>
              </a:rPr>
              <a:t>      TRANSFERRED  IN </a:t>
            </a:r>
            <a:r>
              <a:rPr lang="en-US" sz="700" dirty="0">
                <a:solidFill>
                  <a:srgbClr val="FF0000"/>
                </a:solidFill>
                <a:latin typeface="Roboto Condensed" pitchFamily="2" charset="0"/>
                <a:ea typeface="Roboto Condensed" pitchFamily="2" charset="0"/>
              </a:rPr>
              <a:t>&lt;view micro-video&gt; </a:t>
            </a:r>
            <a:r>
              <a:rPr lang="en-US" sz="900" dirty="0">
                <a:latin typeface="Roboto Condensed" pitchFamily="2" charset="0"/>
                <a:ea typeface="Roboto Condensed" pitchFamily="2" charset="0"/>
              </a:rPr>
              <a:t>	          C-II  NOT STOCKED            FILL LOCALLY	  +100</a:t>
            </a:r>
          </a:p>
          <a:p>
            <a:r>
              <a:rPr lang="en-US" sz="900" dirty="0">
                <a:latin typeface="Roboto Condensed" pitchFamily="2" charset="0"/>
                <a:ea typeface="Roboto Condensed" pitchFamily="2" charset="0"/>
              </a:rPr>
              <a:t>11-10-2015        </a:t>
            </a:r>
            <a:r>
              <a:rPr lang="en-US" sz="1000" dirty="0">
                <a:latin typeface="Roboto Condensed" pitchFamily="2" charset="0"/>
                <a:ea typeface="Roboto Condensed" pitchFamily="2" charset="0"/>
              </a:rPr>
              <a:t>REVLAMID 40MG               TRANSFERRED IN </a:t>
            </a:r>
            <a:r>
              <a:rPr lang="en-US" sz="700" dirty="0">
                <a:solidFill>
                  <a:srgbClr val="FF0000"/>
                </a:solidFill>
                <a:latin typeface="Roboto Condensed" pitchFamily="2" charset="0"/>
                <a:ea typeface="Roboto Condensed" pitchFamily="2" charset="0"/>
              </a:rPr>
              <a:t>&lt;view micro-video&gt; </a:t>
            </a:r>
            <a:r>
              <a:rPr lang="en-US" sz="900" dirty="0">
                <a:latin typeface="Roboto Condensed" pitchFamily="2" charset="0"/>
                <a:ea typeface="Roboto Condensed" pitchFamily="2" charset="0"/>
              </a:rPr>
              <a:t>	          RX NOT STOCKED              FILL LOCALLY                             +300 </a:t>
            </a:r>
          </a:p>
          <a:p>
            <a:endParaRPr lang="en-US" sz="700" dirty="0">
              <a:solidFill>
                <a:srgbClr val="FF0000"/>
              </a:solidFill>
              <a:latin typeface="Roboto Condensed" pitchFamily="2" charset="0"/>
              <a:ea typeface="Roboto Condensed" pitchFamily="2" charset="0"/>
            </a:endParaRPr>
          </a:p>
        </p:txBody>
      </p:sp>
    </p:spTree>
    <p:extLst>
      <p:ext uri="{BB962C8B-B14F-4D97-AF65-F5344CB8AC3E}">
        <p14:creationId xmlns:p14="http://schemas.microsoft.com/office/powerpoint/2010/main" val="59864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0"/>
                                        </p:tgtEl>
                                        <p:attrNameLst>
                                          <p:attrName>style.visibility</p:attrName>
                                        </p:attrNameLst>
                                      </p:cBhvr>
                                      <p:to>
                                        <p:strVal val="visible"/>
                                      </p:to>
                                    </p:set>
                                    <p:animEffect transition="in" filter="fade">
                                      <p:cBhvr>
                                        <p:cTn id="14" dur="500"/>
                                        <p:tgtEl>
                                          <p:spTgt spid="200"/>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200"/>
                                        </p:tgtEl>
                                      </p:cBhvr>
                                    </p:animEffect>
                                    <p:set>
                                      <p:cBhvr>
                                        <p:cTn id="18" dur="1" fill="hold">
                                          <p:stCondLst>
                                            <p:cond delay="499"/>
                                          </p:stCondLst>
                                        </p:cTn>
                                        <p:tgtEl>
                                          <p:spTgt spid="200"/>
                                        </p:tgtEl>
                                        <p:attrNameLst>
                                          <p:attrName>style.visibility</p:attrName>
                                        </p:attrNameLst>
                                      </p:cBhvr>
                                      <p:to>
                                        <p:strVal val="hidden"/>
                                      </p:to>
                                    </p:set>
                                  </p:childTnLst>
                                </p:cTn>
                              </p:par>
                            </p:childTnLst>
                          </p:cTn>
                        </p:par>
                        <p:par>
                          <p:cTn id="19" fill="hold">
                            <p:stCondLst>
                              <p:cond delay="1500"/>
                            </p:stCondLst>
                            <p:childTnLst>
                              <p:par>
                                <p:cTn id="20" presetID="10" presetClass="entr" presetSubtype="0" fill="hold" grpId="2" nodeType="after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par>
                          <p:cTn id="23" fill="hold">
                            <p:stCondLst>
                              <p:cond delay="2000"/>
                            </p:stCondLst>
                            <p:childTnLst>
                              <p:par>
                                <p:cTn id="24" presetID="10" presetClass="exit" presetSubtype="0" fill="hold" grpId="3" nodeType="afterEffect">
                                  <p:stCondLst>
                                    <p:cond delay="0"/>
                                  </p:stCondLst>
                                  <p:childTnLst>
                                    <p:animEffect transition="out" filter="fade">
                                      <p:cBhvr>
                                        <p:cTn id="25" dur="500"/>
                                        <p:tgtEl>
                                          <p:spTgt spid="200"/>
                                        </p:tgtEl>
                                      </p:cBhvr>
                                    </p:animEffect>
                                    <p:set>
                                      <p:cBhvr>
                                        <p:cTn id="26" dur="1" fill="hold">
                                          <p:stCondLst>
                                            <p:cond delay="499"/>
                                          </p:stCondLst>
                                        </p:cTn>
                                        <p:tgtEl>
                                          <p:spTgt spid="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0" grpId="1"/>
      <p:bldP spid="200" grpId="2"/>
      <p:bldP spid="200" grpId="3"/>
      <p:bldP spid="121" grpId="0"/>
      <p:bldP spid="17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3"/>
          <a:stretch>
            <a:fillRect/>
          </a:stretch>
        </p:blipFill>
        <p:spPr>
          <a:xfrm>
            <a:off x="-27050" y="-65847"/>
            <a:ext cx="1377951" cy="530640"/>
          </a:xfrm>
          <a:prstGeom prst="rect">
            <a:avLst/>
          </a:prstGeom>
        </p:spPr>
      </p:pic>
      <p:sp>
        <p:nvSpPr>
          <p:cNvPr id="16" name="Rectangle 15"/>
          <p:cNvSpPr/>
          <p:nvPr/>
        </p:nvSpPr>
        <p:spPr>
          <a:xfrm>
            <a:off x="71042" y="507584"/>
            <a:ext cx="11681760" cy="625647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120702" y="184948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8816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81561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16055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9919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11074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3" name="TextBox 112"/>
          <p:cNvSpPr txBox="1"/>
          <p:nvPr/>
        </p:nvSpPr>
        <p:spPr>
          <a:xfrm>
            <a:off x="4790644"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4285185" y="-69934"/>
            <a:ext cx="2311484" cy="497505"/>
          </a:xfrm>
        </p:spPr>
        <p:txBody>
          <a:bodyPr>
            <a:normAutofit/>
          </a:bodyPr>
          <a:lstStyle/>
          <a:p>
            <a:r>
              <a:rPr lang="en-US" sz="2000" dirty="0">
                <a:solidFill>
                  <a:schemeClr val="bg1">
                    <a:lumMod val="50000"/>
                  </a:schemeClr>
                </a:solidFill>
                <a:latin typeface="Roboto Condensed" pitchFamily="2" charset="0"/>
                <a:ea typeface="Roboto Condensed" pitchFamily="2" charset="0"/>
                <a:cs typeface="Segoe UI" pitchFamily="34" charset="0"/>
              </a:rPr>
              <a:t>PATIENT PROFILE</a:t>
            </a:r>
          </a:p>
        </p:txBody>
      </p:sp>
      <p:pic>
        <p:nvPicPr>
          <p:cNvPr id="135" name="Picture 134"/>
          <p:cNvPicPr>
            <a:picLocks noChangeAspect="1"/>
          </p:cNvPicPr>
          <p:nvPr/>
        </p:nvPicPr>
        <p:blipFill rotWithShape="1">
          <a:blip r:embed="rId4" cstate="print">
            <a:extLst>
              <a:ext uri="{28A0092B-C50C-407E-A947-70E740481C1C}">
                <a14:useLocalDpi xmlns:a14="http://schemas.microsoft.com/office/drawing/2010/main" val="0"/>
              </a:ext>
            </a:extLst>
          </a:blip>
          <a:srcRect l="8806" t="14392" b="11278"/>
          <a:stretch/>
        </p:blipFill>
        <p:spPr>
          <a:xfrm>
            <a:off x="69299" y="4133758"/>
            <a:ext cx="2081895" cy="1245097"/>
          </a:xfrm>
          <a:prstGeom prst="rect">
            <a:avLst/>
          </a:prstGeom>
        </p:spPr>
      </p:pic>
      <p:pic>
        <p:nvPicPr>
          <p:cNvPr id="2" name="Picture 1"/>
          <p:cNvPicPr>
            <a:picLocks noChangeAspect="1"/>
          </p:cNvPicPr>
          <p:nvPr/>
        </p:nvPicPr>
        <p:blipFill rotWithShape="1">
          <a:blip r:embed="rId5"/>
          <a:srcRect l="18512" t="9011" r="12539" b="18415"/>
          <a:stretch/>
        </p:blipFill>
        <p:spPr>
          <a:xfrm rot="5400000">
            <a:off x="505304" y="5146596"/>
            <a:ext cx="1189387" cy="2045544"/>
          </a:xfrm>
          <a:prstGeom prst="rect">
            <a:avLst/>
          </a:prstGeom>
        </p:spPr>
      </p:pic>
      <p:sp>
        <p:nvSpPr>
          <p:cNvPr id="138" name="Rectangle 137"/>
          <p:cNvSpPr/>
          <p:nvPr/>
        </p:nvSpPr>
        <p:spPr>
          <a:xfrm>
            <a:off x="2146372" y="841555"/>
            <a:ext cx="9492773" cy="530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1826" y="4814053"/>
            <a:ext cx="1276359" cy="683278"/>
          </a:xfrm>
          <a:prstGeom prst="rect">
            <a:avLst/>
          </a:prstGeom>
        </p:spPr>
      </p:pic>
      <p:sp>
        <p:nvSpPr>
          <p:cNvPr id="17" name="TextBox 16"/>
          <p:cNvSpPr txBox="1"/>
          <p:nvPr/>
        </p:nvSpPr>
        <p:spPr>
          <a:xfrm>
            <a:off x="4273839" y="481192"/>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35" name="Rounded Rectangle 34"/>
          <p:cNvSpPr/>
          <p:nvPr/>
        </p:nvSpPr>
        <p:spPr>
          <a:xfrm>
            <a:off x="-3121729" y="1199492"/>
            <a:ext cx="903751" cy="16114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6" name="TextBox 35"/>
          <p:cNvSpPr txBox="1"/>
          <p:nvPr/>
        </p:nvSpPr>
        <p:spPr>
          <a:xfrm>
            <a:off x="-3187395" y="1053228"/>
            <a:ext cx="3209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First</a:t>
            </a:r>
          </a:p>
        </p:txBody>
      </p:sp>
      <p:sp>
        <p:nvSpPr>
          <p:cNvPr id="37" name="Rounded Rectangle 36"/>
          <p:cNvSpPr/>
          <p:nvPr/>
        </p:nvSpPr>
        <p:spPr>
          <a:xfrm>
            <a:off x="-2155220" y="1192235"/>
            <a:ext cx="1531938"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8" name="TextBox 37"/>
          <p:cNvSpPr txBox="1"/>
          <p:nvPr/>
        </p:nvSpPr>
        <p:spPr>
          <a:xfrm>
            <a:off x="-2235755" y="1053228"/>
            <a:ext cx="31611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Last</a:t>
            </a:r>
          </a:p>
        </p:txBody>
      </p:sp>
      <p:sp>
        <p:nvSpPr>
          <p:cNvPr id="39" name="Rounded Rectangle 38"/>
          <p:cNvSpPr/>
          <p:nvPr/>
        </p:nvSpPr>
        <p:spPr>
          <a:xfrm>
            <a:off x="-3115334" y="1442201"/>
            <a:ext cx="887057"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40" name="TextBox 39"/>
          <p:cNvSpPr txBox="1"/>
          <p:nvPr/>
        </p:nvSpPr>
        <p:spPr>
          <a:xfrm>
            <a:off x="-3184618" y="1298914"/>
            <a:ext cx="1007007"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Date of Birth (</a:t>
            </a:r>
            <a:r>
              <a:rPr lang="en-US" sz="600" dirty="0" err="1">
                <a:solidFill>
                  <a:prstClr val="black"/>
                </a:solidFill>
                <a:latin typeface="Roboto Condensed" pitchFamily="2" charset="0"/>
                <a:ea typeface="Roboto Condensed" pitchFamily="2" charset="0"/>
              </a:rPr>
              <a:t>dd</a:t>
            </a:r>
            <a:r>
              <a:rPr lang="en-US" sz="600" dirty="0">
                <a:solidFill>
                  <a:prstClr val="black"/>
                </a:solidFill>
                <a:latin typeface="Roboto Condensed" pitchFamily="2" charset="0"/>
                <a:ea typeface="Roboto Condensed" pitchFamily="2" charset="0"/>
              </a:rPr>
              <a:t>/mm/</a:t>
            </a:r>
            <a:r>
              <a:rPr lang="en-US" sz="600" dirty="0" err="1">
                <a:solidFill>
                  <a:prstClr val="black"/>
                </a:solidFill>
                <a:latin typeface="Roboto Condensed" pitchFamily="2" charset="0"/>
                <a:ea typeface="Roboto Condensed" pitchFamily="2" charset="0"/>
              </a:rPr>
              <a:t>yyyy</a:t>
            </a:r>
            <a:r>
              <a:rPr lang="en-US" sz="600" dirty="0">
                <a:solidFill>
                  <a:prstClr val="black"/>
                </a:solidFill>
                <a:latin typeface="Roboto Condensed" pitchFamily="2" charset="0"/>
                <a:ea typeface="Roboto Condensed" pitchFamily="2" charset="0"/>
              </a:rPr>
              <a:t>)</a:t>
            </a:r>
          </a:p>
        </p:txBody>
      </p:sp>
      <p:sp>
        <p:nvSpPr>
          <p:cNvPr id="41" name="TextBox 40"/>
          <p:cNvSpPr txBox="1"/>
          <p:nvPr/>
        </p:nvSpPr>
        <p:spPr>
          <a:xfrm>
            <a:off x="-3061280" y="1440254"/>
            <a:ext cx="56297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     /           /  </a:t>
            </a:r>
          </a:p>
        </p:txBody>
      </p:sp>
      <p:sp>
        <p:nvSpPr>
          <p:cNvPr id="60" name="TextBox 59"/>
          <p:cNvSpPr txBox="1"/>
          <p:nvPr/>
        </p:nvSpPr>
        <p:spPr>
          <a:xfrm>
            <a:off x="51497" y="477977"/>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1735822" y="483769"/>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90" name="TextBox 89"/>
          <p:cNvSpPr txBox="1"/>
          <p:nvPr/>
        </p:nvSpPr>
        <p:spPr>
          <a:xfrm>
            <a:off x="-2179326" y="1412135"/>
            <a:ext cx="136120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Robert T. Martin   MD</a:t>
            </a:r>
          </a:p>
        </p:txBody>
      </p:sp>
      <p:sp>
        <p:nvSpPr>
          <p:cNvPr id="91" name="TextBox 90"/>
          <p:cNvSpPr txBox="1"/>
          <p:nvPr/>
        </p:nvSpPr>
        <p:spPr>
          <a:xfrm>
            <a:off x="-2222020" y="1303328"/>
            <a:ext cx="1260281"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Primary Health Care Provider Name</a:t>
            </a:r>
          </a:p>
        </p:txBody>
      </p:sp>
      <p:sp>
        <p:nvSpPr>
          <p:cNvPr id="116" name="TextBox 115"/>
          <p:cNvSpPr txBox="1"/>
          <p:nvPr/>
        </p:nvSpPr>
        <p:spPr>
          <a:xfrm>
            <a:off x="4565163" y="505843"/>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542653"/>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pic>
        <p:nvPicPr>
          <p:cNvPr id="1026" name="Picture 2" descr="https://cdn2.iconfinder.com/data/icons/windows-8-metro-style/128/add_us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0121" y="1076659"/>
            <a:ext cx="694289" cy="6942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215749" y="1089903"/>
            <a:ext cx="2397296" cy="516608"/>
          </a:xfrm>
          <a:prstGeom prst="rect">
            <a:avLst/>
          </a:prstGeom>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2" name="TextBox 121"/>
          <p:cNvSpPr txBox="1"/>
          <p:nvPr/>
        </p:nvSpPr>
        <p:spPr>
          <a:xfrm>
            <a:off x="9227464" y="1147284"/>
            <a:ext cx="1186933" cy="369332"/>
          </a:xfrm>
          <a:prstGeom prst="rect">
            <a:avLst/>
          </a:prstGeom>
          <a:noFill/>
        </p:spPr>
        <p:txBody>
          <a:bodyPr wrap="square" rtlCol="0">
            <a:spAutoFit/>
          </a:bodyPr>
          <a:lstStyle/>
          <a:p>
            <a:r>
              <a:rPr lang="en-US" dirty="0">
                <a:solidFill>
                  <a:schemeClr val="bg1"/>
                </a:solidFill>
                <a:latin typeface="Roboto Condensed" pitchFamily="2" charset="0"/>
                <a:ea typeface="Roboto Condensed" pitchFamily="2" charset="0"/>
              </a:rPr>
              <a:t>  </a:t>
            </a:r>
            <a:r>
              <a:rPr lang="en-US" b="1" dirty="0">
                <a:solidFill>
                  <a:schemeClr val="bg1"/>
                </a:solidFill>
                <a:latin typeface="Roboto Condensed" pitchFamily="2" charset="0"/>
                <a:ea typeface="Roboto Condensed" pitchFamily="2" charset="0"/>
              </a:rPr>
              <a:t>1,250</a:t>
            </a:r>
          </a:p>
        </p:txBody>
      </p:sp>
      <p:sp>
        <p:nvSpPr>
          <p:cNvPr id="123" name="TextBox 122"/>
          <p:cNvSpPr txBox="1"/>
          <p:nvPr/>
        </p:nvSpPr>
        <p:spPr>
          <a:xfrm>
            <a:off x="9973287" y="1086894"/>
            <a:ext cx="1339172" cy="507831"/>
          </a:xfrm>
          <a:prstGeom prst="rect">
            <a:avLst/>
          </a:prstGeom>
          <a:noFill/>
        </p:spPr>
        <p:txBody>
          <a:bodyPr wrap="square" rtlCol="0">
            <a:spAutoFit/>
          </a:bodyPr>
          <a:lstStyle/>
          <a:p>
            <a:r>
              <a:rPr lang="en-US" sz="900" b="1" dirty="0">
                <a:solidFill>
                  <a:srgbClr val="0070C0"/>
                </a:solidFill>
                <a:latin typeface="Roboto Condensed" pitchFamily="2" charset="0"/>
                <a:ea typeface="Roboto Condensed" pitchFamily="2" charset="0"/>
              </a:rPr>
              <a:t>Lifetime</a:t>
            </a:r>
          </a:p>
          <a:p>
            <a:r>
              <a:rPr lang="en-US" sz="900" b="1" dirty="0">
                <a:solidFill>
                  <a:srgbClr val="FFFFCC"/>
                </a:solidFill>
                <a:latin typeface="Roboto Condensed" pitchFamily="2" charset="0"/>
                <a:ea typeface="Roboto Condensed" pitchFamily="2" charset="0"/>
              </a:rPr>
              <a:t>COMPLIANCE REWARD</a:t>
            </a:r>
            <a:r>
              <a:rPr lang="en-US" sz="900" b="1" dirty="0">
                <a:solidFill>
                  <a:srgbClr val="0070C0"/>
                </a:solidFill>
                <a:latin typeface="Roboto Condensed" pitchFamily="2" charset="0"/>
                <a:ea typeface="Roboto Condensed" pitchFamily="2" charset="0"/>
              </a:rPr>
              <a:t>™ </a:t>
            </a:r>
          </a:p>
          <a:p>
            <a:r>
              <a:rPr lang="en-US" sz="900" b="1" dirty="0">
                <a:solidFill>
                  <a:srgbClr val="0070C0"/>
                </a:solidFill>
                <a:latin typeface="Roboto Condensed" pitchFamily="2" charset="0"/>
                <a:ea typeface="Roboto Condensed" pitchFamily="2" charset="0"/>
              </a:rPr>
              <a:t>Points</a:t>
            </a:r>
            <a:endParaRPr lang="en-US" sz="700" b="1" dirty="0">
              <a:solidFill>
                <a:srgbClr val="0070C0"/>
              </a:solidFill>
              <a:latin typeface="Roboto Condensed" pitchFamily="2" charset="0"/>
              <a:ea typeface="Roboto Condensed" pitchFamily="2" charset="0"/>
            </a:endParaRPr>
          </a:p>
        </p:txBody>
      </p:sp>
      <p:sp>
        <p:nvSpPr>
          <p:cNvPr id="125" name="TextBox 124"/>
          <p:cNvSpPr txBox="1"/>
          <p:nvPr/>
        </p:nvSpPr>
        <p:spPr>
          <a:xfrm>
            <a:off x="10957102" y="769270"/>
            <a:ext cx="1058945" cy="253916"/>
          </a:xfrm>
          <a:prstGeom prst="rect">
            <a:avLst/>
          </a:prstGeom>
          <a:noFill/>
        </p:spPr>
        <p:txBody>
          <a:bodyPr wrap="square" rtlCol="0">
            <a:spAutoFit/>
          </a:bodyPr>
          <a:lstStyle/>
          <a:p>
            <a:r>
              <a:rPr lang="en-US" sz="1050" b="1" dirty="0">
                <a:solidFill>
                  <a:schemeClr val="bg1"/>
                </a:solidFill>
                <a:latin typeface="Roboto Condensed" pitchFamily="2" charset="0"/>
                <a:ea typeface="Roboto Condensed" pitchFamily="2" charset="0"/>
              </a:rPr>
              <a:t>SILVER</a:t>
            </a:r>
            <a:endParaRPr lang="en-US" sz="900" b="1" dirty="0">
              <a:solidFill>
                <a:schemeClr val="bg1"/>
              </a:solidFill>
              <a:latin typeface="Roboto Condensed" pitchFamily="2" charset="0"/>
              <a:ea typeface="Roboto Condensed" pitchFamily="2" charset="0"/>
            </a:endParaRPr>
          </a:p>
        </p:txBody>
      </p:sp>
      <p:sp>
        <p:nvSpPr>
          <p:cNvPr id="19" name="TextBox 18"/>
          <p:cNvSpPr txBox="1"/>
          <p:nvPr/>
        </p:nvSpPr>
        <p:spPr>
          <a:xfrm>
            <a:off x="2217630" y="4961637"/>
            <a:ext cx="2142861" cy="246221"/>
          </a:xfrm>
          <a:prstGeom prst="rect">
            <a:avLst/>
          </a:prstGeom>
          <a:noFill/>
        </p:spPr>
        <p:txBody>
          <a:bodyPr wrap="square" rtlCol="0">
            <a:spAutoFit/>
          </a:bodyPr>
          <a:lstStyle/>
          <a:p>
            <a:r>
              <a:rPr lang="en-US" sz="1000" b="1" dirty="0">
                <a:solidFill>
                  <a:schemeClr val="tx1">
                    <a:lumMod val="95000"/>
                    <a:lumOff val="5000"/>
                  </a:schemeClr>
                </a:solidFill>
                <a:latin typeface="Roboto Condensed" pitchFamily="2" charset="0"/>
                <a:ea typeface="Roboto Condensed" pitchFamily="2" charset="0"/>
              </a:rPr>
              <a:t>SEND PATIENT MESSAGE (email)</a:t>
            </a:r>
          </a:p>
        </p:txBody>
      </p:sp>
      <p:sp>
        <p:nvSpPr>
          <p:cNvPr id="127" name="Rectangle 126"/>
          <p:cNvSpPr/>
          <p:nvPr/>
        </p:nvSpPr>
        <p:spPr>
          <a:xfrm>
            <a:off x="62927" y="240841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70089" y="55848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54118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9005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85939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32038" y="3037430"/>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8816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7983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41260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56942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72286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25958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7207696" y="489837"/>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7378605" y="574566"/>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8353769" y="483528"/>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548048" y="550902"/>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817928" y="560569"/>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307864" y="488441"/>
            <a:ext cx="641764"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33406" y="3889014"/>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58" name="TextBox 157"/>
          <p:cNvSpPr txBox="1"/>
          <p:nvPr/>
        </p:nvSpPr>
        <p:spPr>
          <a:xfrm>
            <a:off x="2141777" y="921400"/>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1  </a:t>
            </a:r>
            <a:endParaRPr lang="en-US" sz="700" b="1" dirty="0">
              <a:solidFill>
                <a:srgbClr val="2071B6"/>
              </a:solidFill>
              <a:latin typeface="Roboto Condensed" pitchFamily="2" charset="0"/>
              <a:ea typeface="Roboto Condensed" pitchFamily="2" charset="0"/>
            </a:endParaRPr>
          </a:p>
        </p:txBody>
      </p:sp>
      <p:sp>
        <p:nvSpPr>
          <p:cNvPr id="159" name="TextBox 158"/>
          <p:cNvSpPr txBox="1"/>
          <p:nvPr/>
        </p:nvSpPr>
        <p:spPr>
          <a:xfrm>
            <a:off x="2883281" y="883414"/>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NICHOLAS    K.  SAMPLE  JR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0" name="TextBox 159"/>
          <p:cNvSpPr txBox="1"/>
          <p:nvPr/>
        </p:nvSpPr>
        <p:spPr>
          <a:xfrm>
            <a:off x="2143487" y="1092006"/>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2  </a:t>
            </a:r>
            <a:endParaRPr lang="en-US" sz="700" b="1" dirty="0">
              <a:solidFill>
                <a:srgbClr val="2071B6"/>
              </a:solidFill>
              <a:latin typeface="Roboto Condensed" pitchFamily="2" charset="0"/>
              <a:ea typeface="Roboto Condensed" pitchFamily="2" charset="0"/>
            </a:endParaRPr>
          </a:p>
        </p:txBody>
      </p:sp>
      <p:sp>
        <p:nvSpPr>
          <p:cNvPr id="161" name="TextBox 160"/>
          <p:cNvSpPr txBox="1"/>
          <p:nvPr/>
        </p:nvSpPr>
        <p:spPr>
          <a:xfrm>
            <a:off x="2137190" y="1268992"/>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3  </a:t>
            </a:r>
            <a:endParaRPr lang="en-US" sz="700" b="1" dirty="0">
              <a:solidFill>
                <a:srgbClr val="2071B6"/>
              </a:solidFill>
              <a:latin typeface="Roboto Condensed" pitchFamily="2" charset="0"/>
              <a:ea typeface="Roboto Condensed" pitchFamily="2" charset="0"/>
            </a:endParaRPr>
          </a:p>
        </p:txBody>
      </p:sp>
      <p:sp>
        <p:nvSpPr>
          <p:cNvPr id="162" name="Rectangle 161"/>
          <p:cNvSpPr/>
          <p:nvPr/>
        </p:nvSpPr>
        <p:spPr>
          <a:xfrm>
            <a:off x="5292707" y="906196"/>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3" name="TextBox 162"/>
          <p:cNvSpPr txBox="1"/>
          <p:nvPr/>
        </p:nvSpPr>
        <p:spPr>
          <a:xfrm>
            <a:off x="7089557" y="933964"/>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4" name="TextBox 163"/>
          <p:cNvSpPr txBox="1"/>
          <p:nvPr/>
        </p:nvSpPr>
        <p:spPr>
          <a:xfrm>
            <a:off x="2884609" y="1075569"/>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BRENDA    M.  SAMPLE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5" name="Rectangle 164"/>
          <p:cNvSpPr/>
          <p:nvPr/>
        </p:nvSpPr>
        <p:spPr>
          <a:xfrm>
            <a:off x="5294035" y="1098351"/>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(FEMALE)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6" name="TextBox 165"/>
          <p:cNvSpPr txBox="1"/>
          <p:nvPr/>
        </p:nvSpPr>
        <p:spPr>
          <a:xfrm>
            <a:off x="7090885" y="1126119"/>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7" name="TextBox 166"/>
          <p:cNvSpPr txBox="1"/>
          <p:nvPr/>
        </p:nvSpPr>
        <p:spPr>
          <a:xfrm>
            <a:off x="2138517" y="1437294"/>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4  </a:t>
            </a:r>
            <a:endParaRPr lang="en-US" sz="700" b="1" dirty="0">
              <a:solidFill>
                <a:srgbClr val="2071B6"/>
              </a:solidFill>
              <a:latin typeface="Roboto Condensed" pitchFamily="2" charset="0"/>
              <a:ea typeface="Roboto Condensed" pitchFamily="2" charset="0"/>
            </a:endParaRPr>
          </a:p>
        </p:txBody>
      </p:sp>
      <p:sp>
        <p:nvSpPr>
          <p:cNvPr id="168" name="Rectangle 167"/>
          <p:cNvSpPr/>
          <p:nvPr/>
        </p:nvSpPr>
        <p:spPr>
          <a:xfrm>
            <a:off x="72205" y="85128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8405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13292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30226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1316" y="1480298"/>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83103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6032927" y="5362776"/>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7885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76" name="Rounded Rectangle 175"/>
          <p:cNvSpPr/>
          <p:nvPr/>
        </p:nvSpPr>
        <p:spPr>
          <a:xfrm>
            <a:off x="9310511" y="1760324"/>
            <a:ext cx="898433"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7" name="Rounded Rectangle 176"/>
          <p:cNvSpPr/>
          <p:nvPr/>
        </p:nvSpPr>
        <p:spPr>
          <a:xfrm>
            <a:off x="10277183" y="1760324"/>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8" name="TextBox 177"/>
          <p:cNvSpPr txBox="1"/>
          <p:nvPr/>
        </p:nvSpPr>
        <p:spPr>
          <a:xfrm>
            <a:off x="10196485" y="1617876"/>
            <a:ext cx="394660"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Weight</a:t>
            </a:r>
          </a:p>
        </p:txBody>
      </p:sp>
      <p:sp>
        <p:nvSpPr>
          <p:cNvPr id="179" name="TextBox 178"/>
          <p:cNvSpPr txBox="1"/>
          <p:nvPr/>
        </p:nvSpPr>
        <p:spPr>
          <a:xfrm>
            <a:off x="9275021" y="1724483"/>
            <a:ext cx="92146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6   </a:t>
            </a:r>
            <a:r>
              <a:rPr lang="en-US" sz="900" dirty="0">
                <a:latin typeface="Roboto Condensed" pitchFamily="2" charset="0"/>
                <a:ea typeface="Roboto Condensed" pitchFamily="2" charset="0"/>
              </a:rPr>
              <a:t>Ft</a:t>
            </a:r>
            <a:r>
              <a:rPr lang="en-US" sz="900" dirty="0">
                <a:solidFill>
                  <a:srgbClr val="0070C0"/>
                </a:solidFill>
                <a:latin typeface="Roboto Condensed" pitchFamily="2" charset="0"/>
                <a:ea typeface="Roboto Condensed" pitchFamily="2" charset="0"/>
              </a:rPr>
              <a:t>    1  </a:t>
            </a:r>
            <a:r>
              <a:rPr lang="en-US" sz="900" dirty="0">
                <a:latin typeface="Roboto Condensed" pitchFamily="2" charset="0"/>
                <a:ea typeface="Roboto Condensed" pitchFamily="2" charset="0"/>
              </a:rPr>
              <a:t>inch</a:t>
            </a:r>
          </a:p>
        </p:txBody>
      </p:sp>
      <p:sp>
        <p:nvSpPr>
          <p:cNvPr id="180" name="TextBox 179"/>
          <p:cNvSpPr txBox="1"/>
          <p:nvPr/>
        </p:nvSpPr>
        <p:spPr>
          <a:xfrm>
            <a:off x="10217468" y="1725114"/>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215  </a:t>
            </a:r>
            <a:r>
              <a:rPr lang="en-US" sz="900" dirty="0">
                <a:latin typeface="Roboto Condensed" pitchFamily="2" charset="0"/>
                <a:ea typeface="Roboto Condensed" pitchFamily="2" charset="0"/>
              </a:rPr>
              <a:t>LBS</a:t>
            </a:r>
          </a:p>
        </p:txBody>
      </p:sp>
      <p:sp>
        <p:nvSpPr>
          <p:cNvPr id="181" name="TextBox 180"/>
          <p:cNvSpPr txBox="1"/>
          <p:nvPr/>
        </p:nvSpPr>
        <p:spPr>
          <a:xfrm>
            <a:off x="9250122" y="1593182"/>
            <a:ext cx="38343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Height</a:t>
            </a:r>
          </a:p>
        </p:txBody>
      </p:sp>
      <p:sp>
        <p:nvSpPr>
          <p:cNvPr id="182" name="Rounded Rectangle 181"/>
          <p:cNvSpPr/>
          <p:nvPr/>
        </p:nvSpPr>
        <p:spPr>
          <a:xfrm>
            <a:off x="10914547" y="1757652"/>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3" name="TextBox 182"/>
          <p:cNvSpPr txBox="1"/>
          <p:nvPr/>
        </p:nvSpPr>
        <p:spPr>
          <a:xfrm>
            <a:off x="10833849" y="1615204"/>
            <a:ext cx="3032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BMI</a:t>
            </a:r>
          </a:p>
        </p:txBody>
      </p:sp>
      <p:sp>
        <p:nvSpPr>
          <p:cNvPr id="184" name="TextBox 183"/>
          <p:cNvSpPr txBox="1"/>
          <p:nvPr/>
        </p:nvSpPr>
        <p:spPr>
          <a:xfrm>
            <a:off x="10853878" y="1728142"/>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20.2  </a:t>
            </a:r>
            <a:r>
              <a:rPr lang="en-US" sz="900" dirty="0">
                <a:latin typeface="Roboto Condensed" pitchFamily="2" charset="0"/>
                <a:ea typeface="Roboto Condensed" pitchFamily="2" charset="0"/>
              </a:rPr>
              <a:t>%</a:t>
            </a:r>
          </a:p>
        </p:txBody>
      </p:sp>
      <p:sp>
        <p:nvSpPr>
          <p:cNvPr id="144" name="Action Button: Home 143">
            <a:hlinkClick r:id="rId8" action="ppaction://hlinksldjump" highlightClick="1"/>
          </p:cNvPr>
          <p:cNvSpPr/>
          <p:nvPr/>
        </p:nvSpPr>
        <p:spPr>
          <a:xfrm>
            <a:off x="-1" y="577012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p:cNvSpPr txBox="1"/>
          <p:nvPr/>
        </p:nvSpPr>
        <p:spPr>
          <a:xfrm>
            <a:off x="4781089"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200" name="TextBox 199"/>
          <p:cNvSpPr txBox="1"/>
          <p:nvPr/>
        </p:nvSpPr>
        <p:spPr>
          <a:xfrm>
            <a:off x="2253241" y="5939384"/>
            <a:ext cx="110684" cy="307777"/>
          </a:xfrm>
          <a:prstGeom prst="rect">
            <a:avLst/>
          </a:prstGeom>
          <a:noFill/>
        </p:spPr>
        <p:txBody>
          <a:bodyPr wrap="square" rtlCol="0">
            <a:spAutoFit/>
          </a:bodyPr>
          <a:lstStyle/>
          <a:p>
            <a:r>
              <a:rPr lang="en-US" sz="1400" dirty="0"/>
              <a:t>|</a:t>
            </a:r>
          </a:p>
        </p:txBody>
      </p:sp>
      <p:sp>
        <p:nvSpPr>
          <p:cNvPr id="34" name="Round Same Side Corner Rectangle 33"/>
          <p:cNvSpPr/>
          <p:nvPr/>
        </p:nvSpPr>
        <p:spPr>
          <a:xfrm>
            <a:off x="5415486" y="1792957"/>
            <a:ext cx="1567332" cy="338881"/>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PROGRAM ACTIVITIES</a:t>
            </a:r>
          </a:p>
        </p:txBody>
      </p:sp>
      <p:sp>
        <p:nvSpPr>
          <p:cNvPr id="203" name="Round Same Side Corner Rectangle 202"/>
          <p:cNvSpPr/>
          <p:nvPr/>
        </p:nvSpPr>
        <p:spPr>
          <a:xfrm>
            <a:off x="2289755" y="1892367"/>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ACTIVE RX’s</a:t>
            </a:r>
          </a:p>
        </p:txBody>
      </p:sp>
      <p:sp>
        <p:nvSpPr>
          <p:cNvPr id="204" name="Round Same Side Corner Rectangle 203"/>
          <p:cNvSpPr/>
          <p:nvPr/>
        </p:nvSpPr>
        <p:spPr>
          <a:xfrm>
            <a:off x="3848154" y="1890965"/>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UN FILLED / ON HOLD</a:t>
            </a:r>
          </a:p>
        </p:txBody>
      </p:sp>
      <p:sp>
        <p:nvSpPr>
          <p:cNvPr id="121" name="TextBox 120"/>
          <p:cNvSpPr txBox="1"/>
          <p:nvPr/>
        </p:nvSpPr>
        <p:spPr>
          <a:xfrm>
            <a:off x="8280464" y="5783649"/>
            <a:ext cx="1224759" cy="276999"/>
          </a:xfrm>
          <a:prstGeom prst="rect">
            <a:avLst/>
          </a:prstGeom>
          <a:noFill/>
        </p:spPr>
        <p:txBody>
          <a:bodyPr wrap="none" rtlCol="0">
            <a:spAutoFit/>
          </a:bodyPr>
          <a:lstStyle/>
          <a:p>
            <a:r>
              <a:rPr lang="en-US" sz="1200" b="1" dirty="0"/>
              <a:t>Pharmacy Notes</a:t>
            </a:r>
            <a:endParaRPr lang="en-US" sz="1200" b="1" dirty="0">
              <a:solidFill>
                <a:srgbClr val="256FBD"/>
              </a:solidFill>
              <a:latin typeface="Roboto Condensed" pitchFamily="2" charset="0"/>
              <a:ea typeface="Roboto Condensed" pitchFamily="2" charset="0"/>
            </a:endParaRPr>
          </a:p>
        </p:txBody>
      </p:sp>
      <p:sp>
        <p:nvSpPr>
          <p:cNvPr id="175" name="Rounded Rectangle 174"/>
          <p:cNvSpPr/>
          <p:nvPr/>
        </p:nvSpPr>
        <p:spPr>
          <a:xfrm>
            <a:off x="8352102" y="6017025"/>
            <a:ext cx="3287043" cy="684920"/>
          </a:xfrm>
          <a:prstGeom prst="roundRect">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7" name="Explosion 1 206"/>
          <p:cNvSpPr/>
          <p:nvPr/>
        </p:nvSpPr>
        <p:spPr>
          <a:xfrm>
            <a:off x="6498966" y="452857"/>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208" name="TextBox 207"/>
          <p:cNvSpPr txBox="1"/>
          <p:nvPr/>
        </p:nvSpPr>
        <p:spPr>
          <a:xfrm>
            <a:off x="6534119" y="570068"/>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209" name="TextBox 208"/>
          <p:cNvSpPr txBox="1"/>
          <p:nvPr/>
        </p:nvSpPr>
        <p:spPr>
          <a:xfrm>
            <a:off x="9779202" y="43693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210" name="Rectangle 209"/>
          <p:cNvSpPr/>
          <p:nvPr/>
        </p:nvSpPr>
        <p:spPr>
          <a:xfrm>
            <a:off x="9614441" y="18155"/>
            <a:ext cx="2030506" cy="319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xtBox 210"/>
          <p:cNvSpPr txBox="1"/>
          <p:nvPr/>
        </p:nvSpPr>
        <p:spPr>
          <a:xfrm>
            <a:off x="9590277" y="0"/>
            <a:ext cx="2088778" cy="392415"/>
          </a:xfrm>
          <a:prstGeom prst="rect">
            <a:avLst/>
          </a:prstGeom>
          <a:noFill/>
          <a:ln>
            <a:noFill/>
          </a:ln>
        </p:spPr>
        <p:txBody>
          <a:bodyPr wrap="square" rtlCol="0">
            <a:spAutoFit/>
          </a:bodyPr>
          <a:lstStyle/>
          <a:p>
            <a:r>
              <a:rPr lang="en-US" sz="900" b="1" dirty="0">
                <a:solidFill>
                  <a:schemeClr val="accent6">
                    <a:lumMod val="50000"/>
                  </a:schemeClr>
                </a:solidFill>
                <a:latin typeface="Roboto Condensed" pitchFamily="2" charset="0"/>
                <a:ea typeface="Roboto Condensed" pitchFamily="2" charset="0"/>
              </a:rPr>
              <a:t>logged in as:</a:t>
            </a:r>
            <a:br>
              <a:rPr lang="en-US" sz="900" b="1" dirty="0">
                <a:solidFill>
                  <a:schemeClr val="accent6">
                    <a:lumMod val="50000"/>
                  </a:schemeClr>
                </a:solidFill>
                <a:latin typeface="Roboto Condensed" pitchFamily="2" charset="0"/>
                <a:ea typeface="Roboto Condensed" pitchFamily="2" charset="0"/>
              </a:rPr>
            </a:br>
            <a:r>
              <a:rPr lang="en-US" sz="1050" b="1" dirty="0">
                <a:solidFill>
                  <a:schemeClr val="accent6">
                    <a:lumMod val="50000"/>
                  </a:schemeClr>
                </a:solidFill>
                <a:latin typeface="Roboto Condensed" pitchFamily="2" charset="0"/>
                <a:ea typeface="Roboto Condensed" pitchFamily="2" charset="0"/>
              </a:rPr>
              <a:t>Steven </a:t>
            </a:r>
            <a:r>
              <a:rPr lang="en-US" sz="1050" b="1" dirty="0" err="1">
                <a:solidFill>
                  <a:schemeClr val="accent6">
                    <a:lumMod val="50000"/>
                  </a:schemeClr>
                </a:solidFill>
                <a:latin typeface="Roboto Condensed" pitchFamily="2" charset="0"/>
                <a:ea typeface="Roboto Condensed" pitchFamily="2" charset="0"/>
              </a:rPr>
              <a:t>Vanser</a:t>
            </a:r>
            <a:r>
              <a:rPr lang="en-US" sz="1050" b="1" dirty="0">
                <a:solidFill>
                  <a:schemeClr val="accent6">
                    <a:lumMod val="50000"/>
                  </a:schemeClr>
                </a:solidFill>
                <a:latin typeface="Roboto Condensed" pitchFamily="2" charset="0"/>
                <a:ea typeface="Roboto Condensed" pitchFamily="2" charset="0"/>
              </a:rPr>
              <a:t>, </a:t>
            </a:r>
            <a:r>
              <a:rPr lang="en-US" sz="1050" b="1" dirty="0" err="1">
                <a:solidFill>
                  <a:schemeClr val="accent6">
                    <a:lumMod val="50000"/>
                  </a:schemeClr>
                </a:solidFill>
                <a:latin typeface="Roboto Condensed" pitchFamily="2" charset="0"/>
                <a:ea typeface="Roboto Condensed" pitchFamily="2" charset="0"/>
              </a:rPr>
              <a:t>R.Ph</a:t>
            </a:r>
            <a:r>
              <a:rPr lang="en-US" sz="900" b="1" dirty="0">
                <a:solidFill>
                  <a:schemeClr val="accent6">
                    <a:lumMod val="50000"/>
                  </a:schemeClr>
                </a:solidFill>
                <a:latin typeface="Roboto Condensed" pitchFamily="2" charset="0"/>
                <a:ea typeface="Roboto Condensed" pitchFamily="2" charset="0"/>
              </a:rPr>
              <a:t>. </a:t>
            </a:r>
            <a:endParaRPr lang="en-US" sz="700" b="1" dirty="0">
              <a:solidFill>
                <a:schemeClr val="accent6">
                  <a:lumMod val="50000"/>
                </a:schemeClr>
              </a:solidFill>
              <a:latin typeface="Roboto Condensed" pitchFamily="2" charset="0"/>
              <a:ea typeface="Roboto Condensed" pitchFamily="2" charset="0"/>
            </a:endParaRPr>
          </a:p>
        </p:txBody>
      </p:sp>
      <p:sp>
        <p:nvSpPr>
          <p:cNvPr id="217" name="Rectangle 216"/>
          <p:cNvSpPr/>
          <p:nvPr/>
        </p:nvSpPr>
        <p:spPr>
          <a:xfrm>
            <a:off x="11233830" y="-10990"/>
            <a:ext cx="495649" cy="184666"/>
          </a:xfrm>
          <a:prstGeom prst="rect">
            <a:avLst/>
          </a:prstGeom>
        </p:spPr>
        <p:txBody>
          <a:bodyPr wrap="none">
            <a:spAutoFit/>
          </a:bodyPr>
          <a:lstStyle/>
          <a:p>
            <a:r>
              <a:rPr lang="en-US" sz="600" b="1" dirty="0">
                <a:solidFill>
                  <a:srgbClr val="FF0000"/>
                </a:solidFill>
                <a:latin typeface="Roboto Condensed" pitchFamily="2" charset="0"/>
                <a:ea typeface="Roboto Condensed" pitchFamily="2" charset="0"/>
              </a:rPr>
              <a:t>(</a:t>
            </a:r>
            <a:r>
              <a:rPr lang="en-US" sz="600" b="1" u="sng" dirty="0">
                <a:solidFill>
                  <a:srgbClr val="FF0000"/>
                </a:solidFill>
                <a:latin typeface="Roboto Condensed" pitchFamily="2" charset="0"/>
                <a:ea typeface="Roboto Condensed" pitchFamily="2" charset="0"/>
              </a:rPr>
              <a:t>LOGOUT</a:t>
            </a:r>
            <a:r>
              <a:rPr lang="en-US" sz="600" b="1" dirty="0">
                <a:solidFill>
                  <a:srgbClr val="FF0000"/>
                </a:solidFill>
                <a:latin typeface="Roboto Condensed" pitchFamily="2" charset="0"/>
                <a:ea typeface="Roboto Condensed" pitchFamily="2" charset="0"/>
              </a:rPr>
              <a:t>)</a:t>
            </a:r>
            <a:endParaRPr lang="en-US" sz="600" dirty="0">
              <a:solidFill>
                <a:srgbClr val="FF0000"/>
              </a:solidFill>
            </a:endParaRPr>
          </a:p>
        </p:txBody>
      </p:sp>
      <p:sp>
        <p:nvSpPr>
          <p:cNvPr id="218" name="TextBox 217"/>
          <p:cNvSpPr txBox="1"/>
          <p:nvPr/>
        </p:nvSpPr>
        <p:spPr>
          <a:xfrm>
            <a:off x="10056565" y="577051"/>
            <a:ext cx="2296824" cy="338554"/>
          </a:xfrm>
          <a:prstGeom prst="rect">
            <a:avLst/>
          </a:prstGeom>
          <a:noFill/>
        </p:spPr>
        <p:txBody>
          <a:bodyPr wrap="square" rtlCol="0">
            <a:spAutoFit/>
          </a:bodyPr>
          <a:lstStyle/>
          <a:p>
            <a:r>
              <a:rPr lang="en-US" sz="1600" b="1" dirty="0">
                <a:solidFill>
                  <a:srgbClr val="FFFFCC"/>
                </a:solidFill>
                <a:latin typeface="Roboto Condensed" pitchFamily="2" charset="0"/>
                <a:ea typeface="Roboto Condensed" pitchFamily="2" charset="0"/>
              </a:rPr>
              <a:t>11:41:18  CST</a:t>
            </a:r>
          </a:p>
        </p:txBody>
      </p:sp>
      <p:sp>
        <p:nvSpPr>
          <p:cNvPr id="86" name="Rounded Rectangle 85"/>
          <p:cNvSpPr/>
          <p:nvPr/>
        </p:nvSpPr>
        <p:spPr>
          <a:xfrm>
            <a:off x="2238614" y="5207858"/>
            <a:ext cx="2602887" cy="1381277"/>
          </a:xfrm>
          <a:prstGeom prst="roundRect">
            <a:avLst>
              <a:gd name="adj" fmla="val 7366"/>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pic>
        <p:nvPicPr>
          <p:cNvPr id="219" name="Picture 2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4583956" y="5261300"/>
            <a:ext cx="187516" cy="208799"/>
          </a:xfrm>
          <a:prstGeom prst="rect">
            <a:avLst/>
          </a:prstGeom>
        </p:spPr>
      </p:pic>
      <p:sp>
        <p:nvSpPr>
          <p:cNvPr id="134" name="TextBox 133"/>
          <p:cNvSpPr txBox="1"/>
          <p:nvPr/>
        </p:nvSpPr>
        <p:spPr>
          <a:xfrm>
            <a:off x="2157566" y="2354798"/>
            <a:ext cx="9548310" cy="2139047"/>
          </a:xfrm>
          <a:prstGeom prst="rect">
            <a:avLst/>
          </a:prstGeom>
          <a:noFill/>
        </p:spPr>
        <p:txBody>
          <a:bodyPr wrap="square" rtlCol="0">
            <a:spAutoFit/>
          </a:bodyPr>
          <a:lstStyle/>
          <a:p>
            <a:r>
              <a:rPr lang="en-US" sz="1050" b="1" dirty="0">
                <a:solidFill>
                  <a:schemeClr val="accent6">
                    <a:lumMod val="75000"/>
                  </a:schemeClr>
                </a:solidFill>
                <a:latin typeface="Roboto Condensed" pitchFamily="2" charset="0"/>
                <a:ea typeface="Roboto Condensed" pitchFamily="2" charset="0"/>
              </a:rPr>
              <a:t>DATE                    MEDICATION     		ACTIVITY                  		RESPONSE                		POINTS</a:t>
            </a:r>
          </a:p>
          <a:p>
            <a:endParaRPr lang="en-US" sz="1050" b="1" dirty="0">
              <a:solidFill>
                <a:schemeClr val="accent6">
                  <a:lumMod val="75000"/>
                </a:schemeClr>
              </a:solidFill>
              <a:latin typeface="Roboto Condensed" pitchFamily="2" charset="0"/>
              <a:ea typeface="Roboto Condensed" pitchFamily="2" charset="0"/>
            </a:endParaRPr>
          </a:p>
          <a:p>
            <a:r>
              <a:rPr lang="en-US" sz="1050" dirty="0">
                <a:latin typeface="Roboto Condensed" pitchFamily="2" charset="0"/>
                <a:ea typeface="Roboto Condensed" pitchFamily="2" charset="0"/>
              </a:rPr>
              <a:t>12/12/2015         PROPRANOLOL 		Rx Transfer Request </a:t>
            </a:r>
            <a:r>
              <a:rPr lang="en-US" sz="800" dirty="0">
                <a:latin typeface="Roboto Condensed" pitchFamily="2" charset="0"/>
                <a:ea typeface="Roboto Condensed" pitchFamily="2" charset="0"/>
              </a:rPr>
              <a:t>   &lt;view micro-video&gt;                              </a:t>
            </a:r>
            <a:r>
              <a:rPr lang="en-US" sz="1000" dirty="0">
                <a:latin typeface="Roboto Condensed" pitchFamily="2" charset="0"/>
                <a:ea typeface="Roboto Condensed" pitchFamily="2" charset="0"/>
              </a:rPr>
              <a:t>TRANFERRED  IN  	</a:t>
            </a:r>
            <a:r>
              <a:rPr lang="en-US" sz="800" dirty="0">
                <a:latin typeface="Roboto Condensed" pitchFamily="2" charset="0"/>
                <a:ea typeface="Roboto Condensed" pitchFamily="2" charset="0"/>
              </a:rPr>
              <a:t>	  	</a:t>
            </a:r>
            <a:r>
              <a:rPr lang="en-US" sz="1050" dirty="0">
                <a:latin typeface="Roboto Condensed" pitchFamily="2" charset="0"/>
                <a:ea typeface="Roboto Condensed" pitchFamily="2" charset="0"/>
              </a:rPr>
              <a:t>+300</a:t>
            </a:r>
          </a:p>
          <a:p>
            <a:r>
              <a:rPr lang="en-US" sz="1050" dirty="0">
                <a:latin typeface="Roboto Condensed" pitchFamily="2" charset="0"/>
                <a:ea typeface="Roboto Condensed" pitchFamily="2" charset="0"/>
              </a:rPr>
              <a:t>11/15/2015          GEMFIBROZIL 		PULSE  READING		   	115                       		 	+300 </a:t>
            </a:r>
          </a:p>
          <a:p>
            <a:r>
              <a:rPr lang="en-US" sz="1050" dirty="0">
                <a:latin typeface="Roboto Condensed" pitchFamily="2" charset="0"/>
                <a:ea typeface="Roboto Condensed" pitchFamily="2" charset="0"/>
              </a:rPr>
              <a:t>11-10-2015          GEMFIBROZIL		SURVEY		    	3 questions		 	+300 </a:t>
            </a:r>
          </a:p>
          <a:p>
            <a:r>
              <a:rPr lang="en-US" sz="1050" dirty="0">
                <a:latin typeface="Roboto Condensed" pitchFamily="2" charset="0"/>
                <a:ea typeface="Roboto Condensed" pitchFamily="2" charset="0"/>
              </a:rPr>
              <a:t>11/05/2015          PROPRANOLOL		BLOOD PRESSURE                         	   	114 / 82		 	+200 </a:t>
            </a:r>
          </a:p>
          <a:p>
            <a:r>
              <a:rPr lang="en-US" sz="1050" dirty="0">
                <a:latin typeface="Roboto Condensed" pitchFamily="2" charset="0"/>
                <a:ea typeface="Roboto Condensed" pitchFamily="2" charset="0"/>
              </a:rPr>
              <a:t>10-31-2015          GEMFIBROZIL 		Rx Refill 		    	SHIPPED 11-01-2015	 	+250          </a:t>
            </a:r>
          </a:p>
          <a:p>
            <a:r>
              <a:rPr lang="en-US" sz="1050" dirty="0">
                <a:latin typeface="Roboto Condensed" pitchFamily="2" charset="0"/>
                <a:ea typeface="Roboto Condensed" pitchFamily="2" charset="0"/>
              </a:rPr>
              <a:t>10-30-2015          ATORVASTATIN 		ALLERGY ADDED                           	   	“Mango Fruit”   			 +100 </a:t>
            </a:r>
          </a:p>
          <a:p>
            <a:r>
              <a:rPr lang="en-US" sz="1050" dirty="0">
                <a:latin typeface="Roboto Condensed" pitchFamily="2" charset="0"/>
                <a:ea typeface="Roboto Condensed" pitchFamily="2" charset="0"/>
              </a:rPr>
              <a:t>10-20-2015          PROPRANOLOL		WEIGHT                                            	    	“115”			 +100 </a:t>
            </a:r>
          </a:p>
          <a:p>
            <a:r>
              <a:rPr lang="en-US" sz="1050" dirty="0">
                <a:latin typeface="Roboto Condensed" pitchFamily="2" charset="0"/>
                <a:ea typeface="Roboto Condensed" pitchFamily="2" charset="0"/>
              </a:rPr>
              <a:t>10-07-2015          PROPRANOLOL		HEIGHT                                              	    	 49 inches		 	+100 </a:t>
            </a:r>
          </a:p>
          <a:p>
            <a:r>
              <a:rPr lang="en-US" sz="1050" dirty="0">
                <a:latin typeface="Roboto Condensed" pitchFamily="2" charset="0"/>
                <a:ea typeface="Roboto Condensed" pitchFamily="2" charset="0"/>
              </a:rPr>
              <a:t>10-05-2015          NEW PATIENT		Photo		     	view		 	+100 </a:t>
            </a:r>
          </a:p>
          <a:p>
            <a:r>
              <a:rPr lang="en-US" sz="1050" dirty="0">
                <a:latin typeface="Roboto Condensed" pitchFamily="2" charset="0"/>
                <a:ea typeface="Roboto Condensed" pitchFamily="2" charset="0"/>
              </a:rPr>
              <a:t>09-30-2015          PROPRANOLOL		NEW RX RECEIVED		view			 +300 </a:t>
            </a:r>
          </a:p>
          <a:p>
            <a:endParaRPr lang="en-US" sz="700" dirty="0">
              <a:solidFill>
                <a:srgbClr val="FF0000"/>
              </a:solidFill>
              <a:latin typeface="Roboto Condensed" pitchFamily="2" charset="0"/>
              <a:ea typeface="Roboto Condensed" pitchFamily="2" charset="0"/>
            </a:endParaRPr>
          </a:p>
        </p:txBody>
      </p:sp>
    </p:spTree>
    <p:extLst>
      <p:ext uri="{BB962C8B-B14F-4D97-AF65-F5344CB8AC3E}">
        <p14:creationId xmlns:p14="http://schemas.microsoft.com/office/powerpoint/2010/main" val="404286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0"/>
                                        </p:tgtEl>
                                        <p:attrNameLst>
                                          <p:attrName>style.visibility</p:attrName>
                                        </p:attrNameLst>
                                      </p:cBhvr>
                                      <p:to>
                                        <p:strVal val="visible"/>
                                      </p:to>
                                    </p:set>
                                    <p:animEffect transition="in" filter="fade">
                                      <p:cBhvr>
                                        <p:cTn id="14" dur="500"/>
                                        <p:tgtEl>
                                          <p:spTgt spid="200"/>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200"/>
                                        </p:tgtEl>
                                      </p:cBhvr>
                                    </p:animEffect>
                                    <p:set>
                                      <p:cBhvr>
                                        <p:cTn id="18" dur="1" fill="hold">
                                          <p:stCondLst>
                                            <p:cond delay="499"/>
                                          </p:stCondLst>
                                        </p:cTn>
                                        <p:tgtEl>
                                          <p:spTgt spid="200"/>
                                        </p:tgtEl>
                                        <p:attrNameLst>
                                          <p:attrName>style.visibility</p:attrName>
                                        </p:attrNameLst>
                                      </p:cBhvr>
                                      <p:to>
                                        <p:strVal val="hidden"/>
                                      </p:to>
                                    </p:set>
                                  </p:childTnLst>
                                </p:cTn>
                              </p:par>
                            </p:childTnLst>
                          </p:cTn>
                        </p:par>
                        <p:par>
                          <p:cTn id="19" fill="hold">
                            <p:stCondLst>
                              <p:cond delay="1500"/>
                            </p:stCondLst>
                            <p:childTnLst>
                              <p:par>
                                <p:cTn id="20" presetID="10" presetClass="entr" presetSubtype="0" fill="hold" grpId="2" nodeType="after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par>
                          <p:cTn id="23" fill="hold">
                            <p:stCondLst>
                              <p:cond delay="2000"/>
                            </p:stCondLst>
                            <p:childTnLst>
                              <p:par>
                                <p:cTn id="24" presetID="10" presetClass="exit" presetSubtype="0" fill="hold" grpId="3" nodeType="afterEffect">
                                  <p:stCondLst>
                                    <p:cond delay="0"/>
                                  </p:stCondLst>
                                  <p:childTnLst>
                                    <p:animEffect transition="out" filter="fade">
                                      <p:cBhvr>
                                        <p:cTn id="25" dur="500"/>
                                        <p:tgtEl>
                                          <p:spTgt spid="200"/>
                                        </p:tgtEl>
                                      </p:cBhvr>
                                    </p:animEffect>
                                    <p:set>
                                      <p:cBhvr>
                                        <p:cTn id="26" dur="1" fill="hold">
                                          <p:stCondLst>
                                            <p:cond delay="499"/>
                                          </p:stCondLst>
                                        </p:cTn>
                                        <p:tgtEl>
                                          <p:spTgt spid="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0" grpId="1"/>
      <p:bldP spid="200" grpId="2"/>
      <p:bldP spid="200" grpId="3"/>
      <p:bldP spid="121" grpId="0"/>
      <p:bldP spid="17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13" name="Picture 12"/>
          <p:cNvPicPr>
            <a:picLocks noChangeAspect="1"/>
          </p:cNvPicPr>
          <p:nvPr/>
        </p:nvPicPr>
        <p:blipFill>
          <a:blip r:embed="rId3"/>
          <a:stretch>
            <a:fillRect/>
          </a:stretch>
        </p:blipFill>
        <p:spPr>
          <a:xfrm>
            <a:off x="-27050" y="-65847"/>
            <a:ext cx="1377951" cy="530640"/>
          </a:xfrm>
          <a:prstGeom prst="rect">
            <a:avLst/>
          </a:prstGeom>
        </p:spPr>
      </p:pic>
      <p:sp>
        <p:nvSpPr>
          <p:cNvPr id="16" name="Rectangle 15"/>
          <p:cNvSpPr/>
          <p:nvPr/>
        </p:nvSpPr>
        <p:spPr>
          <a:xfrm>
            <a:off x="71042" y="507584"/>
            <a:ext cx="11681760" cy="625647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120702" y="184948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8816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81561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16055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9919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11074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3" name="TextBox 112"/>
          <p:cNvSpPr txBox="1"/>
          <p:nvPr/>
        </p:nvSpPr>
        <p:spPr>
          <a:xfrm>
            <a:off x="4790644"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4285185" y="-69934"/>
            <a:ext cx="2311484" cy="497505"/>
          </a:xfrm>
        </p:spPr>
        <p:txBody>
          <a:bodyPr>
            <a:normAutofit/>
          </a:bodyPr>
          <a:lstStyle/>
          <a:p>
            <a:r>
              <a:rPr lang="en-US" sz="2000" dirty="0">
                <a:solidFill>
                  <a:schemeClr val="bg1">
                    <a:lumMod val="50000"/>
                  </a:schemeClr>
                </a:solidFill>
                <a:latin typeface="Roboto Condensed" pitchFamily="2" charset="0"/>
                <a:ea typeface="Roboto Condensed" pitchFamily="2" charset="0"/>
                <a:cs typeface="Segoe UI" pitchFamily="34" charset="0"/>
              </a:rPr>
              <a:t>COMPOUNDRX</a:t>
            </a:r>
          </a:p>
        </p:txBody>
      </p:sp>
      <p:pic>
        <p:nvPicPr>
          <p:cNvPr id="135" name="Picture 134"/>
          <p:cNvPicPr>
            <a:picLocks noChangeAspect="1"/>
          </p:cNvPicPr>
          <p:nvPr/>
        </p:nvPicPr>
        <p:blipFill rotWithShape="1">
          <a:blip r:embed="rId4" cstate="print">
            <a:extLst>
              <a:ext uri="{28A0092B-C50C-407E-A947-70E740481C1C}">
                <a14:useLocalDpi xmlns:a14="http://schemas.microsoft.com/office/drawing/2010/main" val="0"/>
              </a:ext>
            </a:extLst>
          </a:blip>
          <a:srcRect l="8806" t="14392" b="11278"/>
          <a:stretch/>
        </p:blipFill>
        <p:spPr>
          <a:xfrm>
            <a:off x="69299" y="4133758"/>
            <a:ext cx="2081895" cy="1245097"/>
          </a:xfrm>
          <a:prstGeom prst="rect">
            <a:avLst/>
          </a:prstGeom>
        </p:spPr>
      </p:pic>
      <p:pic>
        <p:nvPicPr>
          <p:cNvPr id="2" name="Picture 1"/>
          <p:cNvPicPr>
            <a:picLocks noChangeAspect="1"/>
          </p:cNvPicPr>
          <p:nvPr/>
        </p:nvPicPr>
        <p:blipFill rotWithShape="1">
          <a:blip r:embed="rId5"/>
          <a:srcRect l="18512" t="9011" r="12539" b="18415"/>
          <a:stretch/>
        </p:blipFill>
        <p:spPr>
          <a:xfrm rot="5400000">
            <a:off x="505304" y="5146596"/>
            <a:ext cx="1189387" cy="2045544"/>
          </a:xfrm>
          <a:prstGeom prst="rect">
            <a:avLst/>
          </a:prstGeom>
        </p:spPr>
      </p:pic>
      <p:sp>
        <p:nvSpPr>
          <p:cNvPr id="138" name="Rectangle 137"/>
          <p:cNvSpPr/>
          <p:nvPr/>
        </p:nvSpPr>
        <p:spPr>
          <a:xfrm>
            <a:off x="2146372" y="841555"/>
            <a:ext cx="9492773" cy="530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1826" y="4814053"/>
            <a:ext cx="1276359" cy="683278"/>
          </a:xfrm>
          <a:prstGeom prst="rect">
            <a:avLst/>
          </a:prstGeom>
        </p:spPr>
      </p:pic>
      <p:sp>
        <p:nvSpPr>
          <p:cNvPr id="17" name="TextBox 16"/>
          <p:cNvSpPr txBox="1"/>
          <p:nvPr/>
        </p:nvSpPr>
        <p:spPr>
          <a:xfrm>
            <a:off x="4273839" y="481192"/>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35" name="Rounded Rectangle 34"/>
          <p:cNvSpPr/>
          <p:nvPr/>
        </p:nvSpPr>
        <p:spPr>
          <a:xfrm>
            <a:off x="-3121729" y="1199492"/>
            <a:ext cx="903751" cy="16114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6" name="TextBox 35"/>
          <p:cNvSpPr txBox="1"/>
          <p:nvPr/>
        </p:nvSpPr>
        <p:spPr>
          <a:xfrm>
            <a:off x="-3187395" y="1053228"/>
            <a:ext cx="3209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First</a:t>
            </a:r>
          </a:p>
        </p:txBody>
      </p:sp>
      <p:sp>
        <p:nvSpPr>
          <p:cNvPr id="37" name="Rounded Rectangle 36"/>
          <p:cNvSpPr/>
          <p:nvPr/>
        </p:nvSpPr>
        <p:spPr>
          <a:xfrm>
            <a:off x="-2155220" y="1192235"/>
            <a:ext cx="1531938"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8" name="TextBox 37"/>
          <p:cNvSpPr txBox="1"/>
          <p:nvPr/>
        </p:nvSpPr>
        <p:spPr>
          <a:xfrm>
            <a:off x="-2235755" y="1053228"/>
            <a:ext cx="31611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Last</a:t>
            </a:r>
          </a:p>
        </p:txBody>
      </p:sp>
      <p:sp>
        <p:nvSpPr>
          <p:cNvPr id="39" name="Rounded Rectangle 38"/>
          <p:cNvSpPr/>
          <p:nvPr/>
        </p:nvSpPr>
        <p:spPr>
          <a:xfrm>
            <a:off x="-3115334" y="1442201"/>
            <a:ext cx="887057"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40" name="TextBox 39"/>
          <p:cNvSpPr txBox="1"/>
          <p:nvPr/>
        </p:nvSpPr>
        <p:spPr>
          <a:xfrm>
            <a:off x="-3184618" y="1298914"/>
            <a:ext cx="1007007"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Date of Birth (</a:t>
            </a:r>
            <a:r>
              <a:rPr lang="en-US" sz="600" dirty="0" err="1">
                <a:solidFill>
                  <a:prstClr val="black"/>
                </a:solidFill>
                <a:latin typeface="Roboto Condensed" pitchFamily="2" charset="0"/>
                <a:ea typeface="Roboto Condensed" pitchFamily="2" charset="0"/>
              </a:rPr>
              <a:t>dd</a:t>
            </a:r>
            <a:r>
              <a:rPr lang="en-US" sz="600" dirty="0">
                <a:solidFill>
                  <a:prstClr val="black"/>
                </a:solidFill>
                <a:latin typeface="Roboto Condensed" pitchFamily="2" charset="0"/>
                <a:ea typeface="Roboto Condensed" pitchFamily="2" charset="0"/>
              </a:rPr>
              <a:t>/mm/</a:t>
            </a:r>
            <a:r>
              <a:rPr lang="en-US" sz="600" dirty="0" err="1">
                <a:solidFill>
                  <a:prstClr val="black"/>
                </a:solidFill>
                <a:latin typeface="Roboto Condensed" pitchFamily="2" charset="0"/>
                <a:ea typeface="Roboto Condensed" pitchFamily="2" charset="0"/>
              </a:rPr>
              <a:t>yyyy</a:t>
            </a:r>
            <a:r>
              <a:rPr lang="en-US" sz="600" dirty="0">
                <a:solidFill>
                  <a:prstClr val="black"/>
                </a:solidFill>
                <a:latin typeface="Roboto Condensed" pitchFamily="2" charset="0"/>
                <a:ea typeface="Roboto Condensed" pitchFamily="2" charset="0"/>
              </a:rPr>
              <a:t>)</a:t>
            </a:r>
          </a:p>
        </p:txBody>
      </p:sp>
      <p:sp>
        <p:nvSpPr>
          <p:cNvPr id="41" name="TextBox 40"/>
          <p:cNvSpPr txBox="1"/>
          <p:nvPr/>
        </p:nvSpPr>
        <p:spPr>
          <a:xfrm>
            <a:off x="-3061280" y="1440254"/>
            <a:ext cx="56297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     /           /  </a:t>
            </a:r>
          </a:p>
        </p:txBody>
      </p:sp>
      <p:sp>
        <p:nvSpPr>
          <p:cNvPr id="60" name="TextBox 59"/>
          <p:cNvSpPr txBox="1"/>
          <p:nvPr/>
        </p:nvSpPr>
        <p:spPr>
          <a:xfrm>
            <a:off x="51497" y="477977"/>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1735822" y="483769"/>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90" name="TextBox 89"/>
          <p:cNvSpPr txBox="1"/>
          <p:nvPr/>
        </p:nvSpPr>
        <p:spPr>
          <a:xfrm>
            <a:off x="-2179326" y="1412135"/>
            <a:ext cx="136120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Robert T. Martin   MD</a:t>
            </a:r>
          </a:p>
        </p:txBody>
      </p:sp>
      <p:sp>
        <p:nvSpPr>
          <p:cNvPr id="91" name="TextBox 90"/>
          <p:cNvSpPr txBox="1"/>
          <p:nvPr/>
        </p:nvSpPr>
        <p:spPr>
          <a:xfrm>
            <a:off x="-2222020" y="1303328"/>
            <a:ext cx="1260281"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Primary Health Care Provider Name</a:t>
            </a:r>
          </a:p>
        </p:txBody>
      </p:sp>
      <p:sp>
        <p:nvSpPr>
          <p:cNvPr id="116" name="TextBox 115"/>
          <p:cNvSpPr txBox="1"/>
          <p:nvPr/>
        </p:nvSpPr>
        <p:spPr>
          <a:xfrm>
            <a:off x="4565163" y="505843"/>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542653"/>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pic>
        <p:nvPicPr>
          <p:cNvPr id="1026" name="Picture 2" descr="https://cdn2.iconfinder.com/data/icons/windows-8-metro-style/128/add_us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0121" y="1076659"/>
            <a:ext cx="694289" cy="6942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215749" y="1089903"/>
            <a:ext cx="2397296" cy="516608"/>
          </a:xfrm>
          <a:prstGeom prst="rect">
            <a:avLst/>
          </a:prstGeom>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2" name="TextBox 121"/>
          <p:cNvSpPr txBox="1"/>
          <p:nvPr/>
        </p:nvSpPr>
        <p:spPr>
          <a:xfrm>
            <a:off x="9227464" y="1147284"/>
            <a:ext cx="1186933" cy="369332"/>
          </a:xfrm>
          <a:prstGeom prst="rect">
            <a:avLst/>
          </a:prstGeom>
          <a:noFill/>
        </p:spPr>
        <p:txBody>
          <a:bodyPr wrap="square" rtlCol="0">
            <a:spAutoFit/>
          </a:bodyPr>
          <a:lstStyle/>
          <a:p>
            <a:r>
              <a:rPr lang="en-US" dirty="0">
                <a:solidFill>
                  <a:schemeClr val="bg1"/>
                </a:solidFill>
                <a:latin typeface="Roboto Condensed" pitchFamily="2" charset="0"/>
                <a:ea typeface="Roboto Condensed" pitchFamily="2" charset="0"/>
              </a:rPr>
              <a:t>  </a:t>
            </a:r>
            <a:r>
              <a:rPr lang="en-US" b="1" dirty="0">
                <a:solidFill>
                  <a:schemeClr val="bg1"/>
                </a:solidFill>
                <a:latin typeface="Roboto Condensed" pitchFamily="2" charset="0"/>
                <a:ea typeface="Roboto Condensed" pitchFamily="2" charset="0"/>
              </a:rPr>
              <a:t>1,250</a:t>
            </a:r>
          </a:p>
        </p:txBody>
      </p:sp>
      <p:sp>
        <p:nvSpPr>
          <p:cNvPr id="123" name="TextBox 122"/>
          <p:cNvSpPr txBox="1"/>
          <p:nvPr/>
        </p:nvSpPr>
        <p:spPr>
          <a:xfrm>
            <a:off x="9973287" y="1086894"/>
            <a:ext cx="1339172" cy="507831"/>
          </a:xfrm>
          <a:prstGeom prst="rect">
            <a:avLst/>
          </a:prstGeom>
          <a:noFill/>
        </p:spPr>
        <p:txBody>
          <a:bodyPr wrap="square" rtlCol="0">
            <a:spAutoFit/>
          </a:bodyPr>
          <a:lstStyle/>
          <a:p>
            <a:r>
              <a:rPr lang="en-US" sz="900" b="1" dirty="0">
                <a:solidFill>
                  <a:srgbClr val="0070C0"/>
                </a:solidFill>
                <a:latin typeface="Roboto Condensed" pitchFamily="2" charset="0"/>
                <a:ea typeface="Roboto Condensed" pitchFamily="2" charset="0"/>
              </a:rPr>
              <a:t>Lifetime</a:t>
            </a:r>
          </a:p>
          <a:p>
            <a:r>
              <a:rPr lang="en-US" sz="900" b="1" dirty="0">
                <a:solidFill>
                  <a:srgbClr val="FFFFCC"/>
                </a:solidFill>
                <a:latin typeface="Roboto Condensed" pitchFamily="2" charset="0"/>
                <a:ea typeface="Roboto Condensed" pitchFamily="2" charset="0"/>
              </a:rPr>
              <a:t>COMPLIANCE REWARD</a:t>
            </a:r>
            <a:r>
              <a:rPr lang="en-US" sz="900" b="1" dirty="0">
                <a:solidFill>
                  <a:srgbClr val="0070C0"/>
                </a:solidFill>
                <a:latin typeface="Roboto Condensed" pitchFamily="2" charset="0"/>
                <a:ea typeface="Roboto Condensed" pitchFamily="2" charset="0"/>
              </a:rPr>
              <a:t>™ </a:t>
            </a:r>
          </a:p>
          <a:p>
            <a:r>
              <a:rPr lang="en-US" sz="900" b="1" dirty="0">
                <a:solidFill>
                  <a:srgbClr val="0070C0"/>
                </a:solidFill>
                <a:latin typeface="Roboto Condensed" pitchFamily="2" charset="0"/>
                <a:ea typeface="Roboto Condensed" pitchFamily="2" charset="0"/>
              </a:rPr>
              <a:t>Points</a:t>
            </a:r>
            <a:endParaRPr lang="en-US" sz="700" b="1" dirty="0">
              <a:solidFill>
                <a:srgbClr val="0070C0"/>
              </a:solidFill>
              <a:latin typeface="Roboto Condensed" pitchFamily="2" charset="0"/>
              <a:ea typeface="Roboto Condensed" pitchFamily="2" charset="0"/>
            </a:endParaRPr>
          </a:p>
        </p:txBody>
      </p:sp>
      <p:sp>
        <p:nvSpPr>
          <p:cNvPr id="125" name="TextBox 124"/>
          <p:cNvSpPr txBox="1"/>
          <p:nvPr/>
        </p:nvSpPr>
        <p:spPr>
          <a:xfrm>
            <a:off x="10957102" y="769270"/>
            <a:ext cx="1058945" cy="253916"/>
          </a:xfrm>
          <a:prstGeom prst="rect">
            <a:avLst/>
          </a:prstGeom>
          <a:noFill/>
        </p:spPr>
        <p:txBody>
          <a:bodyPr wrap="square" rtlCol="0">
            <a:spAutoFit/>
          </a:bodyPr>
          <a:lstStyle/>
          <a:p>
            <a:r>
              <a:rPr lang="en-US" sz="1050" b="1" dirty="0">
                <a:solidFill>
                  <a:schemeClr val="bg1"/>
                </a:solidFill>
                <a:latin typeface="Roboto Condensed" pitchFamily="2" charset="0"/>
                <a:ea typeface="Roboto Condensed" pitchFamily="2" charset="0"/>
              </a:rPr>
              <a:t>SILVER</a:t>
            </a:r>
            <a:endParaRPr lang="en-US" sz="900" b="1" dirty="0">
              <a:solidFill>
                <a:schemeClr val="bg1"/>
              </a:solidFill>
              <a:latin typeface="Roboto Condensed" pitchFamily="2" charset="0"/>
              <a:ea typeface="Roboto Condensed" pitchFamily="2" charset="0"/>
            </a:endParaRPr>
          </a:p>
        </p:txBody>
      </p:sp>
      <p:sp>
        <p:nvSpPr>
          <p:cNvPr id="19" name="TextBox 18"/>
          <p:cNvSpPr txBox="1"/>
          <p:nvPr/>
        </p:nvSpPr>
        <p:spPr>
          <a:xfrm>
            <a:off x="2217630" y="4961637"/>
            <a:ext cx="2142861" cy="246221"/>
          </a:xfrm>
          <a:prstGeom prst="rect">
            <a:avLst/>
          </a:prstGeom>
          <a:noFill/>
        </p:spPr>
        <p:txBody>
          <a:bodyPr wrap="square" rtlCol="0">
            <a:spAutoFit/>
          </a:bodyPr>
          <a:lstStyle/>
          <a:p>
            <a:r>
              <a:rPr lang="en-US" sz="1000" b="1" dirty="0">
                <a:solidFill>
                  <a:schemeClr val="tx1">
                    <a:lumMod val="95000"/>
                    <a:lumOff val="5000"/>
                  </a:schemeClr>
                </a:solidFill>
                <a:latin typeface="Roboto Condensed" pitchFamily="2" charset="0"/>
                <a:ea typeface="Roboto Condensed" pitchFamily="2" charset="0"/>
              </a:rPr>
              <a:t>SEND PATIENT MESSAGE (email)</a:t>
            </a:r>
          </a:p>
        </p:txBody>
      </p:sp>
      <p:sp>
        <p:nvSpPr>
          <p:cNvPr id="127" name="Rectangle 126"/>
          <p:cNvSpPr/>
          <p:nvPr/>
        </p:nvSpPr>
        <p:spPr>
          <a:xfrm>
            <a:off x="62927" y="240841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70089" y="55848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54118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9005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85939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32038" y="3037430"/>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8816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7983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41260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56942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72286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25958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7207696" y="489837"/>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7378605" y="574566"/>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8353769" y="483528"/>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548048" y="550902"/>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817928" y="560569"/>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01    2016</a:t>
            </a:r>
          </a:p>
        </p:txBody>
      </p:sp>
      <p:sp>
        <p:nvSpPr>
          <p:cNvPr id="151" name="TextBox 150"/>
          <p:cNvSpPr txBox="1"/>
          <p:nvPr/>
        </p:nvSpPr>
        <p:spPr>
          <a:xfrm>
            <a:off x="5307864" y="488441"/>
            <a:ext cx="641764"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33406" y="3889014"/>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58" name="TextBox 157"/>
          <p:cNvSpPr txBox="1"/>
          <p:nvPr/>
        </p:nvSpPr>
        <p:spPr>
          <a:xfrm>
            <a:off x="2141777" y="921400"/>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1  </a:t>
            </a:r>
            <a:endParaRPr lang="en-US" sz="700" b="1" dirty="0">
              <a:solidFill>
                <a:srgbClr val="2071B6"/>
              </a:solidFill>
              <a:latin typeface="Roboto Condensed" pitchFamily="2" charset="0"/>
              <a:ea typeface="Roboto Condensed" pitchFamily="2" charset="0"/>
            </a:endParaRPr>
          </a:p>
        </p:txBody>
      </p:sp>
      <p:sp>
        <p:nvSpPr>
          <p:cNvPr id="159" name="TextBox 158"/>
          <p:cNvSpPr txBox="1"/>
          <p:nvPr/>
        </p:nvSpPr>
        <p:spPr>
          <a:xfrm>
            <a:off x="2883281" y="883414"/>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NICHOLAS    K.  SAMPLE  JR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0" name="TextBox 159"/>
          <p:cNvSpPr txBox="1"/>
          <p:nvPr/>
        </p:nvSpPr>
        <p:spPr>
          <a:xfrm>
            <a:off x="2143487" y="1092006"/>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2  </a:t>
            </a:r>
            <a:endParaRPr lang="en-US" sz="700" b="1" dirty="0">
              <a:solidFill>
                <a:srgbClr val="2071B6"/>
              </a:solidFill>
              <a:latin typeface="Roboto Condensed" pitchFamily="2" charset="0"/>
              <a:ea typeface="Roboto Condensed" pitchFamily="2" charset="0"/>
            </a:endParaRPr>
          </a:p>
        </p:txBody>
      </p:sp>
      <p:sp>
        <p:nvSpPr>
          <p:cNvPr id="161" name="TextBox 160"/>
          <p:cNvSpPr txBox="1"/>
          <p:nvPr/>
        </p:nvSpPr>
        <p:spPr>
          <a:xfrm>
            <a:off x="2137190" y="1268992"/>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3  </a:t>
            </a:r>
            <a:endParaRPr lang="en-US" sz="700" b="1" dirty="0">
              <a:solidFill>
                <a:srgbClr val="2071B6"/>
              </a:solidFill>
              <a:latin typeface="Roboto Condensed" pitchFamily="2" charset="0"/>
              <a:ea typeface="Roboto Condensed" pitchFamily="2" charset="0"/>
            </a:endParaRPr>
          </a:p>
        </p:txBody>
      </p:sp>
      <p:sp>
        <p:nvSpPr>
          <p:cNvPr id="162" name="Rectangle 161"/>
          <p:cNvSpPr/>
          <p:nvPr/>
        </p:nvSpPr>
        <p:spPr>
          <a:xfrm>
            <a:off x="5292707" y="906196"/>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3" name="TextBox 162"/>
          <p:cNvSpPr txBox="1"/>
          <p:nvPr/>
        </p:nvSpPr>
        <p:spPr>
          <a:xfrm>
            <a:off x="7089557" y="933964"/>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4" name="TextBox 163"/>
          <p:cNvSpPr txBox="1"/>
          <p:nvPr/>
        </p:nvSpPr>
        <p:spPr>
          <a:xfrm>
            <a:off x="2884609" y="1075569"/>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BRENDA    M.  SAMPLE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5" name="Rectangle 164"/>
          <p:cNvSpPr/>
          <p:nvPr/>
        </p:nvSpPr>
        <p:spPr>
          <a:xfrm>
            <a:off x="5294035" y="1098351"/>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(FEMALE)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6" name="TextBox 165"/>
          <p:cNvSpPr txBox="1"/>
          <p:nvPr/>
        </p:nvSpPr>
        <p:spPr>
          <a:xfrm>
            <a:off x="7090885" y="1126119"/>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7" name="TextBox 166"/>
          <p:cNvSpPr txBox="1"/>
          <p:nvPr/>
        </p:nvSpPr>
        <p:spPr>
          <a:xfrm>
            <a:off x="2138517" y="1437294"/>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4  </a:t>
            </a:r>
            <a:endParaRPr lang="en-US" sz="700" b="1" dirty="0">
              <a:solidFill>
                <a:srgbClr val="2071B6"/>
              </a:solidFill>
              <a:latin typeface="Roboto Condensed" pitchFamily="2" charset="0"/>
              <a:ea typeface="Roboto Condensed" pitchFamily="2" charset="0"/>
            </a:endParaRPr>
          </a:p>
        </p:txBody>
      </p:sp>
      <p:sp>
        <p:nvSpPr>
          <p:cNvPr id="168" name="Rectangle 167"/>
          <p:cNvSpPr/>
          <p:nvPr/>
        </p:nvSpPr>
        <p:spPr>
          <a:xfrm>
            <a:off x="72205" y="85128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8405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13292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30226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1316" y="1480298"/>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83103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6032927" y="5362776"/>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7885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76" name="Rounded Rectangle 175"/>
          <p:cNvSpPr/>
          <p:nvPr/>
        </p:nvSpPr>
        <p:spPr>
          <a:xfrm>
            <a:off x="9310511" y="1760324"/>
            <a:ext cx="898433"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7" name="Rounded Rectangle 176"/>
          <p:cNvSpPr/>
          <p:nvPr/>
        </p:nvSpPr>
        <p:spPr>
          <a:xfrm>
            <a:off x="10277183" y="1760324"/>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8" name="TextBox 177"/>
          <p:cNvSpPr txBox="1"/>
          <p:nvPr/>
        </p:nvSpPr>
        <p:spPr>
          <a:xfrm>
            <a:off x="10196485" y="1617876"/>
            <a:ext cx="394660"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Weight</a:t>
            </a:r>
          </a:p>
        </p:txBody>
      </p:sp>
      <p:sp>
        <p:nvSpPr>
          <p:cNvPr id="179" name="TextBox 178"/>
          <p:cNvSpPr txBox="1"/>
          <p:nvPr/>
        </p:nvSpPr>
        <p:spPr>
          <a:xfrm>
            <a:off x="9275021" y="1724483"/>
            <a:ext cx="92146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6   </a:t>
            </a:r>
            <a:r>
              <a:rPr lang="en-US" sz="900" dirty="0">
                <a:latin typeface="Roboto Condensed" pitchFamily="2" charset="0"/>
                <a:ea typeface="Roboto Condensed" pitchFamily="2" charset="0"/>
              </a:rPr>
              <a:t>Ft</a:t>
            </a:r>
            <a:r>
              <a:rPr lang="en-US" sz="900" dirty="0">
                <a:solidFill>
                  <a:srgbClr val="0070C0"/>
                </a:solidFill>
                <a:latin typeface="Roboto Condensed" pitchFamily="2" charset="0"/>
                <a:ea typeface="Roboto Condensed" pitchFamily="2" charset="0"/>
              </a:rPr>
              <a:t>    1  </a:t>
            </a:r>
            <a:r>
              <a:rPr lang="en-US" sz="900" dirty="0">
                <a:latin typeface="Roboto Condensed" pitchFamily="2" charset="0"/>
                <a:ea typeface="Roboto Condensed" pitchFamily="2" charset="0"/>
              </a:rPr>
              <a:t>inch</a:t>
            </a:r>
          </a:p>
        </p:txBody>
      </p:sp>
      <p:sp>
        <p:nvSpPr>
          <p:cNvPr id="180" name="TextBox 179"/>
          <p:cNvSpPr txBox="1"/>
          <p:nvPr/>
        </p:nvSpPr>
        <p:spPr>
          <a:xfrm>
            <a:off x="10217468" y="1725114"/>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215  </a:t>
            </a:r>
            <a:r>
              <a:rPr lang="en-US" sz="900" dirty="0">
                <a:latin typeface="Roboto Condensed" pitchFamily="2" charset="0"/>
                <a:ea typeface="Roboto Condensed" pitchFamily="2" charset="0"/>
              </a:rPr>
              <a:t>LBS</a:t>
            </a:r>
          </a:p>
        </p:txBody>
      </p:sp>
      <p:sp>
        <p:nvSpPr>
          <p:cNvPr id="181" name="TextBox 180"/>
          <p:cNvSpPr txBox="1"/>
          <p:nvPr/>
        </p:nvSpPr>
        <p:spPr>
          <a:xfrm>
            <a:off x="9250122" y="1593182"/>
            <a:ext cx="38343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Height</a:t>
            </a:r>
          </a:p>
        </p:txBody>
      </p:sp>
      <p:sp>
        <p:nvSpPr>
          <p:cNvPr id="182" name="Rounded Rectangle 181"/>
          <p:cNvSpPr/>
          <p:nvPr/>
        </p:nvSpPr>
        <p:spPr>
          <a:xfrm>
            <a:off x="10914547" y="1757652"/>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3" name="TextBox 182"/>
          <p:cNvSpPr txBox="1"/>
          <p:nvPr/>
        </p:nvSpPr>
        <p:spPr>
          <a:xfrm>
            <a:off x="10833849" y="1615204"/>
            <a:ext cx="3032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BMI</a:t>
            </a:r>
          </a:p>
        </p:txBody>
      </p:sp>
      <p:sp>
        <p:nvSpPr>
          <p:cNvPr id="184" name="TextBox 183"/>
          <p:cNvSpPr txBox="1"/>
          <p:nvPr/>
        </p:nvSpPr>
        <p:spPr>
          <a:xfrm>
            <a:off x="10853878" y="1728142"/>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20.2  </a:t>
            </a:r>
            <a:r>
              <a:rPr lang="en-US" sz="900" dirty="0">
                <a:latin typeface="Roboto Condensed" pitchFamily="2" charset="0"/>
                <a:ea typeface="Roboto Condensed" pitchFamily="2" charset="0"/>
              </a:rPr>
              <a:t>%</a:t>
            </a:r>
          </a:p>
        </p:txBody>
      </p:sp>
      <p:sp>
        <p:nvSpPr>
          <p:cNvPr id="144" name="Action Button: Home 143">
            <a:hlinkClick r:id="rId8" action="ppaction://hlinksldjump" highlightClick="1"/>
          </p:cNvPr>
          <p:cNvSpPr/>
          <p:nvPr/>
        </p:nvSpPr>
        <p:spPr>
          <a:xfrm>
            <a:off x="-1" y="577012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p:cNvSpPr txBox="1"/>
          <p:nvPr/>
        </p:nvSpPr>
        <p:spPr>
          <a:xfrm>
            <a:off x="4781089"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200" name="TextBox 199"/>
          <p:cNvSpPr txBox="1"/>
          <p:nvPr/>
        </p:nvSpPr>
        <p:spPr>
          <a:xfrm>
            <a:off x="2253241" y="5939384"/>
            <a:ext cx="110684" cy="307777"/>
          </a:xfrm>
          <a:prstGeom prst="rect">
            <a:avLst/>
          </a:prstGeom>
          <a:noFill/>
        </p:spPr>
        <p:txBody>
          <a:bodyPr wrap="square" rtlCol="0">
            <a:spAutoFit/>
          </a:bodyPr>
          <a:lstStyle/>
          <a:p>
            <a:r>
              <a:rPr lang="en-US" sz="1400" dirty="0"/>
              <a:t>|</a:t>
            </a:r>
          </a:p>
        </p:txBody>
      </p:sp>
      <p:sp>
        <p:nvSpPr>
          <p:cNvPr id="34" name="Round Same Side Corner Rectangle 33"/>
          <p:cNvSpPr/>
          <p:nvPr/>
        </p:nvSpPr>
        <p:spPr>
          <a:xfrm>
            <a:off x="5415486" y="1792957"/>
            <a:ext cx="1567332" cy="338881"/>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PROGRAM ACTIVITIES</a:t>
            </a:r>
          </a:p>
        </p:txBody>
      </p:sp>
      <p:sp>
        <p:nvSpPr>
          <p:cNvPr id="203" name="Round Same Side Corner Rectangle 202"/>
          <p:cNvSpPr/>
          <p:nvPr/>
        </p:nvSpPr>
        <p:spPr>
          <a:xfrm>
            <a:off x="2289755" y="1892367"/>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ACTIVE RX’s</a:t>
            </a:r>
          </a:p>
        </p:txBody>
      </p:sp>
      <p:sp>
        <p:nvSpPr>
          <p:cNvPr id="204" name="Round Same Side Corner Rectangle 203"/>
          <p:cNvSpPr/>
          <p:nvPr/>
        </p:nvSpPr>
        <p:spPr>
          <a:xfrm>
            <a:off x="3848154" y="1890965"/>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UN FILLED / ON HOLD</a:t>
            </a:r>
          </a:p>
        </p:txBody>
      </p:sp>
      <p:sp>
        <p:nvSpPr>
          <p:cNvPr id="121" name="TextBox 120"/>
          <p:cNvSpPr txBox="1"/>
          <p:nvPr/>
        </p:nvSpPr>
        <p:spPr>
          <a:xfrm>
            <a:off x="8280464" y="5783649"/>
            <a:ext cx="1224759" cy="276999"/>
          </a:xfrm>
          <a:prstGeom prst="rect">
            <a:avLst/>
          </a:prstGeom>
          <a:noFill/>
        </p:spPr>
        <p:txBody>
          <a:bodyPr wrap="none" rtlCol="0">
            <a:spAutoFit/>
          </a:bodyPr>
          <a:lstStyle/>
          <a:p>
            <a:r>
              <a:rPr lang="en-US" sz="1200" b="1" dirty="0"/>
              <a:t>Pharmacy Notes</a:t>
            </a:r>
            <a:endParaRPr lang="en-US" sz="1200" b="1" dirty="0">
              <a:solidFill>
                <a:srgbClr val="256FBD"/>
              </a:solidFill>
              <a:latin typeface="Roboto Condensed" pitchFamily="2" charset="0"/>
              <a:ea typeface="Roboto Condensed" pitchFamily="2" charset="0"/>
            </a:endParaRPr>
          </a:p>
        </p:txBody>
      </p:sp>
      <p:sp>
        <p:nvSpPr>
          <p:cNvPr id="175" name="Rounded Rectangle 174"/>
          <p:cNvSpPr/>
          <p:nvPr/>
        </p:nvSpPr>
        <p:spPr>
          <a:xfrm>
            <a:off x="8352102" y="6017025"/>
            <a:ext cx="3287043" cy="684920"/>
          </a:xfrm>
          <a:prstGeom prst="roundRect">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7" name="Explosion 1 206"/>
          <p:cNvSpPr/>
          <p:nvPr/>
        </p:nvSpPr>
        <p:spPr>
          <a:xfrm>
            <a:off x="6498966" y="452857"/>
            <a:ext cx="565464" cy="439749"/>
          </a:xfrm>
          <a:prstGeom prst="irregularSeal1">
            <a:avLst/>
          </a:prstGeom>
          <a:solidFill>
            <a:schemeClr val="bg1"/>
          </a:solidFill>
          <a:ln>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208" name="TextBox 207"/>
          <p:cNvSpPr txBox="1"/>
          <p:nvPr/>
        </p:nvSpPr>
        <p:spPr>
          <a:xfrm>
            <a:off x="6534119" y="570068"/>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NEW PT</a:t>
            </a:r>
            <a:endParaRPr lang="en-US" sz="700" b="1" dirty="0">
              <a:solidFill>
                <a:srgbClr val="FF0000"/>
              </a:solidFill>
              <a:latin typeface="Roboto Condensed" pitchFamily="2" charset="0"/>
              <a:ea typeface="Roboto Condensed" pitchFamily="2" charset="0"/>
            </a:endParaRPr>
          </a:p>
        </p:txBody>
      </p:sp>
      <p:sp>
        <p:nvSpPr>
          <p:cNvPr id="209" name="TextBox 208"/>
          <p:cNvSpPr txBox="1"/>
          <p:nvPr/>
        </p:nvSpPr>
        <p:spPr>
          <a:xfrm>
            <a:off x="9779202" y="43693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210" name="Rectangle 209"/>
          <p:cNvSpPr/>
          <p:nvPr/>
        </p:nvSpPr>
        <p:spPr>
          <a:xfrm>
            <a:off x="9614441" y="18155"/>
            <a:ext cx="2030506" cy="319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xtBox 210"/>
          <p:cNvSpPr txBox="1"/>
          <p:nvPr/>
        </p:nvSpPr>
        <p:spPr>
          <a:xfrm>
            <a:off x="9590277" y="0"/>
            <a:ext cx="2088778" cy="392415"/>
          </a:xfrm>
          <a:prstGeom prst="rect">
            <a:avLst/>
          </a:prstGeom>
          <a:noFill/>
          <a:ln>
            <a:noFill/>
          </a:ln>
        </p:spPr>
        <p:txBody>
          <a:bodyPr wrap="square" rtlCol="0">
            <a:spAutoFit/>
          </a:bodyPr>
          <a:lstStyle/>
          <a:p>
            <a:r>
              <a:rPr lang="en-US" sz="900" b="1" dirty="0">
                <a:solidFill>
                  <a:schemeClr val="accent6">
                    <a:lumMod val="50000"/>
                  </a:schemeClr>
                </a:solidFill>
                <a:latin typeface="Roboto Condensed" pitchFamily="2" charset="0"/>
                <a:ea typeface="Roboto Condensed" pitchFamily="2" charset="0"/>
              </a:rPr>
              <a:t>logged in as:</a:t>
            </a:r>
            <a:br>
              <a:rPr lang="en-US" sz="900" b="1" dirty="0">
                <a:solidFill>
                  <a:schemeClr val="accent6">
                    <a:lumMod val="50000"/>
                  </a:schemeClr>
                </a:solidFill>
                <a:latin typeface="Roboto Condensed" pitchFamily="2" charset="0"/>
                <a:ea typeface="Roboto Condensed" pitchFamily="2" charset="0"/>
              </a:rPr>
            </a:br>
            <a:r>
              <a:rPr lang="en-US" sz="1050" b="1" dirty="0">
                <a:solidFill>
                  <a:schemeClr val="accent6">
                    <a:lumMod val="50000"/>
                  </a:schemeClr>
                </a:solidFill>
                <a:latin typeface="Roboto Condensed" pitchFamily="2" charset="0"/>
                <a:ea typeface="Roboto Condensed" pitchFamily="2" charset="0"/>
              </a:rPr>
              <a:t>Steven </a:t>
            </a:r>
            <a:r>
              <a:rPr lang="en-US" sz="1050" b="1" dirty="0" err="1">
                <a:solidFill>
                  <a:schemeClr val="accent6">
                    <a:lumMod val="50000"/>
                  </a:schemeClr>
                </a:solidFill>
                <a:latin typeface="Roboto Condensed" pitchFamily="2" charset="0"/>
                <a:ea typeface="Roboto Condensed" pitchFamily="2" charset="0"/>
              </a:rPr>
              <a:t>Vanser</a:t>
            </a:r>
            <a:r>
              <a:rPr lang="en-US" sz="1050" b="1" dirty="0">
                <a:solidFill>
                  <a:schemeClr val="accent6">
                    <a:lumMod val="50000"/>
                  </a:schemeClr>
                </a:solidFill>
                <a:latin typeface="Roboto Condensed" pitchFamily="2" charset="0"/>
                <a:ea typeface="Roboto Condensed" pitchFamily="2" charset="0"/>
              </a:rPr>
              <a:t>, </a:t>
            </a:r>
            <a:r>
              <a:rPr lang="en-US" sz="1050" b="1" dirty="0" err="1">
                <a:solidFill>
                  <a:schemeClr val="accent6">
                    <a:lumMod val="50000"/>
                  </a:schemeClr>
                </a:solidFill>
                <a:latin typeface="Roboto Condensed" pitchFamily="2" charset="0"/>
                <a:ea typeface="Roboto Condensed" pitchFamily="2" charset="0"/>
              </a:rPr>
              <a:t>R.Ph</a:t>
            </a:r>
            <a:r>
              <a:rPr lang="en-US" sz="900" b="1" dirty="0">
                <a:solidFill>
                  <a:schemeClr val="accent6">
                    <a:lumMod val="50000"/>
                  </a:schemeClr>
                </a:solidFill>
                <a:latin typeface="Roboto Condensed" pitchFamily="2" charset="0"/>
                <a:ea typeface="Roboto Condensed" pitchFamily="2" charset="0"/>
              </a:rPr>
              <a:t>. </a:t>
            </a:r>
            <a:endParaRPr lang="en-US" sz="700" b="1" dirty="0">
              <a:solidFill>
                <a:schemeClr val="accent6">
                  <a:lumMod val="50000"/>
                </a:schemeClr>
              </a:solidFill>
              <a:latin typeface="Roboto Condensed" pitchFamily="2" charset="0"/>
              <a:ea typeface="Roboto Condensed" pitchFamily="2" charset="0"/>
            </a:endParaRPr>
          </a:p>
        </p:txBody>
      </p:sp>
      <p:sp>
        <p:nvSpPr>
          <p:cNvPr id="217" name="Rectangle 216"/>
          <p:cNvSpPr/>
          <p:nvPr/>
        </p:nvSpPr>
        <p:spPr>
          <a:xfrm>
            <a:off x="11233830" y="-10990"/>
            <a:ext cx="495649" cy="184666"/>
          </a:xfrm>
          <a:prstGeom prst="rect">
            <a:avLst/>
          </a:prstGeom>
        </p:spPr>
        <p:txBody>
          <a:bodyPr wrap="none">
            <a:spAutoFit/>
          </a:bodyPr>
          <a:lstStyle/>
          <a:p>
            <a:r>
              <a:rPr lang="en-US" sz="600" b="1" dirty="0">
                <a:solidFill>
                  <a:srgbClr val="FF0000"/>
                </a:solidFill>
                <a:latin typeface="Roboto Condensed" pitchFamily="2" charset="0"/>
                <a:ea typeface="Roboto Condensed" pitchFamily="2" charset="0"/>
              </a:rPr>
              <a:t>(</a:t>
            </a:r>
            <a:r>
              <a:rPr lang="en-US" sz="600" b="1" u="sng" dirty="0">
                <a:solidFill>
                  <a:srgbClr val="FF0000"/>
                </a:solidFill>
                <a:latin typeface="Roboto Condensed" pitchFamily="2" charset="0"/>
                <a:ea typeface="Roboto Condensed" pitchFamily="2" charset="0"/>
              </a:rPr>
              <a:t>LOGOUT</a:t>
            </a:r>
            <a:r>
              <a:rPr lang="en-US" sz="600" b="1" dirty="0">
                <a:solidFill>
                  <a:srgbClr val="FF0000"/>
                </a:solidFill>
                <a:latin typeface="Roboto Condensed" pitchFamily="2" charset="0"/>
                <a:ea typeface="Roboto Condensed" pitchFamily="2" charset="0"/>
              </a:rPr>
              <a:t>)</a:t>
            </a:r>
            <a:endParaRPr lang="en-US" sz="600" dirty="0">
              <a:solidFill>
                <a:srgbClr val="FF0000"/>
              </a:solidFill>
            </a:endParaRPr>
          </a:p>
        </p:txBody>
      </p:sp>
      <p:sp>
        <p:nvSpPr>
          <p:cNvPr id="218" name="TextBox 217"/>
          <p:cNvSpPr txBox="1"/>
          <p:nvPr/>
        </p:nvSpPr>
        <p:spPr>
          <a:xfrm>
            <a:off x="10056565" y="577051"/>
            <a:ext cx="2296824" cy="338554"/>
          </a:xfrm>
          <a:prstGeom prst="rect">
            <a:avLst/>
          </a:prstGeom>
          <a:noFill/>
        </p:spPr>
        <p:txBody>
          <a:bodyPr wrap="square" rtlCol="0">
            <a:spAutoFit/>
          </a:bodyPr>
          <a:lstStyle/>
          <a:p>
            <a:r>
              <a:rPr lang="en-US" sz="1600" b="1" dirty="0">
                <a:solidFill>
                  <a:srgbClr val="FFFFCC"/>
                </a:solidFill>
                <a:latin typeface="Roboto Condensed" pitchFamily="2" charset="0"/>
                <a:ea typeface="Roboto Condensed" pitchFamily="2" charset="0"/>
              </a:rPr>
              <a:t>11:41:18  CST</a:t>
            </a:r>
          </a:p>
        </p:txBody>
      </p:sp>
      <p:sp>
        <p:nvSpPr>
          <p:cNvPr id="86" name="Rounded Rectangle 85"/>
          <p:cNvSpPr/>
          <p:nvPr/>
        </p:nvSpPr>
        <p:spPr>
          <a:xfrm>
            <a:off x="2238614" y="5207858"/>
            <a:ext cx="2602887" cy="1381277"/>
          </a:xfrm>
          <a:prstGeom prst="roundRect">
            <a:avLst>
              <a:gd name="adj" fmla="val 7366"/>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pic>
        <p:nvPicPr>
          <p:cNvPr id="219" name="Picture 2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484293">
            <a:off x="4583956" y="5261300"/>
            <a:ext cx="187516" cy="208799"/>
          </a:xfrm>
          <a:prstGeom prst="rect">
            <a:avLst/>
          </a:prstGeom>
        </p:spPr>
      </p:pic>
      <p:sp>
        <p:nvSpPr>
          <p:cNvPr id="134" name="TextBox 133"/>
          <p:cNvSpPr txBox="1"/>
          <p:nvPr/>
        </p:nvSpPr>
        <p:spPr>
          <a:xfrm>
            <a:off x="2157566" y="2354798"/>
            <a:ext cx="9548310" cy="2139047"/>
          </a:xfrm>
          <a:prstGeom prst="rect">
            <a:avLst/>
          </a:prstGeom>
          <a:noFill/>
        </p:spPr>
        <p:txBody>
          <a:bodyPr wrap="square" rtlCol="0">
            <a:spAutoFit/>
          </a:bodyPr>
          <a:lstStyle/>
          <a:p>
            <a:r>
              <a:rPr lang="en-US" sz="1050" b="1" dirty="0">
                <a:solidFill>
                  <a:schemeClr val="accent6">
                    <a:lumMod val="75000"/>
                  </a:schemeClr>
                </a:solidFill>
                <a:latin typeface="Roboto Condensed" pitchFamily="2" charset="0"/>
                <a:ea typeface="Roboto Condensed" pitchFamily="2" charset="0"/>
              </a:rPr>
              <a:t>DATE                    MEDICATION     		ACTIVITY                  		RESPONSE                		POINTS</a:t>
            </a:r>
          </a:p>
          <a:p>
            <a:endParaRPr lang="en-US" sz="1050" b="1" dirty="0">
              <a:solidFill>
                <a:schemeClr val="accent6">
                  <a:lumMod val="75000"/>
                </a:schemeClr>
              </a:solidFill>
              <a:latin typeface="Roboto Condensed" pitchFamily="2" charset="0"/>
              <a:ea typeface="Roboto Condensed" pitchFamily="2" charset="0"/>
            </a:endParaRPr>
          </a:p>
          <a:p>
            <a:r>
              <a:rPr lang="en-US" sz="1050" dirty="0">
                <a:latin typeface="Roboto Condensed" pitchFamily="2" charset="0"/>
                <a:ea typeface="Roboto Condensed" pitchFamily="2" charset="0"/>
              </a:rPr>
              <a:t>12/12/2015         PROPRANOLOL 		Rx Transfer Request </a:t>
            </a:r>
            <a:r>
              <a:rPr lang="en-US" sz="800" dirty="0">
                <a:latin typeface="Roboto Condensed" pitchFamily="2" charset="0"/>
                <a:ea typeface="Roboto Condensed" pitchFamily="2" charset="0"/>
              </a:rPr>
              <a:t>   &lt;view micro-video&gt;                              </a:t>
            </a:r>
            <a:r>
              <a:rPr lang="en-US" sz="1000" dirty="0">
                <a:latin typeface="Roboto Condensed" pitchFamily="2" charset="0"/>
                <a:ea typeface="Roboto Condensed" pitchFamily="2" charset="0"/>
              </a:rPr>
              <a:t>TRANFERRED  IN  	</a:t>
            </a:r>
            <a:r>
              <a:rPr lang="en-US" sz="800" dirty="0">
                <a:latin typeface="Roboto Condensed" pitchFamily="2" charset="0"/>
                <a:ea typeface="Roboto Condensed" pitchFamily="2" charset="0"/>
              </a:rPr>
              <a:t>	  	</a:t>
            </a:r>
            <a:r>
              <a:rPr lang="en-US" sz="1050" dirty="0">
                <a:latin typeface="Roboto Condensed" pitchFamily="2" charset="0"/>
                <a:ea typeface="Roboto Condensed" pitchFamily="2" charset="0"/>
              </a:rPr>
              <a:t>+300</a:t>
            </a:r>
          </a:p>
          <a:p>
            <a:r>
              <a:rPr lang="en-US" sz="1050" dirty="0">
                <a:latin typeface="Roboto Condensed" pitchFamily="2" charset="0"/>
                <a:ea typeface="Roboto Condensed" pitchFamily="2" charset="0"/>
              </a:rPr>
              <a:t>11/15/2015          GEMFIBROZIL 		PULSE  READING		   	115                       		 	+300 </a:t>
            </a:r>
          </a:p>
          <a:p>
            <a:r>
              <a:rPr lang="en-US" sz="1050" dirty="0">
                <a:latin typeface="Roboto Condensed" pitchFamily="2" charset="0"/>
                <a:ea typeface="Roboto Condensed" pitchFamily="2" charset="0"/>
              </a:rPr>
              <a:t>11-10-2015          GEMFIBROZIL		SURVEY		    	3 questions		 	+300 </a:t>
            </a:r>
          </a:p>
          <a:p>
            <a:r>
              <a:rPr lang="en-US" sz="1050" dirty="0">
                <a:latin typeface="Roboto Condensed" pitchFamily="2" charset="0"/>
                <a:ea typeface="Roboto Condensed" pitchFamily="2" charset="0"/>
              </a:rPr>
              <a:t>11/05/2015          PROPRANOLOL		BLOOD PRESSURE                         	   	114 / 82		 	+200 </a:t>
            </a:r>
          </a:p>
          <a:p>
            <a:r>
              <a:rPr lang="en-US" sz="1050" dirty="0">
                <a:latin typeface="Roboto Condensed" pitchFamily="2" charset="0"/>
                <a:ea typeface="Roboto Condensed" pitchFamily="2" charset="0"/>
              </a:rPr>
              <a:t>10-31-2015          GEMFIBROZIL 		Rx Refill 		    	SHIPPED 11-01-2015	 	+250          </a:t>
            </a:r>
          </a:p>
          <a:p>
            <a:r>
              <a:rPr lang="en-US" sz="1050" dirty="0">
                <a:latin typeface="Roboto Condensed" pitchFamily="2" charset="0"/>
                <a:ea typeface="Roboto Condensed" pitchFamily="2" charset="0"/>
              </a:rPr>
              <a:t>10-30-2015          ATORVASTATIN 		ALLERGY ADDED                           	   	“Mango Fruit”   			 +100 </a:t>
            </a:r>
          </a:p>
          <a:p>
            <a:r>
              <a:rPr lang="en-US" sz="1050" dirty="0">
                <a:latin typeface="Roboto Condensed" pitchFamily="2" charset="0"/>
                <a:ea typeface="Roboto Condensed" pitchFamily="2" charset="0"/>
              </a:rPr>
              <a:t>10-20-2015          PROPRANOLOL		WEIGHT                                            	    	“115”			 +100 </a:t>
            </a:r>
          </a:p>
          <a:p>
            <a:r>
              <a:rPr lang="en-US" sz="1050" dirty="0">
                <a:latin typeface="Roboto Condensed" pitchFamily="2" charset="0"/>
                <a:ea typeface="Roboto Condensed" pitchFamily="2" charset="0"/>
              </a:rPr>
              <a:t>10-07-2015          PROPRANOLOL		HEIGHT                                              	    	 49 inches		 	+100 </a:t>
            </a:r>
          </a:p>
          <a:p>
            <a:r>
              <a:rPr lang="en-US" sz="1050" dirty="0">
                <a:latin typeface="Roboto Condensed" pitchFamily="2" charset="0"/>
                <a:ea typeface="Roboto Condensed" pitchFamily="2" charset="0"/>
              </a:rPr>
              <a:t>10-05-2015          NEW PATIENT		Photo		     	view		 	+100 </a:t>
            </a:r>
          </a:p>
          <a:p>
            <a:r>
              <a:rPr lang="en-US" sz="1050" dirty="0">
                <a:latin typeface="Roboto Condensed" pitchFamily="2" charset="0"/>
                <a:ea typeface="Roboto Condensed" pitchFamily="2" charset="0"/>
              </a:rPr>
              <a:t>09-30-2015          PROPRANOLOL		NEW RX RECEIVED		view			 +300 </a:t>
            </a:r>
          </a:p>
          <a:p>
            <a:endParaRPr lang="en-US" sz="700" dirty="0">
              <a:solidFill>
                <a:srgbClr val="FF0000"/>
              </a:solidFill>
              <a:latin typeface="Roboto Condensed" pitchFamily="2" charset="0"/>
              <a:ea typeface="Roboto Condensed" pitchFamily="2" charset="0"/>
            </a:endParaRPr>
          </a:p>
        </p:txBody>
      </p:sp>
    </p:spTree>
    <p:extLst>
      <p:ext uri="{BB962C8B-B14F-4D97-AF65-F5344CB8AC3E}">
        <p14:creationId xmlns:p14="http://schemas.microsoft.com/office/powerpoint/2010/main" val="21242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0"/>
                                        </p:tgtEl>
                                        <p:attrNameLst>
                                          <p:attrName>style.visibility</p:attrName>
                                        </p:attrNameLst>
                                      </p:cBhvr>
                                      <p:to>
                                        <p:strVal val="visible"/>
                                      </p:to>
                                    </p:set>
                                    <p:animEffect transition="in" filter="fade">
                                      <p:cBhvr>
                                        <p:cTn id="14" dur="500"/>
                                        <p:tgtEl>
                                          <p:spTgt spid="200"/>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200"/>
                                        </p:tgtEl>
                                      </p:cBhvr>
                                    </p:animEffect>
                                    <p:set>
                                      <p:cBhvr>
                                        <p:cTn id="18" dur="1" fill="hold">
                                          <p:stCondLst>
                                            <p:cond delay="499"/>
                                          </p:stCondLst>
                                        </p:cTn>
                                        <p:tgtEl>
                                          <p:spTgt spid="200"/>
                                        </p:tgtEl>
                                        <p:attrNameLst>
                                          <p:attrName>style.visibility</p:attrName>
                                        </p:attrNameLst>
                                      </p:cBhvr>
                                      <p:to>
                                        <p:strVal val="hidden"/>
                                      </p:to>
                                    </p:set>
                                  </p:childTnLst>
                                </p:cTn>
                              </p:par>
                            </p:childTnLst>
                          </p:cTn>
                        </p:par>
                        <p:par>
                          <p:cTn id="19" fill="hold">
                            <p:stCondLst>
                              <p:cond delay="1500"/>
                            </p:stCondLst>
                            <p:childTnLst>
                              <p:par>
                                <p:cTn id="20" presetID="10" presetClass="entr" presetSubtype="0" fill="hold" grpId="2" nodeType="after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par>
                          <p:cTn id="23" fill="hold">
                            <p:stCondLst>
                              <p:cond delay="2000"/>
                            </p:stCondLst>
                            <p:childTnLst>
                              <p:par>
                                <p:cTn id="24" presetID="10" presetClass="exit" presetSubtype="0" fill="hold" grpId="3" nodeType="afterEffect">
                                  <p:stCondLst>
                                    <p:cond delay="0"/>
                                  </p:stCondLst>
                                  <p:childTnLst>
                                    <p:animEffect transition="out" filter="fade">
                                      <p:cBhvr>
                                        <p:cTn id="25" dur="500"/>
                                        <p:tgtEl>
                                          <p:spTgt spid="200"/>
                                        </p:tgtEl>
                                      </p:cBhvr>
                                    </p:animEffect>
                                    <p:set>
                                      <p:cBhvr>
                                        <p:cTn id="26" dur="1" fill="hold">
                                          <p:stCondLst>
                                            <p:cond delay="499"/>
                                          </p:stCondLst>
                                        </p:cTn>
                                        <p:tgtEl>
                                          <p:spTgt spid="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0" grpId="1"/>
      <p:bldP spid="200" grpId="2"/>
      <p:bldP spid="200" grpId="3"/>
      <p:bldP spid="121" grpId="0"/>
      <p:bldP spid="17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3055" y="-74549"/>
            <a:ext cx="3605786" cy="634942"/>
          </a:xfrm>
        </p:spPr>
        <p:txBody>
          <a:bodyPr>
            <a:normAutofit/>
          </a:bodyPr>
          <a:lstStyle/>
          <a:p>
            <a:pPr algn="ctr"/>
            <a:r>
              <a:rPr lang="en-US" sz="1800" dirty="0">
                <a:solidFill>
                  <a:schemeClr val="tx1"/>
                </a:solidFill>
                <a:latin typeface="+mn-lt"/>
                <a:ea typeface="+mn-ea"/>
                <a:cs typeface="+mn-cs"/>
              </a:rPr>
              <a:t>[ENGAGEMENT]</a:t>
            </a:r>
          </a:p>
        </p:txBody>
      </p:sp>
      <p:sp>
        <p:nvSpPr>
          <p:cNvPr id="14" name="Action Button: Home 13">
            <a:hlinkClick r:id="rId2" action="ppaction://hlinksldjump" highlightClick="1"/>
          </p:cNvPr>
          <p:cNvSpPr/>
          <p:nvPr/>
        </p:nvSpPr>
        <p:spPr>
          <a:xfrm>
            <a:off x="11115870"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Action Button: Home 41">
            <a:hlinkClick r:id="" action="ppaction://hlinkshowjump?jump=lastslideviewed"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TextBox 56"/>
          <p:cNvSpPr txBox="1"/>
          <p:nvPr/>
        </p:nvSpPr>
        <p:spPr>
          <a:xfrm>
            <a:off x="4973068" y="-356656"/>
            <a:ext cx="532991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j-lt"/>
                <a:cs typeface="Arial" pitchFamily="34" charset="0"/>
              </a:rPr>
              <a:t>Convenient Prescription Drug notifications for you and your family</a:t>
            </a:r>
          </a:p>
        </p:txBody>
      </p:sp>
      <p:sp>
        <p:nvSpPr>
          <p:cNvPr id="32" name="TextBox 31"/>
          <p:cNvSpPr txBox="1"/>
          <p:nvPr/>
        </p:nvSpPr>
        <p:spPr>
          <a:xfrm>
            <a:off x="7762048" y="-847546"/>
            <a:ext cx="246724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mj-lt"/>
                <a:cs typeface="Arial" pitchFamily="34" charset="0"/>
              </a:rPr>
              <a:t>Convenient Prescription Drug notifications for you and your family</a:t>
            </a:r>
          </a:p>
        </p:txBody>
      </p:sp>
      <p:sp>
        <p:nvSpPr>
          <p:cNvPr id="52" name="Title 1"/>
          <p:cNvSpPr txBox="1">
            <a:spLocks/>
          </p:cNvSpPr>
          <p:nvPr/>
        </p:nvSpPr>
        <p:spPr>
          <a:xfrm>
            <a:off x="126601" y="1405291"/>
            <a:ext cx="2436472" cy="261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60" normalizeH="0" baseline="0" noProof="0" dirty="0">
                <a:ln>
                  <a:noFill/>
                </a:ln>
                <a:solidFill>
                  <a:srgbClr val="FFFFFF"/>
                </a:solidFill>
                <a:effectLst/>
                <a:uLnTx/>
                <a:uFillTx/>
                <a:latin typeface="+mj-lt"/>
                <a:ea typeface="+mj-ea"/>
                <a:cs typeface="+mj-cs"/>
              </a:rPr>
              <a:t>Script N Save  #205 Pharmacy</a:t>
            </a:r>
            <a:endParaRPr kumimoji="0" lang="en-US" sz="1000" b="1" i="1" u="none" strike="noStrike" kern="1200" cap="none" spc="-60" normalizeH="0" baseline="0" noProof="0" dirty="0">
              <a:ln>
                <a:noFill/>
              </a:ln>
              <a:solidFill>
                <a:srgbClr val="FFFFFF"/>
              </a:solidFill>
              <a:effectLst/>
              <a:uLnTx/>
              <a:uFillTx/>
              <a:latin typeface="+mj-lt"/>
              <a:ea typeface="+mj-ea"/>
              <a:cs typeface="+mj-cs"/>
            </a:endParaRPr>
          </a:p>
        </p:txBody>
      </p:sp>
      <p:sp>
        <p:nvSpPr>
          <p:cNvPr id="66" name="Title 1"/>
          <p:cNvSpPr txBox="1">
            <a:spLocks/>
          </p:cNvSpPr>
          <p:nvPr/>
        </p:nvSpPr>
        <p:spPr>
          <a:xfrm>
            <a:off x="488671" y="1925834"/>
            <a:ext cx="2159377" cy="446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60" normalizeH="0" baseline="0" noProof="0" dirty="0">
                <a:ln>
                  <a:noFill/>
                </a:ln>
                <a:solidFill>
                  <a:srgbClr val="FFFFFF"/>
                </a:solidFill>
                <a:effectLst/>
                <a:uLnTx/>
                <a:uFillTx/>
                <a:latin typeface="+mj-lt"/>
                <a:ea typeface="+mj-ea"/>
                <a:cs typeface="+mj-cs"/>
              </a:rPr>
              <a:t>Manage password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60" normalizeH="0" baseline="0" noProof="0" dirty="0">
                <a:ln>
                  <a:noFill/>
                </a:ln>
                <a:solidFill>
                  <a:srgbClr val="FFFFFF"/>
                </a:solidFill>
                <a:effectLst/>
                <a:uLnTx/>
                <a:uFillTx/>
                <a:latin typeface="+mj-lt"/>
                <a:ea typeface="+mj-ea"/>
                <a:cs typeface="+mj-cs"/>
              </a:rPr>
              <a:t>My   Account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60" normalizeH="0" baseline="0" noProof="0" dirty="0">
              <a:ln>
                <a:noFill/>
              </a:ln>
              <a:solidFill>
                <a:srgbClr val="FFFFFF"/>
              </a:solidFill>
              <a:effectLst/>
              <a:uLnTx/>
              <a:uFillTx/>
              <a:latin typeface="+mj-lt"/>
              <a:ea typeface="+mj-ea"/>
              <a:cs typeface="+mj-cs"/>
            </a:endParaRPr>
          </a:p>
        </p:txBody>
      </p:sp>
      <p:sp>
        <p:nvSpPr>
          <p:cNvPr id="67" name="TextBox 66"/>
          <p:cNvSpPr txBox="1"/>
          <p:nvPr/>
        </p:nvSpPr>
        <p:spPr>
          <a:xfrm>
            <a:off x="366682" y="2021699"/>
            <a:ext cx="243978"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p>
        </p:txBody>
      </p:sp>
      <p:sp>
        <p:nvSpPr>
          <p:cNvPr id="68" name="Rectangle 67"/>
          <p:cNvSpPr/>
          <p:nvPr/>
        </p:nvSpPr>
        <p:spPr>
          <a:xfrm>
            <a:off x="112190" y="1853510"/>
            <a:ext cx="2478644" cy="4389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Rectangle 68"/>
          <p:cNvSpPr/>
          <p:nvPr/>
        </p:nvSpPr>
        <p:spPr>
          <a:xfrm flipH="1">
            <a:off x="418068" y="2087788"/>
            <a:ext cx="120002" cy="986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TextBox 72"/>
          <p:cNvSpPr txBox="1"/>
          <p:nvPr/>
        </p:nvSpPr>
        <p:spPr>
          <a:xfrm>
            <a:off x="10229296" y="6881659"/>
            <a:ext cx="162509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E4F50"/>
                </a:solidFill>
                <a:effectLst/>
                <a:uLnTx/>
                <a:uFillTx/>
              </a:rPr>
              <a:t>(space to be used for sponsored services)</a:t>
            </a:r>
          </a:p>
        </p:txBody>
      </p:sp>
      <p:sp>
        <p:nvSpPr>
          <p:cNvPr id="74" name="Title 1"/>
          <p:cNvSpPr txBox="1">
            <a:spLocks/>
          </p:cNvSpPr>
          <p:nvPr/>
        </p:nvSpPr>
        <p:spPr>
          <a:xfrm>
            <a:off x="148800" y="2584166"/>
            <a:ext cx="2947482" cy="2306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Physicians                                              </a:t>
            </a:r>
            <a:endParaRPr kumimoji="0" lang="en-US" sz="900" b="0" i="1"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900" b="0" i="0" u="none" strike="noStrike" kern="1200" cap="none" spc="-60" normalizeH="0" baseline="0" noProof="0" dirty="0">
              <a:ln>
                <a:noFill/>
              </a:ln>
              <a:solidFill>
                <a:srgbClr val="FFFFFF"/>
              </a:solidFill>
              <a:effectLst/>
              <a:uLnTx/>
              <a:uFillTx/>
              <a:latin typeface="+mj-lt"/>
              <a:ea typeface="+mj-ea"/>
              <a:cs typeface="+mj-cs"/>
              <a:hlinkClick r:id="rId3" action="ppaction://hlinksldjump"/>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Pharmacy Portal                                 </a:t>
            </a:r>
            <a:r>
              <a:rPr kumimoji="0" lang="en-US" sz="900" b="0" i="0" u="none" strike="noStrike" kern="1200" cap="none" spc="-60" normalizeH="0" baseline="0" noProof="0" dirty="0">
                <a:ln>
                  <a:noFill/>
                </a:ln>
                <a:solidFill>
                  <a:srgbClr val="FFFFFF"/>
                </a:solidFill>
                <a:effectLst/>
                <a:uLnTx/>
                <a:uFillTx/>
                <a:latin typeface="+mj-lt"/>
                <a:ea typeface="+mj-ea"/>
                <a:cs typeface="+mj-cs"/>
              </a:rPr>
              <a:t>(</a:t>
            </a:r>
            <a:r>
              <a:rPr kumimoji="0" lang="en-US" sz="900" b="0" i="1" u="none" strike="noStrike" kern="1200" cap="none" spc="-60" normalizeH="0" baseline="0" noProof="0" dirty="0">
                <a:ln>
                  <a:noFill/>
                </a:ln>
                <a:solidFill>
                  <a:srgbClr val="FFFFFF"/>
                </a:solidFill>
                <a:effectLst/>
                <a:uLnTx/>
                <a:uFillTx/>
                <a:latin typeface="+mj-lt"/>
                <a:ea typeface="+mj-ea"/>
                <a:cs typeface="+mj-cs"/>
              </a:rPr>
              <a:t>requires login</a:t>
            </a:r>
            <a:r>
              <a:rPr kumimoji="0" lang="en-US" sz="1000" b="0" i="0" u="none" strike="noStrike" kern="1200" cap="none" spc="-60" normalizeH="0" baseline="0" noProof="0" dirty="0">
                <a:ln>
                  <a:noFill/>
                </a:ln>
                <a:solidFill>
                  <a:srgbClr val="FFFFFF"/>
                </a:solidFill>
                <a:effectLst/>
                <a:uLnTx/>
                <a:uFillTx/>
                <a:latin typeface="+mj-lt"/>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Product Catalog</a:t>
            </a:r>
            <a:r>
              <a:rPr kumimoji="0" lang="en-US" sz="1200" b="0" i="0" u="none" strike="noStrike" kern="1200" cap="none" spc="-60" normalizeH="0" baseline="0" noProof="0" dirty="0">
                <a:ln>
                  <a:noFill/>
                </a:ln>
                <a:solidFill>
                  <a:srgbClr val="FFFFFF"/>
                </a:solidFill>
                <a:effectLst/>
                <a:uLnTx/>
                <a:uFillTx/>
                <a:latin typeface="+mj-lt"/>
                <a:ea typeface="+mj-ea"/>
                <a:cs typeface="+mj-cs"/>
              </a:rPr>
              <a:t>	                                 </a:t>
            </a:r>
            <a:endParaRPr kumimoji="0" lang="en-US" sz="9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rgbClr val="FFFFFF"/>
                </a:solidFill>
                <a:effectLst/>
                <a:uLnTx/>
                <a:uFillTx/>
                <a:latin typeface="+mj-lt"/>
                <a:ea typeface="+mj-ea"/>
                <a:cs typeface="+mj-cs"/>
                <a:hlinkClick r:id="rId4" action="ppaction://hlinksldjump"/>
              </a:rPr>
              <a:t>Drug Information</a:t>
            </a:r>
            <a:r>
              <a:rPr kumimoji="0" lang="en-US" sz="1200" b="0" i="0" u="none" strike="noStrike" kern="1200" cap="none" spc="-60" normalizeH="0" baseline="0" noProof="0" dirty="0">
                <a:ln>
                  <a:noFill/>
                </a:ln>
                <a:solidFill>
                  <a:srgbClr val="FFFFFF"/>
                </a:solidFill>
                <a:effectLst/>
                <a:uLnTx/>
                <a:uFillTx/>
                <a:latin typeface="+mj-lt"/>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sng" strike="noStrike" kern="1200" cap="none" spc="-60" normalizeH="0" baseline="0" noProof="0" dirty="0">
                <a:ln>
                  <a:noFill/>
                </a:ln>
                <a:solidFill>
                  <a:srgbClr val="FFFFFF"/>
                </a:solidFill>
                <a:effectLst/>
                <a:uLnTx/>
                <a:uFillTx/>
                <a:latin typeface="+mj-lt"/>
                <a:ea typeface="+mj-ea"/>
                <a:cs typeface="+mj-cs"/>
              </a:rPr>
              <a:t>Pharmacy Locator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Customer Service</a:t>
            </a:r>
            <a:endParaRPr kumimoji="0" lang="en-US" sz="10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Forms                                                         </a:t>
            </a:r>
            <a:endParaRPr kumimoji="0" lang="en-US" sz="10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p:txBody>
      </p:sp>
      <p:sp>
        <p:nvSpPr>
          <p:cNvPr id="63" name="Rectangle 62"/>
          <p:cNvSpPr/>
          <p:nvPr/>
        </p:nvSpPr>
        <p:spPr>
          <a:xfrm>
            <a:off x="4743252" y="2158319"/>
            <a:ext cx="1175361"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4" name="Rectangle 63"/>
          <p:cNvSpPr/>
          <p:nvPr/>
        </p:nvSpPr>
        <p:spPr>
          <a:xfrm>
            <a:off x="6011382" y="2184140"/>
            <a:ext cx="2696100"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rPr>
              <a:t>Tabitha Sorenson</a:t>
            </a:r>
          </a:p>
        </p:txBody>
      </p:sp>
      <p:sp>
        <p:nvSpPr>
          <p:cNvPr id="65" name="TextBox 64"/>
          <p:cNvSpPr txBox="1"/>
          <p:nvPr/>
        </p:nvSpPr>
        <p:spPr>
          <a:xfrm>
            <a:off x="8612577" y="2192941"/>
            <a:ext cx="91440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0000"/>
                </a:solidFill>
                <a:effectLst/>
                <a:uLnTx/>
                <a:uFillTx/>
                <a:latin typeface="Century Gothic" pitchFamily="34" charset="0"/>
              </a:rPr>
              <a:t>&lt;select&gt;</a:t>
            </a:r>
          </a:p>
        </p:txBody>
      </p:sp>
      <p:sp>
        <p:nvSpPr>
          <p:cNvPr id="78" name="Rectangle 77"/>
          <p:cNvSpPr/>
          <p:nvPr/>
        </p:nvSpPr>
        <p:spPr>
          <a:xfrm>
            <a:off x="4759403" y="2192941"/>
            <a:ext cx="121920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Rx 56156</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79" name="Rectangle 78"/>
          <p:cNvSpPr/>
          <p:nvPr/>
        </p:nvSpPr>
        <p:spPr>
          <a:xfrm>
            <a:off x="3222513" y="2151037"/>
            <a:ext cx="1359034"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0" name="Rectangle 79"/>
          <p:cNvSpPr/>
          <p:nvPr/>
        </p:nvSpPr>
        <p:spPr>
          <a:xfrm>
            <a:off x="3231300" y="2171290"/>
            <a:ext cx="128806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03/15/2015 @ 11:31pm</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82" name="Rectangle 81"/>
          <p:cNvSpPr/>
          <p:nvPr/>
        </p:nvSpPr>
        <p:spPr>
          <a:xfrm>
            <a:off x="4747899" y="2450269"/>
            <a:ext cx="1175361"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3" name="Rectangle 82"/>
          <p:cNvSpPr/>
          <p:nvPr/>
        </p:nvSpPr>
        <p:spPr>
          <a:xfrm>
            <a:off x="6016029" y="2476090"/>
            <a:ext cx="2696100"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rPr>
              <a:t>Wendy </a:t>
            </a:r>
            <a:r>
              <a:rPr kumimoji="0" lang="en-US" sz="1400" b="0" i="0" u="none" strike="noStrike" kern="0" cap="none" spc="0" normalizeH="0" baseline="0" noProof="0" dirty="0" err="1">
                <a:ln>
                  <a:noFill/>
                </a:ln>
                <a:solidFill>
                  <a:prstClr val="black">
                    <a:lumMod val="65000"/>
                    <a:lumOff val="35000"/>
                  </a:prstClr>
                </a:solidFill>
                <a:effectLst/>
                <a:uLnTx/>
                <a:uFillTx/>
                <a:latin typeface="Arial"/>
                <a:ea typeface="+mn-ea"/>
                <a:cs typeface="+mn-cs"/>
              </a:rPr>
              <a:t>Halvor</a:t>
            </a:r>
            <a:endPar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4" name="Rectangle 83"/>
          <p:cNvSpPr/>
          <p:nvPr/>
        </p:nvSpPr>
        <p:spPr>
          <a:xfrm>
            <a:off x="4764050" y="2484891"/>
            <a:ext cx="121920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Rx 56158</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85" name="Rectangle 84"/>
          <p:cNvSpPr/>
          <p:nvPr/>
        </p:nvSpPr>
        <p:spPr>
          <a:xfrm>
            <a:off x="3222513" y="2442987"/>
            <a:ext cx="1363681"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6" name="Rectangle 85"/>
          <p:cNvSpPr/>
          <p:nvPr/>
        </p:nvSpPr>
        <p:spPr>
          <a:xfrm>
            <a:off x="3235947" y="2463240"/>
            <a:ext cx="128806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03/15/2015 @ 11:40pm</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87" name="Rectangle 86"/>
          <p:cNvSpPr/>
          <p:nvPr/>
        </p:nvSpPr>
        <p:spPr>
          <a:xfrm>
            <a:off x="4744409" y="2754444"/>
            <a:ext cx="1175361"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8" name="Rectangle 87"/>
          <p:cNvSpPr/>
          <p:nvPr/>
        </p:nvSpPr>
        <p:spPr>
          <a:xfrm>
            <a:off x="6012539" y="2780265"/>
            <a:ext cx="2696100"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rPr>
              <a:t>Ted Walker</a:t>
            </a:r>
          </a:p>
        </p:txBody>
      </p:sp>
      <p:sp>
        <p:nvSpPr>
          <p:cNvPr id="89" name="Rectangle 88"/>
          <p:cNvSpPr/>
          <p:nvPr/>
        </p:nvSpPr>
        <p:spPr>
          <a:xfrm>
            <a:off x="4760560" y="2789066"/>
            <a:ext cx="121920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Rx 56159</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90" name="Rectangle 89"/>
          <p:cNvSpPr/>
          <p:nvPr/>
        </p:nvSpPr>
        <p:spPr>
          <a:xfrm>
            <a:off x="3223670" y="2747162"/>
            <a:ext cx="1359034"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1" name="Rectangle 90"/>
          <p:cNvSpPr/>
          <p:nvPr/>
        </p:nvSpPr>
        <p:spPr>
          <a:xfrm>
            <a:off x="3232457" y="2767415"/>
            <a:ext cx="128806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03/15/2015 @ 11:41pm</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92" name="Rectangle 91"/>
          <p:cNvSpPr/>
          <p:nvPr/>
        </p:nvSpPr>
        <p:spPr>
          <a:xfrm>
            <a:off x="4749056" y="3046394"/>
            <a:ext cx="1175361"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3" name="Rectangle 92"/>
          <p:cNvSpPr/>
          <p:nvPr/>
        </p:nvSpPr>
        <p:spPr>
          <a:xfrm>
            <a:off x="6017186" y="3072215"/>
            <a:ext cx="2696100"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rPr>
              <a:t>James Whitcomb</a:t>
            </a:r>
          </a:p>
        </p:txBody>
      </p:sp>
      <p:sp>
        <p:nvSpPr>
          <p:cNvPr id="94" name="Rectangle 93"/>
          <p:cNvSpPr/>
          <p:nvPr/>
        </p:nvSpPr>
        <p:spPr>
          <a:xfrm>
            <a:off x="4765207" y="3081016"/>
            <a:ext cx="121920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Rx 56166</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95" name="Rectangle 94"/>
          <p:cNvSpPr/>
          <p:nvPr/>
        </p:nvSpPr>
        <p:spPr>
          <a:xfrm>
            <a:off x="3223670" y="3039112"/>
            <a:ext cx="1363681"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6" name="Rectangle 95"/>
          <p:cNvSpPr/>
          <p:nvPr/>
        </p:nvSpPr>
        <p:spPr>
          <a:xfrm>
            <a:off x="3237104" y="3059365"/>
            <a:ext cx="128806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03/15/2015 @ 11:43pm</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98" name="Title 1"/>
          <p:cNvSpPr txBox="1">
            <a:spLocks/>
          </p:cNvSpPr>
          <p:nvPr/>
        </p:nvSpPr>
        <p:spPr>
          <a:xfrm>
            <a:off x="579643" y="1602026"/>
            <a:ext cx="2159377" cy="446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60" normalizeH="0" baseline="0" noProof="0" dirty="0">
                <a:ln>
                  <a:noFill/>
                </a:ln>
                <a:solidFill>
                  <a:srgbClr val="FFFFFF"/>
                </a:solidFill>
                <a:effectLst/>
                <a:uLnTx/>
                <a:uFillTx/>
                <a:latin typeface="+mj-lt"/>
                <a:ea typeface="+mj-ea"/>
                <a:cs typeface="+mj-cs"/>
              </a:rPr>
              <a:t>NPI:  </a:t>
            </a:r>
            <a:r>
              <a:rPr kumimoji="0" lang="en-US" sz="900" b="0" i="0" u="none" strike="noStrike" kern="1200" cap="none" spc="-60" normalizeH="0" baseline="0" noProof="0" dirty="0">
                <a:ln>
                  <a:noFill/>
                </a:ln>
                <a:solidFill>
                  <a:schemeClr val="tx1"/>
                </a:solidFill>
                <a:effectLst/>
                <a:uLnTx/>
                <a:uFillTx/>
                <a:latin typeface="Arial" pitchFamily="34" charset="0"/>
                <a:ea typeface="+mj-ea"/>
                <a:cs typeface="Arial" pitchFamily="34" charset="0"/>
              </a:rPr>
              <a:t>145569858</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60" normalizeH="0" baseline="0" noProof="0" dirty="0">
              <a:ln>
                <a:noFill/>
              </a:ln>
              <a:solidFill>
                <a:srgbClr val="FFFFFF"/>
              </a:solidFill>
              <a:effectLst/>
              <a:uLnTx/>
              <a:uFillTx/>
              <a:latin typeface="+mj-lt"/>
              <a:ea typeface="+mj-ea"/>
              <a:cs typeface="+mj-cs"/>
            </a:endParaRPr>
          </a:p>
        </p:txBody>
      </p:sp>
      <p:sp>
        <p:nvSpPr>
          <p:cNvPr id="99" name="Rectangle 7"/>
          <p:cNvSpPr txBox="1">
            <a:spLocks noChangeArrowheads="1"/>
          </p:cNvSpPr>
          <p:nvPr/>
        </p:nvSpPr>
        <p:spPr bwMode="auto">
          <a:xfrm>
            <a:off x="3045269" y="619055"/>
            <a:ext cx="7715491" cy="3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defTabSz="457200" rtl="0" eaLnBrk="1" fontAlgn="base" latinLnBrk="0" hangingPunct="1">
              <a:spcBef>
                <a:spcPct val="0"/>
              </a:spcBef>
              <a:spcAft>
                <a:spcPct val="0"/>
              </a:spcAft>
              <a:buNone/>
              <a:defRPr lang="en-US" sz="2100" b="1" i="0" kern="1200" baseline="0">
                <a:solidFill>
                  <a:srgbClr val="0073BE"/>
                </a:solidFill>
                <a:latin typeface="Segoe UI Symbol" panose="020B0502040204020203" pitchFamily="34" charset="0"/>
                <a:ea typeface="Segoe UI Symbol" panose="020B0502040204020203" pitchFamily="34" charset="0"/>
                <a:cs typeface="Calibri"/>
              </a:defRPr>
            </a:lvl1pPr>
            <a:lvl2pPr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2pPr>
            <a:lvl3pPr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3pPr>
            <a:lvl4pPr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4pPr>
            <a:lvl5pPr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5pPr>
            <a:lvl6pPr marL="342900"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6pPr>
            <a:lvl7pPr marL="685800"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7pPr>
            <a:lvl8pPr marL="1028700"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8pPr>
            <a:lvl9pPr marL="1371600"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Segoe UI Symbol" panose="020B0502040204020203" pitchFamily="34" charset="0"/>
                <a:ea typeface="Segoe UI Symbol" panose="020B0502040204020203" pitchFamily="34" charset="0"/>
                <a:cs typeface="Calibri"/>
              </a:rPr>
              <a:t>Pharmacy CompoundRx Queue Portal</a:t>
            </a:r>
            <a:endParaRPr kumimoji="0" lang="en-US" sz="2800" b="1" i="0" u="none" strike="noStrike" kern="1200" cap="none" spc="0" normalizeH="0" baseline="0" noProof="0" dirty="0">
              <a:ln>
                <a:noFill/>
              </a:ln>
              <a:solidFill>
                <a:srgbClr val="0070C0"/>
              </a:solidFill>
              <a:effectLst/>
              <a:uLnTx/>
              <a:uFillTx/>
              <a:latin typeface="Segoe UI Symbol" panose="020B0502040204020203" pitchFamily="34" charset="0"/>
              <a:ea typeface="Segoe UI Symbol" panose="020B0502040204020203" pitchFamily="34" charset="0"/>
              <a:cs typeface="Calibri"/>
            </a:endParaRPr>
          </a:p>
        </p:txBody>
      </p:sp>
      <p:sp>
        <p:nvSpPr>
          <p:cNvPr id="100" name="TextBox 99"/>
          <p:cNvSpPr txBox="1"/>
          <p:nvPr/>
        </p:nvSpPr>
        <p:spPr>
          <a:xfrm>
            <a:off x="2980285" y="1100658"/>
            <a:ext cx="574164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cs typeface="Arial" pitchFamily="34" charset="0"/>
              </a:rPr>
              <a:t>16986 S. BELLEFLOWER PL                             CONSHOHOCKEN    PA     27080</a:t>
            </a:r>
            <a:endParaRPr kumimoji="0" lang="en-US" sz="105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101" name="TextBox 100"/>
          <p:cNvSpPr txBox="1"/>
          <p:nvPr/>
        </p:nvSpPr>
        <p:spPr>
          <a:xfrm>
            <a:off x="8760344" y="1103869"/>
            <a:ext cx="275120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497D"/>
                </a:solidFill>
                <a:effectLst/>
                <a:uLnTx/>
                <a:uFillTx/>
                <a:latin typeface="Century Gothic" pitchFamily="34" charset="0"/>
              </a:rPr>
              <a:t>Rx Alert Contact 3:   </a:t>
            </a:r>
            <a:r>
              <a:rPr kumimoji="0" lang="en-US" sz="900" b="1" i="0" u="none" strike="noStrike" kern="0" cap="none" spc="0" normalizeH="0" baseline="0" noProof="0" dirty="0">
                <a:ln>
                  <a:noFill/>
                </a:ln>
                <a:solidFill>
                  <a:srgbClr val="1F497D"/>
                </a:solidFill>
                <a:effectLst/>
                <a:uLnTx/>
                <a:uFillTx/>
                <a:latin typeface="Century Gothic" pitchFamily="34" charset="0"/>
              </a:rPr>
              <a:t>Morton </a:t>
            </a:r>
            <a:r>
              <a:rPr kumimoji="0" lang="en-US" sz="900" b="1" i="0" u="none" strike="noStrike" kern="0" cap="none" spc="0" normalizeH="0" baseline="0" noProof="0" dirty="0" err="1">
                <a:ln>
                  <a:noFill/>
                </a:ln>
                <a:solidFill>
                  <a:srgbClr val="1F497D"/>
                </a:solidFill>
                <a:effectLst/>
                <a:uLnTx/>
                <a:uFillTx/>
                <a:latin typeface="Century Gothic" pitchFamily="34" charset="0"/>
              </a:rPr>
              <a:t>Najeep</a:t>
            </a:r>
            <a:r>
              <a:rPr kumimoji="0" lang="en-US" sz="900" b="1" i="0" u="none" strike="noStrike" kern="0" cap="none" spc="0" normalizeH="0" baseline="0" noProof="0" dirty="0">
                <a:ln>
                  <a:noFill/>
                </a:ln>
                <a:solidFill>
                  <a:srgbClr val="1F497D"/>
                </a:solidFill>
                <a:effectLst/>
                <a:uLnTx/>
                <a:uFillTx/>
                <a:latin typeface="Century Gothic" pitchFamily="34" charset="0"/>
              </a:rPr>
              <a:t> RPh </a:t>
            </a:r>
            <a:endParaRPr kumimoji="0" lang="en-US" sz="1100" b="1" i="0" u="none" strike="noStrike" kern="0" cap="none" spc="0" normalizeH="0" baseline="0" noProof="0" dirty="0">
              <a:ln>
                <a:noFill/>
              </a:ln>
              <a:solidFill>
                <a:srgbClr val="FF0000"/>
              </a:solidFill>
              <a:effectLst/>
              <a:uLnTx/>
              <a:uFillTx/>
              <a:latin typeface="Century Gothic" pitchFamily="34" charset="0"/>
            </a:endParaRPr>
          </a:p>
        </p:txBody>
      </p:sp>
      <p:sp>
        <p:nvSpPr>
          <p:cNvPr id="102" name="TextBox 101"/>
          <p:cNvSpPr txBox="1"/>
          <p:nvPr/>
        </p:nvSpPr>
        <p:spPr>
          <a:xfrm>
            <a:off x="10939993" y="1121128"/>
            <a:ext cx="91440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0000"/>
                </a:solidFill>
                <a:effectLst/>
                <a:uLnTx/>
                <a:uFillTx/>
                <a:latin typeface="Century Gothic" pitchFamily="34" charset="0"/>
              </a:rPr>
              <a:t>&lt;update&gt;</a:t>
            </a:r>
          </a:p>
        </p:txBody>
      </p:sp>
      <p:sp>
        <p:nvSpPr>
          <p:cNvPr id="47" name="Rectangle 46"/>
          <p:cNvSpPr/>
          <p:nvPr/>
        </p:nvSpPr>
        <p:spPr>
          <a:xfrm>
            <a:off x="365760" y="399011"/>
            <a:ext cx="1862051" cy="9559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902" y="302745"/>
            <a:ext cx="2013211" cy="1006364"/>
          </a:xfrm>
          <a:prstGeom prst="rect">
            <a:avLst/>
          </a:prstGeom>
        </p:spPr>
      </p:pic>
    </p:spTree>
    <p:extLst>
      <p:ext uri="{BB962C8B-B14F-4D97-AF65-F5344CB8AC3E}">
        <p14:creationId xmlns:p14="http://schemas.microsoft.com/office/powerpoint/2010/main" val="4155279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3055" y="-74549"/>
            <a:ext cx="3605786" cy="634942"/>
          </a:xfrm>
        </p:spPr>
        <p:txBody>
          <a:bodyPr>
            <a:normAutofit/>
          </a:bodyPr>
          <a:lstStyle/>
          <a:p>
            <a:pPr algn="ctr"/>
            <a:r>
              <a:rPr lang="en-US" sz="1800" dirty="0">
                <a:solidFill>
                  <a:schemeClr val="tx1"/>
                </a:solidFill>
                <a:latin typeface="+mn-lt"/>
                <a:ea typeface="+mn-ea"/>
                <a:cs typeface="+mn-cs"/>
              </a:rPr>
              <a:t>[ENGAGEMENT]</a:t>
            </a:r>
          </a:p>
        </p:txBody>
      </p:sp>
      <p:sp>
        <p:nvSpPr>
          <p:cNvPr id="14" name="Action Button: Home 13">
            <a:hlinkClick r:id="rId2" action="ppaction://hlinksldjump" highlightClick="1"/>
          </p:cNvPr>
          <p:cNvSpPr/>
          <p:nvPr/>
        </p:nvSpPr>
        <p:spPr>
          <a:xfrm>
            <a:off x="11115870"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Action Button: Home 41">
            <a:hlinkClick r:id="" action="ppaction://hlinkshowjump?jump=lastslideviewed"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TextBox 56"/>
          <p:cNvSpPr txBox="1"/>
          <p:nvPr/>
        </p:nvSpPr>
        <p:spPr>
          <a:xfrm>
            <a:off x="4973068" y="-356656"/>
            <a:ext cx="532991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j-lt"/>
                <a:cs typeface="Arial" pitchFamily="34" charset="0"/>
              </a:rPr>
              <a:t>Convenient Prescription Drug notifications for you and your family</a:t>
            </a:r>
          </a:p>
        </p:txBody>
      </p:sp>
      <p:sp>
        <p:nvSpPr>
          <p:cNvPr id="32" name="TextBox 31"/>
          <p:cNvSpPr txBox="1"/>
          <p:nvPr/>
        </p:nvSpPr>
        <p:spPr>
          <a:xfrm>
            <a:off x="7762048" y="-847546"/>
            <a:ext cx="246724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mj-lt"/>
                <a:cs typeface="Arial" pitchFamily="34" charset="0"/>
              </a:rPr>
              <a:t>Convenient Prescription Drug notifications for you and your family</a:t>
            </a:r>
          </a:p>
        </p:txBody>
      </p:sp>
      <p:sp>
        <p:nvSpPr>
          <p:cNvPr id="52" name="Title 1"/>
          <p:cNvSpPr txBox="1">
            <a:spLocks/>
          </p:cNvSpPr>
          <p:nvPr/>
        </p:nvSpPr>
        <p:spPr>
          <a:xfrm>
            <a:off x="126601" y="1405291"/>
            <a:ext cx="2436472" cy="261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60" normalizeH="0" baseline="0" noProof="0" dirty="0">
                <a:ln>
                  <a:noFill/>
                </a:ln>
                <a:solidFill>
                  <a:srgbClr val="FFFFFF"/>
                </a:solidFill>
                <a:effectLst/>
                <a:uLnTx/>
                <a:uFillTx/>
                <a:latin typeface="+mj-lt"/>
                <a:ea typeface="+mj-ea"/>
                <a:cs typeface="+mj-cs"/>
              </a:rPr>
              <a:t>Script N Save  #205 Pharmacy</a:t>
            </a:r>
            <a:endParaRPr kumimoji="0" lang="en-US" sz="1000" b="1" i="1" u="none" strike="noStrike" kern="1200" cap="none" spc="-60" normalizeH="0" baseline="0" noProof="0" dirty="0">
              <a:ln>
                <a:noFill/>
              </a:ln>
              <a:solidFill>
                <a:srgbClr val="FFFFFF"/>
              </a:solidFill>
              <a:effectLst/>
              <a:uLnTx/>
              <a:uFillTx/>
              <a:latin typeface="+mj-lt"/>
              <a:ea typeface="+mj-ea"/>
              <a:cs typeface="+mj-cs"/>
            </a:endParaRPr>
          </a:p>
        </p:txBody>
      </p:sp>
      <p:sp>
        <p:nvSpPr>
          <p:cNvPr id="66" name="Title 1"/>
          <p:cNvSpPr txBox="1">
            <a:spLocks/>
          </p:cNvSpPr>
          <p:nvPr/>
        </p:nvSpPr>
        <p:spPr>
          <a:xfrm>
            <a:off x="488671" y="1925834"/>
            <a:ext cx="2159377" cy="446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60" normalizeH="0" baseline="0" noProof="0" dirty="0">
                <a:ln>
                  <a:noFill/>
                </a:ln>
                <a:solidFill>
                  <a:srgbClr val="FFFFFF"/>
                </a:solidFill>
                <a:effectLst/>
                <a:uLnTx/>
                <a:uFillTx/>
                <a:latin typeface="+mj-lt"/>
                <a:ea typeface="+mj-ea"/>
                <a:cs typeface="+mj-cs"/>
              </a:rPr>
              <a:t>Manage password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60" normalizeH="0" baseline="0" noProof="0" dirty="0">
                <a:ln>
                  <a:noFill/>
                </a:ln>
                <a:solidFill>
                  <a:srgbClr val="FFFFFF"/>
                </a:solidFill>
                <a:effectLst/>
                <a:uLnTx/>
                <a:uFillTx/>
                <a:latin typeface="+mj-lt"/>
                <a:ea typeface="+mj-ea"/>
                <a:cs typeface="+mj-cs"/>
              </a:rPr>
              <a:t>My   Account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60" normalizeH="0" baseline="0" noProof="0" dirty="0">
              <a:ln>
                <a:noFill/>
              </a:ln>
              <a:solidFill>
                <a:srgbClr val="FFFFFF"/>
              </a:solidFill>
              <a:effectLst/>
              <a:uLnTx/>
              <a:uFillTx/>
              <a:latin typeface="+mj-lt"/>
              <a:ea typeface="+mj-ea"/>
              <a:cs typeface="+mj-cs"/>
            </a:endParaRPr>
          </a:p>
        </p:txBody>
      </p:sp>
      <p:sp>
        <p:nvSpPr>
          <p:cNvPr id="67" name="TextBox 66"/>
          <p:cNvSpPr txBox="1"/>
          <p:nvPr/>
        </p:nvSpPr>
        <p:spPr>
          <a:xfrm>
            <a:off x="366682" y="2021699"/>
            <a:ext cx="243978"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p>
        </p:txBody>
      </p:sp>
      <p:sp>
        <p:nvSpPr>
          <p:cNvPr id="68" name="Rectangle 67"/>
          <p:cNvSpPr/>
          <p:nvPr/>
        </p:nvSpPr>
        <p:spPr>
          <a:xfrm>
            <a:off x="112190" y="1853510"/>
            <a:ext cx="2478644" cy="4389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Rectangle 68"/>
          <p:cNvSpPr/>
          <p:nvPr/>
        </p:nvSpPr>
        <p:spPr>
          <a:xfrm flipH="1">
            <a:off x="418068" y="2087788"/>
            <a:ext cx="120002" cy="986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TextBox 72"/>
          <p:cNvSpPr txBox="1"/>
          <p:nvPr/>
        </p:nvSpPr>
        <p:spPr>
          <a:xfrm>
            <a:off x="10229296" y="6881659"/>
            <a:ext cx="162509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E4F50"/>
                </a:solidFill>
                <a:effectLst/>
                <a:uLnTx/>
                <a:uFillTx/>
              </a:rPr>
              <a:t>(space to be used for sponsored services)</a:t>
            </a:r>
          </a:p>
        </p:txBody>
      </p:sp>
      <p:sp>
        <p:nvSpPr>
          <p:cNvPr id="74" name="Title 1"/>
          <p:cNvSpPr txBox="1">
            <a:spLocks/>
          </p:cNvSpPr>
          <p:nvPr/>
        </p:nvSpPr>
        <p:spPr>
          <a:xfrm>
            <a:off x="148800" y="2584166"/>
            <a:ext cx="2947482" cy="2306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Physicians                                              </a:t>
            </a:r>
            <a:endParaRPr kumimoji="0" lang="en-US" sz="900" b="0" i="1"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900" b="0" i="0" u="none" strike="noStrike" kern="1200" cap="none" spc="-60" normalizeH="0" baseline="0" noProof="0" dirty="0">
              <a:ln>
                <a:noFill/>
              </a:ln>
              <a:solidFill>
                <a:srgbClr val="FFFFFF"/>
              </a:solidFill>
              <a:effectLst/>
              <a:uLnTx/>
              <a:uFillTx/>
              <a:latin typeface="+mj-lt"/>
              <a:ea typeface="+mj-ea"/>
              <a:cs typeface="+mj-cs"/>
              <a:hlinkClick r:id="rId3" action="ppaction://hlinksldjump"/>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Pharmacy Portal                                 </a:t>
            </a:r>
            <a:r>
              <a:rPr kumimoji="0" lang="en-US" sz="900" b="0" i="0" u="none" strike="noStrike" kern="1200" cap="none" spc="-60" normalizeH="0" baseline="0" noProof="0" dirty="0">
                <a:ln>
                  <a:noFill/>
                </a:ln>
                <a:solidFill>
                  <a:srgbClr val="FFFFFF"/>
                </a:solidFill>
                <a:effectLst/>
                <a:uLnTx/>
                <a:uFillTx/>
                <a:latin typeface="+mj-lt"/>
                <a:ea typeface="+mj-ea"/>
                <a:cs typeface="+mj-cs"/>
              </a:rPr>
              <a:t>(</a:t>
            </a:r>
            <a:r>
              <a:rPr kumimoji="0" lang="en-US" sz="900" b="0" i="1" u="none" strike="noStrike" kern="1200" cap="none" spc="-60" normalizeH="0" baseline="0" noProof="0" dirty="0">
                <a:ln>
                  <a:noFill/>
                </a:ln>
                <a:solidFill>
                  <a:srgbClr val="FFFFFF"/>
                </a:solidFill>
                <a:effectLst/>
                <a:uLnTx/>
                <a:uFillTx/>
                <a:latin typeface="+mj-lt"/>
                <a:ea typeface="+mj-ea"/>
                <a:cs typeface="+mj-cs"/>
              </a:rPr>
              <a:t>requires login</a:t>
            </a:r>
            <a:r>
              <a:rPr kumimoji="0" lang="en-US" sz="1000" b="0" i="0" u="none" strike="noStrike" kern="1200" cap="none" spc="-60" normalizeH="0" baseline="0" noProof="0" dirty="0">
                <a:ln>
                  <a:noFill/>
                </a:ln>
                <a:solidFill>
                  <a:srgbClr val="FFFFFF"/>
                </a:solidFill>
                <a:effectLst/>
                <a:uLnTx/>
                <a:uFillTx/>
                <a:latin typeface="+mj-lt"/>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Product Catalog</a:t>
            </a:r>
            <a:r>
              <a:rPr kumimoji="0" lang="en-US" sz="1200" b="0" i="0" u="none" strike="noStrike" kern="1200" cap="none" spc="-60" normalizeH="0" baseline="0" noProof="0" dirty="0">
                <a:ln>
                  <a:noFill/>
                </a:ln>
                <a:solidFill>
                  <a:srgbClr val="FFFFFF"/>
                </a:solidFill>
                <a:effectLst/>
                <a:uLnTx/>
                <a:uFillTx/>
                <a:latin typeface="+mj-lt"/>
                <a:ea typeface="+mj-ea"/>
                <a:cs typeface="+mj-cs"/>
              </a:rPr>
              <a:t>	                                 </a:t>
            </a:r>
            <a:endParaRPr kumimoji="0" lang="en-US" sz="9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rgbClr val="FFFFFF"/>
                </a:solidFill>
                <a:effectLst/>
                <a:uLnTx/>
                <a:uFillTx/>
                <a:latin typeface="+mj-lt"/>
                <a:ea typeface="+mj-ea"/>
                <a:cs typeface="+mj-cs"/>
                <a:hlinkClick r:id="rId4" action="ppaction://hlinksldjump"/>
              </a:rPr>
              <a:t>Drug Information</a:t>
            </a:r>
            <a:r>
              <a:rPr kumimoji="0" lang="en-US" sz="1200" b="0" i="0" u="none" strike="noStrike" kern="1200" cap="none" spc="-60" normalizeH="0" baseline="0" noProof="0" dirty="0">
                <a:ln>
                  <a:noFill/>
                </a:ln>
                <a:solidFill>
                  <a:srgbClr val="FFFFFF"/>
                </a:solidFill>
                <a:effectLst/>
                <a:uLnTx/>
                <a:uFillTx/>
                <a:latin typeface="+mj-lt"/>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sng" strike="noStrike" kern="1200" cap="none" spc="-60" normalizeH="0" baseline="0" noProof="0" dirty="0">
                <a:ln>
                  <a:noFill/>
                </a:ln>
                <a:solidFill>
                  <a:srgbClr val="FFFFFF"/>
                </a:solidFill>
                <a:effectLst/>
                <a:uLnTx/>
                <a:uFillTx/>
                <a:latin typeface="+mj-lt"/>
                <a:ea typeface="+mj-ea"/>
                <a:cs typeface="+mj-cs"/>
              </a:rPr>
              <a:t>Pharmacy Locator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Customer Service</a:t>
            </a:r>
            <a:endParaRPr kumimoji="0" lang="en-US" sz="10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60" normalizeH="0" baseline="0" noProof="0" dirty="0">
                <a:ln>
                  <a:noFill/>
                </a:ln>
                <a:solidFill>
                  <a:schemeClr val="tx1">
                    <a:lumMod val="75000"/>
                  </a:schemeClr>
                </a:solidFill>
                <a:effectLst/>
                <a:uLnTx/>
                <a:uFillTx/>
                <a:latin typeface="+mj-lt"/>
                <a:ea typeface="+mj-ea"/>
                <a:cs typeface="+mj-cs"/>
              </a:rPr>
              <a:t>Forms                                                         </a:t>
            </a:r>
            <a:endParaRPr kumimoji="0" lang="en-US" sz="1000" b="0" i="0" u="none" strike="noStrike" kern="1200" cap="none" spc="-60" normalizeH="0" baseline="0" noProof="0" dirty="0">
              <a:ln>
                <a:noFill/>
              </a:ln>
              <a:solidFill>
                <a:srgbClr val="FFFFFF"/>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60" normalizeH="0" baseline="0" noProof="0" dirty="0">
              <a:ln>
                <a:noFill/>
              </a:ln>
              <a:solidFill>
                <a:srgbClr val="FFFFFF"/>
              </a:solidFill>
              <a:effectLst/>
              <a:uLnTx/>
              <a:uFillTx/>
              <a:latin typeface="+mj-lt"/>
              <a:ea typeface="+mj-ea"/>
              <a:cs typeface="+mj-cs"/>
            </a:endParaRPr>
          </a:p>
        </p:txBody>
      </p:sp>
      <p:sp>
        <p:nvSpPr>
          <p:cNvPr id="62" name="Rectangle 7"/>
          <p:cNvSpPr txBox="1">
            <a:spLocks noChangeArrowheads="1"/>
          </p:cNvSpPr>
          <p:nvPr/>
        </p:nvSpPr>
        <p:spPr bwMode="auto">
          <a:xfrm>
            <a:off x="3045269" y="619055"/>
            <a:ext cx="7715491" cy="3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defTabSz="457200" rtl="0" eaLnBrk="1" fontAlgn="base" latinLnBrk="0" hangingPunct="1">
              <a:spcBef>
                <a:spcPct val="0"/>
              </a:spcBef>
              <a:spcAft>
                <a:spcPct val="0"/>
              </a:spcAft>
              <a:buNone/>
              <a:defRPr lang="en-US" sz="2100" b="1" i="0" kern="1200" baseline="0">
                <a:solidFill>
                  <a:srgbClr val="0073BE"/>
                </a:solidFill>
                <a:latin typeface="Segoe UI Symbol" panose="020B0502040204020203" pitchFamily="34" charset="0"/>
                <a:ea typeface="Segoe UI Symbol" panose="020B0502040204020203" pitchFamily="34" charset="0"/>
                <a:cs typeface="Calibri"/>
              </a:defRPr>
            </a:lvl1pPr>
            <a:lvl2pPr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2pPr>
            <a:lvl3pPr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3pPr>
            <a:lvl4pPr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4pPr>
            <a:lvl5pPr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5pPr>
            <a:lvl6pPr marL="342900"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6pPr>
            <a:lvl7pPr marL="685800"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7pPr>
            <a:lvl8pPr marL="1028700"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8pPr>
            <a:lvl9pPr marL="1371600" algn="ctr" rtl="0" fontAlgn="base">
              <a:spcBef>
                <a:spcPct val="0"/>
              </a:spcBef>
              <a:spcAft>
                <a:spcPct val="0"/>
              </a:spcAft>
              <a:defRPr sz="2100" b="1">
                <a:solidFill>
                  <a:srgbClr val="0073BE"/>
                </a:solidFill>
                <a:latin typeface="Segoe UI Symbol" panose="020B0502040204020203" pitchFamily="34" charset="0"/>
                <a:ea typeface="Segoe UI Symbol" panose="020B0502040204020203" pitchFamily="34" charset="0"/>
                <a:cs typeface="Segoe UI Symbol" panose="020B0502040204020203"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Segoe UI Symbol" panose="020B0502040204020203" pitchFamily="34" charset="0"/>
                <a:ea typeface="Segoe UI Symbol" panose="020B0502040204020203" pitchFamily="34" charset="0"/>
                <a:cs typeface="Calibri"/>
              </a:rPr>
              <a:t>Pharmacy CompoundRx Queue Portal</a:t>
            </a:r>
            <a:endParaRPr kumimoji="0" lang="en-US" sz="2800" b="1" i="0" u="none" strike="noStrike" kern="1200" cap="none" spc="0" normalizeH="0" baseline="0" noProof="0" dirty="0">
              <a:ln>
                <a:noFill/>
              </a:ln>
              <a:solidFill>
                <a:srgbClr val="0070C0"/>
              </a:solidFill>
              <a:effectLst/>
              <a:uLnTx/>
              <a:uFillTx/>
              <a:latin typeface="Segoe UI Symbol" panose="020B0502040204020203" pitchFamily="34" charset="0"/>
              <a:ea typeface="Segoe UI Symbol" panose="020B0502040204020203" pitchFamily="34" charset="0"/>
              <a:cs typeface="Calibri"/>
            </a:endParaRPr>
          </a:p>
        </p:txBody>
      </p:sp>
      <p:sp>
        <p:nvSpPr>
          <p:cNvPr id="71" name="TextBox 70"/>
          <p:cNvSpPr txBox="1"/>
          <p:nvPr/>
        </p:nvSpPr>
        <p:spPr>
          <a:xfrm>
            <a:off x="2980285" y="1100658"/>
            <a:ext cx="574164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cs typeface="Arial" pitchFamily="34" charset="0"/>
              </a:rPr>
              <a:t>16986 S. BELLEFLOWER PL                             CONSHOHOCKEN    PA     27080</a:t>
            </a:r>
            <a:endParaRPr kumimoji="0" lang="en-US" sz="105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75" name="TextBox 74"/>
          <p:cNvSpPr txBox="1"/>
          <p:nvPr/>
        </p:nvSpPr>
        <p:spPr>
          <a:xfrm>
            <a:off x="8760344" y="1103869"/>
            <a:ext cx="275120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497D"/>
                </a:solidFill>
                <a:effectLst/>
                <a:uLnTx/>
                <a:uFillTx/>
                <a:latin typeface="Century Gothic" pitchFamily="34" charset="0"/>
              </a:rPr>
              <a:t>Rx Alert Contact 3:   </a:t>
            </a:r>
            <a:r>
              <a:rPr kumimoji="0" lang="en-US" sz="900" b="1" i="0" u="none" strike="noStrike" kern="0" cap="none" spc="0" normalizeH="0" baseline="0" noProof="0" dirty="0">
                <a:ln>
                  <a:noFill/>
                </a:ln>
                <a:solidFill>
                  <a:srgbClr val="1F497D"/>
                </a:solidFill>
                <a:effectLst/>
                <a:uLnTx/>
                <a:uFillTx/>
                <a:latin typeface="Century Gothic" pitchFamily="34" charset="0"/>
              </a:rPr>
              <a:t>Morton </a:t>
            </a:r>
            <a:r>
              <a:rPr kumimoji="0" lang="en-US" sz="900" b="1" i="0" u="none" strike="noStrike" kern="0" cap="none" spc="0" normalizeH="0" baseline="0" noProof="0" dirty="0" err="1">
                <a:ln>
                  <a:noFill/>
                </a:ln>
                <a:solidFill>
                  <a:srgbClr val="1F497D"/>
                </a:solidFill>
                <a:effectLst/>
                <a:uLnTx/>
                <a:uFillTx/>
                <a:latin typeface="Century Gothic" pitchFamily="34" charset="0"/>
              </a:rPr>
              <a:t>Najeep</a:t>
            </a:r>
            <a:r>
              <a:rPr kumimoji="0" lang="en-US" sz="900" b="1" i="0" u="none" strike="noStrike" kern="0" cap="none" spc="0" normalizeH="0" baseline="0" noProof="0" dirty="0">
                <a:ln>
                  <a:noFill/>
                </a:ln>
                <a:solidFill>
                  <a:srgbClr val="1F497D"/>
                </a:solidFill>
                <a:effectLst/>
                <a:uLnTx/>
                <a:uFillTx/>
                <a:latin typeface="Century Gothic" pitchFamily="34" charset="0"/>
              </a:rPr>
              <a:t> RPh </a:t>
            </a:r>
            <a:endParaRPr kumimoji="0" lang="en-US" sz="1100" b="1" i="0" u="none" strike="noStrike" kern="0" cap="none" spc="0" normalizeH="0" baseline="0" noProof="0" dirty="0">
              <a:ln>
                <a:noFill/>
              </a:ln>
              <a:solidFill>
                <a:srgbClr val="FF0000"/>
              </a:solidFill>
              <a:effectLst/>
              <a:uLnTx/>
              <a:uFillTx/>
              <a:latin typeface="Century Gothic" pitchFamily="34" charset="0"/>
            </a:endParaRPr>
          </a:p>
        </p:txBody>
      </p:sp>
      <p:sp>
        <p:nvSpPr>
          <p:cNvPr id="97" name="TextBox 96"/>
          <p:cNvSpPr txBox="1"/>
          <p:nvPr/>
        </p:nvSpPr>
        <p:spPr>
          <a:xfrm>
            <a:off x="10939993" y="1121128"/>
            <a:ext cx="91440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0000"/>
                </a:solidFill>
                <a:effectLst/>
                <a:uLnTx/>
                <a:uFillTx/>
                <a:latin typeface="Century Gothic" pitchFamily="34" charset="0"/>
              </a:rPr>
              <a:t>&lt;update&gt;</a:t>
            </a:r>
          </a:p>
        </p:txBody>
      </p:sp>
      <p:sp>
        <p:nvSpPr>
          <p:cNvPr id="98" name="Title 1"/>
          <p:cNvSpPr txBox="1">
            <a:spLocks/>
          </p:cNvSpPr>
          <p:nvPr/>
        </p:nvSpPr>
        <p:spPr>
          <a:xfrm>
            <a:off x="579643" y="1602026"/>
            <a:ext cx="2159377" cy="446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60" normalizeH="0" baseline="0" noProof="0" dirty="0">
                <a:ln>
                  <a:noFill/>
                </a:ln>
                <a:solidFill>
                  <a:srgbClr val="FFFFFF"/>
                </a:solidFill>
                <a:effectLst/>
                <a:uLnTx/>
                <a:uFillTx/>
                <a:latin typeface="+mj-lt"/>
                <a:ea typeface="+mj-ea"/>
                <a:cs typeface="+mj-cs"/>
              </a:rPr>
              <a:t>NPI:  </a:t>
            </a:r>
            <a:r>
              <a:rPr kumimoji="0" lang="en-US" sz="900" b="0" i="0" u="none" strike="noStrike" kern="1200" cap="none" spc="-60" normalizeH="0" baseline="0" noProof="0" dirty="0">
                <a:ln>
                  <a:noFill/>
                </a:ln>
                <a:solidFill>
                  <a:schemeClr val="tx1"/>
                </a:solidFill>
                <a:effectLst/>
                <a:uLnTx/>
                <a:uFillTx/>
                <a:latin typeface="Arial" pitchFamily="34" charset="0"/>
                <a:ea typeface="+mj-ea"/>
                <a:cs typeface="Arial" pitchFamily="34" charset="0"/>
              </a:rPr>
              <a:t>145569858</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60" normalizeH="0" baseline="0" noProof="0" dirty="0">
              <a:ln>
                <a:noFill/>
              </a:ln>
              <a:solidFill>
                <a:srgbClr val="FFFFFF"/>
              </a:solidFill>
              <a:effectLst/>
              <a:uLnTx/>
              <a:uFillTx/>
              <a:latin typeface="+mj-lt"/>
              <a:ea typeface="+mj-ea"/>
              <a:cs typeface="+mj-cs"/>
            </a:endParaRPr>
          </a:p>
        </p:txBody>
      </p:sp>
      <p:sp>
        <p:nvSpPr>
          <p:cNvPr id="133" name="Rectangle 132"/>
          <p:cNvSpPr/>
          <p:nvPr/>
        </p:nvSpPr>
        <p:spPr>
          <a:xfrm>
            <a:off x="4308918" y="4628803"/>
            <a:ext cx="730442"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4" name="Rounded Rectangle 133"/>
          <p:cNvSpPr/>
          <p:nvPr/>
        </p:nvSpPr>
        <p:spPr>
          <a:xfrm>
            <a:off x="8437304" y="4157890"/>
            <a:ext cx="750404" cy="243613"/>
          </a:xfrm>
          <a:prstGeom prst="roundRect">
            <a:avLst/>
          </a:prstGeom>
          <a:solidFill>
            <a:srgbClr val="FFFFC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5" name="Rectangle 134"/>
          <p:cNvSpPr/>
          <p:nvPr/>
        </p:nvSpPr>
        <p:spPr>
          <a:xfrm>
            <a:off x="4564001" y="1534613"/>
            <a:ext cx="1343142"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6" name="Rectangle 135"/>
          <p:cNvSpPr/>
          <p:nvPr/>
        </p:nvSpPr>
        <p:spPr>
          <a:xfrm>
            <a:off x="3045270" y="1888641"/>
            <a:ext cx="1127193"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rPr>
              <a:t>Tabitha</a:t>
            </a:r>
          </a:p>
        </p:txBody>
      </p:sp>
      <p:sp>
        <p:nvSpPr>
          <p:cNvPr id="137" name="Rectangle 136"/>
          <p:cNvSpPr/>
          <p:nvPr/>
        </p:nvSpPr>
        <p:spPr>
          <a:xfrm>
            <a:off x="5158022" y="4635778"/>
            <a:ext cx="1862538" cy="987781"/>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8" name="Rectangle 137"/>
          <p:cNvSpPr/>
          <p:nvPr/>
        </p:nvSpPr>
        <p:spPr>
          <a:xfrm>
            <a:off x="3054154" y="2967689"/>
            <a:ext cx="1600200" cy="125447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9" name="TextBox 138"/>
          <p:cNvSpPr txBox="1"/>
          <p:nvPr/>
        </p:nvSpPr>
        <p:spPr>
          <a:xfrm>
            <a:off x="2916351" y="4402859"/>
            <a:ext cx="2267195"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70C0"/>
                </a:solidFill>
                <a:effectLst/>
                <a:uLnTx/>
                <a:uFillTx/>
                <a:latin typeface="Century Gothic" pitchFamily="34" charset="0"/>
              </a:rPr>
              <a:t>Patient Feedback Interface</a:t>
            </a:r>
          </a:p>
        </p:txBody>
      </p:sp>
      <p:sp>
        <p:nvSpPr>
          <p:cNvPr id="140" name="TextBox 139"/>
          <p:cNvSpPr txBox="1"/>
          <p:nvPr/>
        </p:nvSpPr>
        <p:spPr>
          <a:xfrm>
            <a:off x="8420925" y="4147606"/>
            <a:ext cx="78265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black"/>
                </a:solidFill>
                <a:effectLst/>
                <a:uLnTx/>
                <a:uFillTx/>
                <a:latin typeface="Century Gothic" pitchFamily="34" charset="0"/>
              </a:rPr>
              <a:t>Accept &amp; Prepare  Rx</a:t>
            </a:r>
          </a:p>
        </p:txBody>
      </p:sp>
      <p:sp>
        <p:nvSpPr>
          <p:cNvPr id="141" name="TextBox 140"/>
          <p:cNvSpPr txBox="1"/>
          <p:nvPr/>
        </p:nvSpPr>
        <p:spPr>
          <a:xfrm>
            <a:off x="4621328" y="2944172"/>
            <a:ext cx="1873220"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Original Claim Submitted</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42" name="TextBox 141"/>
          <p:cNvSpPr txBox="1"/>
          <p:nvPr/>
        </p:nvSpPr>
        <p:spPr>
          <a:xfrm>
            <a:off x="6194629" y="1536625"/>
            <a:ext cx="688969"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5050"/>
                </a:solidFill>
                <a:effectLst/>
                <a:uLnTx/>
                <a:uFillTx/>
                <a:latin typeface="Century Gothic" pitchFamily="34" charset="0"/>
              </a:rPr>
              <a:t>Next &gt;</a:t>
            </a:r>
            <a:endParaRPr kumimoji="0" lang="en-US" sz="1050" b="1" i="0" u="none" strike="noStrike" kern="0" cap="none" spc="0" normalizeH="0" baseline="0" noProof="0" dirty="0">
              <a:ln>
                <a:noFill/>
              </a:ln>
              <a:solidFill>
                <a:srgbClr val="FF5050"/>
              </a:solidFill>
              <a:effectLst/>
              <a:uLnTx/>
              <a:uFillTx/>
              <a:latin typeface="Century Gothic" pitchFamily="34" charset="0"/>
            </a:endParaRPr>
          </a:p>
        </p:txBody>
      </p:sp>
      <p:sp>
        <p:nvSpPr>
          <p:cNvPr id="143" name="TextBox 142"/>
          <p:cNvSpPr txBox="1"/>
          <p:nvPr/>
        </p:nvSpPr>
        <p:spPr>
          <a:xfrm>
            <a:off x="2905760" y="2769665"/>
            <a:ext cx="1866010"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Century Gothic" pitchFamily="34" charset="0"/>
              </a:rPr>
              <a:t>API Rebate Eligible  Products</a:t>
            </a:r>
          </a:p>
        </p:txBody>
      </p:sp>
      <p:sp>
        <p:nvSpPr>
          <p:cNvPr id="144" name="Rectangle 143"/>
          <p:cNvSpPr/>
          <p:nvPr/>
        </p:nvSpPr>
        <p:spPr>
          <a:xfrm>
            <a:off x="2997004" y="3024003"/>
            <a:ext cx="1581149" cy="707886"/>
          </a:xfrm>
          <a:prstGeom prst="rect">
            <a:avLst/>
          </a:prstGeom>
        </p:spPr>
        <p:txBody>
          <a:bodyPr wrap="square">
            <a:spAutoFit/>
          </a:bodyPr>
          <a:lstStyle/>
          <a:p>
            <a:pPr marL="228600" marR="0" lvl="0" indent="-228600" defTabSz="914400" eaLnBrk="1" fontAlgn="auto" latinLnBrk="0" hangingPunct="1">
              <a:lnSpc>
                <a:spcPct val="100000"/>
              </a:lnSpc>
              <a:spcBef>
                <a:spcPts val="0"/>
              </a:spcBef>
              <a:spcAft>
                <a:spcPts val="0"/>
              </a:spcAft>
              <a:buClrTx/>
              <a:buSzTx/>
              <a:buFont typeface="+mj-lt"/>
              <a:buAutoNum type="arabicPeriod"/>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Tramadol</a:t>
            </a:r>
          </a:p>
          <a:p>
            <a:pPr marL="228600" marR="0" lvl="0" indent="-228600" defTabSz="914400" eaLnBrk="1" fontAlgn="auto" latinLnBrk="0" hangingPunct="1">
              <a:lnSpc>
                <a:spcPct val="100000"/>
              </a:lnSpc>
              <a:spcBef>
                <a:spcPts val="0"/>
              </a:spcBef>
              <a:spcAft>
                <a:spcPts val="0"/>
              </a:spcAft>
              <a:buClrTx/>
              <a:buSzTx/>
              <a:buFont typeface="+mj-lt"/>
              <a:buAutoNum type="arabicPeriod"/>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Flurbiprofen</a:t>
            </a:r>
          </a:p>
          <a:p>
            <a:pPr marL="228600" marR="0" lvl="0" indent="-228600" defTabSz="914400" eaLnBrk="1" fontAlgn="auto" latinLnBrk="0" hangingPunct="1">
              <a:lnSpc>
                <a:spcPct val="100000"/>
              </a:lnSpc>
              <a:spcBef>
                <a:spcPts val="0"/>
              </a:spcBef>
              <a:spcAft>
                <a:spcPts val="0"/>
              </a:spcAft>
              <a:buClrTx/>
              <a:buSzTx/>
              <a:buFont typeface="+mj-lt"/>
              <a:buAutoNum type="arabicPeriod"/>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Cyclobenzaprine</a:t>
            </a:r>
          </a:p>
          <a:p>
            <a:pPr marL="228600" marR="0" lvl="0" indent="-228600" defTabSz="914400" eaLnBrk="1" fontAlgn="auto" latinLnBrk="0" hangingPunct="1">
              <a:lnSpc>
                <a:spcPct val="100000"/>
              </a:lnSpc>
              <a:spcBef>
                <a:spcPts val="0"/>
              </a:spcBef>
              <a:spcAft>
                <a:spcPts val="0"/>
              </a:spcAft>
              <a:buClrTx/>
              <a:buSzTx/>
              <a:buFont typeface="+mj-lt"/>
              <a:buAutoNum type="arabicPeriod"/>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Baclofen</a:t>
            </a:r>
          </a:p>
          <a:p>
            <a:pPr marL="228600" marR="0" lvl="0" indent="-228600" defTabSz="914400" eaLnBrk="1" fontAlgn="auto" latinLnBrk="0" hangingPunct="1">
              <a:lnSpc>
                <a:spcPct val="100000"/>
              </a:lnSpc>
              <a:spcBef>
                <a:spcPts val="0"/>
              </a:spcBef>
              <a:spcAft>
                <a:spcPts val="0"/>
              </a:spcAft>
              <a:buClrTx/>
              <a:buSzTx/>
              <a:buFont typeface="+mj-lt"/>
              <a:buAutoNum type="arabicPeriod"/>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Bupivacaine</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45" name="Rectangle 144"/>
          <p:cNvSpPr/>
          <p:nvPr/>
        </p:nvSpPr>
        <p:spPr>
          <a:xfrm>
            <a:off x="4910965" y="1567444"/>
            <a:ext cx="121920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Rx 56156</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46" name="TextBox 145"/>
          <p:cNvSpPr txBox="1"/>
          <p:nvPr/>
        </p:nvSpPr>
        <p:spPr>
          <a:xfrm>
            <a:off x="6019819" y="1895122"/>
            <a:ext cx="291463"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F</a:t>
            </a:r>
            <a:endParaRPr kumimoji="0" lang="en-US" sz="1000" b="1" i="0" u="none" strike="noStrike" kern="0" cap="none" spc="0" normalizeH="0" baseline="0" noProof="0" dirty="0">
              <a:ln>
                <a:noFill/>
              </a:ln>
              <a:solidFill>
                <a:srgbClr val="FF0000"/>
              </a:solidFill>
              <a:effectLst/>
              <a:uLnTx/>
              <a:uFillTx/>
              <a:latin typeface="Century Gothic" pitchFamily="34" charset="0"/>
            </a:endParaRPr>
          </a:p>
        </p:txBody>
      </p:sp>
      <p:sp>
        <p:nvSpPr>
          <p:cNvPr id="147" name="Rectangle 146"/>
          <p:cNvSpPr/>
          <p:nvPr/>
        </p:nvSpPr>
        <p:spPr>
          <a:xfrm>
            <a:off x="3045270" y="1526374"/>
            <a:ext cx="1359034" cy="253257"/>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48" name="Rectangle 147"/>
          <p:cNvSpPr/>
          <p:nvPr/>
        </p:nvSpPr>
        <p:spPr>
          <a:xfrm>
            <a:off x="3054057" y="1546627"/>
            <a:ext cx="128806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03/15/2015 @ 11:31pm</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49" name="Rectangle 148"/>
          <p:cNvSpPr/>
          <p:nvPr/>
        </p:nvSpPr>
        <p:spPr>
          <a:xfrm>
            <a:off x="3045269" y="2167857"/>
            <a:ext cx="2861873"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rPr>
              <a:t>3201 Meadow Trail  </a:t>
            </a:r>
          </a:p>
        </p:txBody>
      </p:sp>
      <p:sp>
        <p:nvSpPr>
          <p:cNvPr id="150" name="Rectangle 149"/>
          <p:cNvSpPr/>
          <p:nvPr/>
        </p:nvSpPr>
        <p:spPr>
          <a:xfrm>
            <a:off x="3045270" y="2454338"/>
            <a:ext cx="2861872"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lumMod val="65000"/>
                    <a:lumOff val="35000"/>
                  </a:prstClr>
                </a:solidFill>
                <a:effectLst/>
                <a:uLnTx/>
                <a:uFillTx/>
                <a:latin typeface="Arial"/>
                <a:ea typeface="+mn-ea"/>
                <a:cs typeface="+mn-cs"/>
              </a:rPr>
              <a:t>BrywnMar</a:t>
            </a:r>
            <a:r>
              <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rPr>
              <a:t>, MA      08256</a:t>
            </a:r>
          </a:p>
        </p:txBody>
      </p:sp>
      <p:sp>
        <p:nvSpPr>
          <p:cNvPr id="151" name="TextBox 150"/>
          <p:cNvSpPr txBox="1"/>
          <p:nvPr/>
        </p:nvSpPr>
        <p:spPr>
          <a:xfrm>
            <a:off x="4621328" y="3112812"/>
            <a:ext cx="2286000"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Primary insurance Reimbursement</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52" name="TextBox 151"/>
          <p:cNvSpPr txBox="1"/>
          <p:nvPr/>
        </p:nvSpPr>
        <p:spPr>
          <a:xfrm>
            <a:off x="4621328" y="3302745"/>
            <a:ext cx="1981200"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Patient Out of Pocket</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53" name="TextBox 152"/>
          <p:cNvSpPr txBox="1"/>
          <p:nvPr/>
        </p:nvSpPr>
        <p:spPr>
          <a:xfrm>
            <a:off x="4619370" y="3487411"/>
            <a:ext cx="1875178"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API Copay assistance</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54" name="TextBox 153"/>
          <p:cNvSpPr txBox="1"/>
          <p:nvPr/>
        </p:nvSpPr>
        <p:spPr>
          <a:xfrm>
            <a:off x="5842486" y="2944172"/>
            <a:ext cx="1221158"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$1137.25</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55" name="TextBox 154"/>
          <p:cNvSpPr txBox="1"/>
          <p:nvPr/>
        </p:nvSpPr>
        <p:spPr>
          <a:xfrm>
            <a:off x="5842486" y="3112812"/>
            <a:ext cx="1221158"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$384.36</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56" name="TextBox 155"/>
          <p:cNvSpPr txBox="1"/>
          <p:nvPr/>
        </p:nvSpPr>
        <p:spPr>
          <a:xfrm>
            <a:off x="5842486" y="3302745"/>
            <a:ext cx="1221158"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$185.00</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57" name="TextBox 156"/>
          <p:cNvSpPr txBox="1"/>
          <p:nvPr/>
        </p:nvSpPr>
        <p:spPr>
          <a:xfrm>
            <a:off x="5840528" y="3487411"/>
            <a:ext cx="1221158"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0000"/>
                </a:solidFill>
                <a:effectLst/>
                <a:uLnTx/>
                <a:uFillTx/>
                <a:latin typeface="Century Gothic" pitchFamily="34" charset="0"/>
              </a:rPr>
              <a:t>$100.00</a:t>
            </a:r>
          </a:p>
        </p:txBody>
      </p:sp>
      <p:sp>
        <p:nvSpPr>
          <p:cNvPr id="158" name="TextBox 157"/>
          <p:cNvSpPr txBox="1"/>
          <p:nvPr/>
        </p:nvSpPr>
        <p:spPr>
          <a:xfrm>
            <a:off x="4621328" y="3683745"/>
            <a:ext cx="1221158"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Final Payment </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59" name="TextBox 158"/>
          <p:cNvSpPr txBox="1"/>
          <p:nvPr/>
        </p:nvSpPr>
        <p:spPr>
          <a:xfrm>
            <a:off x="5842486" y="3683745"/>
            <a:ext cx="1221158"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1F497D"/>
                </a:solidFill>
                <a:effectLst/>
                <a:uLnTx/>
                <a:uFillTx/>
                <a:latin typeface="Century Gothic" pitchFamily="34" charset="0"/>
              </a:rPr>
              <a:t>$85.00</a:t>
            </a:r>
            <a:endParaRPr kumimoji="0" lang="en-US" sz="800" b="1" i="0" u="none" strike="noStrike" kern="0" cap="none" spc="0" normalizeH="0" baseline="0" noProof="0" dirty="0">
              <a:ln>
                <a:noFill/>
              </a:ln>
              <a:solidFill>
                <a:srgbClr val="FF0000"/>
              </a:solidFill>
              <a:effectLst/>
              <a:uLnTx/>
              <a:uFillTx/>
              <a:latin typeface="Century Gothic" pitchFamily="34" charset="0"/>
            </a:endParaRPr>
          </a:p>
        </p:txBody>
      </p:sp>
      <p:sp>
        <p:nvSpPr>
          <p:cNvPr id="160" name="TextBox 159"/>
          <p:cNvSpPr txBox="1"/>
          <p:nvPr/>
        </p:nvSpPr>
        <p:spPr>
          <a:xfrm>
            <a:off x="2912740" y="4643243"/>
            <a:ext cx="1389198"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1F497D"/>
                </a:solidFill>
                <a:effectLst/>
                <a:uLnTx/>
                <a:uFillTx/>
                <a:latin typeface="Century Gothic" pitchFamily="34" charset="0"/>
              </a:rPr>
              <a:t>Update Date of Completion</a:t>
            </a:r>
            <a:endParaRPr kumimoji="0" lang="en-US" sz="1000" b="1" i="0" u="none" strike="noStrike" kern="0" cap="none" spc="0" normalizeH="0" baseline="0" noProof="0" dirty="0">
              <a:ln>
                <a:noFill/>
              </a:ln>
              <a:solidFill>
                <a:srgbClr val="FF0000"/>
              </a:solidFill>
              <a:effectLst/>
              <a:uLnTx/>
              <a:uFillTx/>
              <a:latin typeface="Century Gothic" pitchFamily="34" charset="0"/>
            </a:endParaRPr>
          </a:p>
        </p:txBody>
      </p:sp>
      <p:pic>
        <p:nvPicPr>
          <p:cNvPr id="161" name="Picture 3">
            <a:hlinkClick r:id="" action="ppaction://noaction"/>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63" t="27386" r="27500" b="24577"/>
          <a:stretch/>
        </p:blipFill>
        <p:spPr bwMode="auto">
          <a:xfrm>
            <a:off x="4327981" y="4659961"/>
            <a:ext cx="155093" cy="155093"/>
          </a:xfrm>
          <a:prstGeom prst="rect">
            <a:avLst/>
          </a:prstGeom>
          <a:noFill/>
          <a:extLst>
            <a:ext uri="{909E8E84-426E-40DD-AFC4-6F175D3DCCD1}">
              <a14:hiddenFill xmlns:a14="http://schemas.microsoft.com/office/drawing/2010/main">
                <a:solidFill>
                  <a:srgbClr val="FFFFFF"/>
                </a:solidFill>
              </a14:hiddenFill>
            </a:ext>
          </a:extLst>
        </p:spPr>
      </p:pic>
      <p:sp>
        <p:nvSpPr>
          <p:cNvPr id="162" name="Rectangle 161"/>
          <p:cNvSpPr/>
          <p:nvPr/>
        </p:nvSpPr>
        <p:spPr>
          <a:xfrm>
            <a:off x="4301938" y="4937760"/>
            <a:ext cx="737422"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TextBox 162"/>
          <p:cNvSpPr txBox="1"/>
          <p:nvPr/>
        </p:nvSpPr>
        <p:spPr>
          <a:xfrm>
            <a:off x="2905760" y="4952199"/>
            <a:ext cx="1379044"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1F497D"/>
                </a:solidFill>
                <a:effectLst/>
                <a:uLnTx/>
                <a:uFillTx/>
                <a:latin typeface="Century Gothic" pitchFamily="34" charset="0"/>
              </a:rPr>
              <a:t>Tracking Number</a:t>
            </a:r>
            <a:endParaRPr kumimoji="0" lang="en-US" sz="1000" b="1" i="0" u="none" strike="noStrike" kern="0" cap="none" spc="0" normalizeH="0" baseline="0" noProof="0" dirty="0">
              <a:ln>
                <a:noFill/>
              </a:ln>
              <a:solidFill>
                <a:srgbClr val="FF0000"/>
              </a:solidFill>
              <a:effectLst/>
              <a:uLnTx/>
              <a:uFillTx/>
              <a:latin typeface="Century Gothic" pitchFamily="34" charset="0"/>
            </a:endParaRPr>
          </a:p>
        </p:txBody>
      </p:sp>
      <p:sp>
        <p:nvSpPr>
          <p:cNvPr id="164" name="Flowchart: Connector 163"/>
          <p:cNvSpPr/>
          <p:nvPr/>
        </p:nvSpPr>
        <p:spPr>
          <a:xfrm>
            <a:off x="3058160" y="5216194"/>
            <a:ext cx="83644" cy="84999"/>
          </a:xfrm>
          <a:prstGeom prst="flowChartConnector">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5" name="Flowchart: Connector 164"/>
          <p:cNvSpPr/>
          <p:nvPr/>
        </p:nvSpPr>
        <p:spPr>
          <a:xfrm>
            <a:off x="3667760" y="5220717"/>
            <a:ext cx="83644" cy="84999"/>
          </a:xfrm>
          <a:prstGeom prst="flowChartConnector">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6" name="Flowchart: Connector 165"/>
          <p:cNvSpPr/>
          <p:nvPr/>
        </p:nvSpPr>
        <p:spPr>
          <a:xfrm>
            <a:off x="4201160" y="5218501"/>
            <a:ext cx="83644" cy="84999"/>
          </a:xfrm>
          <a:prstGeom prst="flowChartConnector">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 </a:t>
            </a:r>
          </a:p>
        </p:txBody>
      </p:sp>
      <p:sp>
        <p:nvSpPr>
          <p:cNvPr id="167" name="Flowchart: Connector 166"/>
          <p:cNvSpPr/>
          <p:nvPr/>
        </p:nvSpPr>
        <p:spPr>
          <a:xfrm>
            <a:off x="4734560" y="5216194"/>
            <a:ext cx="83644" cy="84999"/>
          </a:xfrm>
          <a:prstGeom prst="flowChartConnector">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8" name="TextBox 167"/>
          <p:cNvSpPr txBox="1"/>
          <p:nvPr/>
        </p:nvSpPr>
        <p:spPr>
          <a:xfrm>
            <a:off x="3141804" y="5166360"/>
            <a:ext cx="449756"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1F497D"/>
                </a:solidFill>
                <a:effectLst/>
                <a:uLnTx/>
                <a:uFillTx/>
                <a:latin typeface="Century Gothic" pitchFamily="34" charset="0"/>
              </a:rPr>
              <a:t>US Mail</a:t>
            </a:r>
            <a:endParaRPr kumimoji="0" lang="en-US" sz="600" b="1" i="0" u="none" strike="noStrike" kern="0" cap="none" spc="0" normalizeH="0" baseline="0" noProof="0" dirty="0">
              <a:ln>
                <a:noFill/>
              </a:ln>
              <a:solidFill>
                <a:srgbClr val="FF0000"/>
              </a:solidFill>
              <a:effectLst/>
              <a:uLnTx/>
              <a:uFillTx/>
              <a:latin typeface="Century Gothic" pitchFamily="34" charset="0"/>
            </a:endParaRPr>
          </a:p>
        </p:txBody>
      </p:sp>
      <p:sp>
        <p:nvSpPr>
          <p:cNvPr id="169" name="TextBox 168"/>
          <p:cNvSpPr txBox="1"/>
          <p:nvPr/>
        </p:nvSpPr>
        <p:spPr>
          <a:xfrm>
            <a:off x="3722707" y="5166360"/>
            <a:ext cx="449756"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1F497D"/>
                </a:solidFill>
                <a:effectLst/>
                <a:uLnTx/>
                <a:uFillTx/>
                <a:latin typeface="Century Gothic" pitchFamily="34" charset="0"/>
              </a:rPr>
              <a:t>FEDEX</a:t>
            </a:r>
            <a:endParaRPr kumimoji="0" lang="en-US" sz="600" b="1" i="0" u="none" strike="noStrike" kern="0" cap="none" spc="0" normalizeH="0" baseline="0" noProof="0" dirty="0">
              <a:ln>
                <a:noFill/>
              </a:ln>
              <a:solidFill>
                <a:srgbClr val="FF0000"/>
              </a:solidFill>
              <a:effectLst/>
              <a:uLnTx/>
              <a:uFillTx/>
              <a:latin typeface="Century Gothic" pitchFamily="34" charset="0"/>
            </a:endParaRPr>
          </a:p>
        </p:txBody>
      </p:sp>
      <p:sp>
        <p:nvSpPr>
          <p:cNvPr id="170" name="TextBox 169"/>
          <p:cNvSpPr txBox="1"/>
          <p:nvPr/>
        </p:nvSpPr>
        <p:spPr>
          <a:xfrm>
            <a:off x="4208604" y="5171907"/>
            <a:ext cx="449756"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1F497D"/>
                </a:solidFill>
                <a:effectLst/>
                <a:uLnTx/>
                <a:uFillTx/>
                <a:latin typeface="Century Gothic" pitchFamily="34" charset="0"/>
              </a:rPr>
              <a:t>UPS</a:t>
            </a:r>
            <a:endParaRPr kumimoji="0" lang="en-US" sz="600" b="1" i="0" u="none" strike="noStrike" kern="0" cap="none" spc="0" normalizeH="0" baseline="0" noProof="0" dirty="0">
              <a:ln>
                <a:noFill/>
              </a:ln>
              <a:solidFill>
                <a:srgbClr val="FF0000"/>
              </a:solidFill>
              <a:effectLst/>
              <a:uLnTx/>
              <a:uFillTx/>
              <a:latin typeface="Century Gothic" pitchFamily="34" charset="0"/>
            </a:endParaRPr>
          </a:p>
        </p:txBody>
      </p:sp>
      <p:sp>
        <p:nvSpPr>
          <p:cNvPr id="171" name="TextBox 170"/>
          <p:cNvSpPr txBox="1"/>
          <p:nvPr/>
        </p:nvSpPr>
        <p:spPr>
          <a:xfrm>
            <a:off x="4732602" y="5173956"/>
            <a:ext cx="449756"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1F497D"/>
                </a:solidFill>
                <a:effectLst/>
                <a:uLnTx/>
                <a:uFillTx/>
                <a:latin typeface="Century Gothic" pitchFamily="34" charset="0"/>
              </a:rPr>
              <a:t>Other</a:t>
            </a:r>
            <a:endParaRPr kumimoji="0" lang="en-US" sz="600" b="1" i="0" u="none" strike="noStrike" kern="0" cap="none" spc="0" normalizeH="0" baseline="0" noProof="0" dirty="0">
              <a:ln>
                <a:noFill/>
              </a:ln>
              <a:solidFill>
                <a:srgbClr val="FF0000"/>
              </a:solidFill>
              <a:effectLst/>
              <a:uLnTx/>
              <a:uFillTx/>
              <a:latin typeface="Century Gothic" pitchFamily="34" charset="0"/>
            </a:endParaRPr>
          </a:p>
        </p:txBody>
      </p:sp>
      <p:sp>
        <p:nvSpPr>
          <p:cNvPr id="172" name="Rectangle 171"/>
          <p:cNvSpPr/>
          <p:nvPr/>
        </p:nvSpPr>
        <p:spPr>
          <a:xfrm>
            <a:off x="4301938" y="5394960"/>
            <a:ext cx="737422"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3" name="TextBox 172"/>
          <p:cNvSpPr txBox="1"/>
          <p:nvPr/>
        </p:nvSpPr>
        <p:spPr>
          <a:xfrm>
            <a:off x="2905760" y="5409399"/>
            <a:ext cx="1379044"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1F497D"/>
                </a:solidFill>
                <a:effectLst/>
                <a:uLnTx/>
                <a:uFillTx/>
                <a:latin typeface="Century Gothic" pitchFamily="34" charset="0"/>
              </a:rPr>
              <a:t>Upload Picture </a:t>
            </a:r>
            <a:endParaRPr kumimoji="0" lang="en-US" sz="1000" b="1" i="0" u="none" strike="noStrike" kern="0" cap="none" spc="0" normalizeH="0" baseline="0" noProof="0" dirty="0">
              <a:ln>
                <a:noFill/>
              </a:ln>
              <a:solidFill>
                <a:srgbClr val="FF0000"/>
              </a:solidFill>
              <a:effectLst/>
              <a:uLnTx/>
              <a:uFillTx/>
              <a:latin typeface="Century Gothic" pitchFamily="34" charset="0"/>
            </a:endParaRPr>
          </a:p>
        </p:txBody>
      </p:sp>
      <p:sp>
        <p:nvSpPr>
          <p:cNvPr id="174" name="TextBox 173"/>
          <p:cNvSpPr txBox="1"/>
          <p:nvPr/>
        </p:nvSpPr>
        <p:spPr>
          <a:xfrm>
            <a:off x="5158022" y="4679001"/>
            <a:ext cx="1221158" cy="184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1F497D"/>
                </a:solidFill>
                <a:effectLst/>
                <a:uLnTx/>
                <a:uFillTx/>
                <a:latin typeface="Century Gothic" pitchFamily="34" charset="0"/>
              </a:rPr>
              <a:t>&lt; patient message &gt; </a:t>
            </a:r>
            <a:endParaRPr kumimoji="0" lang="en-US" sz="600" b="1" i="0" u="none" strike="noStrike" kern="0" cap="none" spc="0" normalizeH="0" baseline="0" noProof="0" dirty="0">
              <a:ln>
                <a:noFill/>
              </a:ln>
              <a:solidFill>
                <a:srgbClr val="FF0000"/>
              </a:solidFill>
              <a:effectLst/>
              <a:uLnTx/>
              <a:uFillTx/>
              <a:latin typeface="Century Gothic" pitchFamily="34" charset="0"/>
            </a:endParaRPr>
          </a:p>
        </p:txBody>
      </p:sp>
      <p:sp>
        <p:nvSpPr>
          <p:cNvPr id="175" name="TextBox 174"/>
          <p:cNvSpPr txBox="1"/>
          <p:nvPr/>
        </p:nvSpPr>
        <p:spPr>
          <a:xfrm>
            <a:off x="4767276" y="3880101"/>
            <a:ext cx="2751208"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1" u="none" strike="noStrike" kern="0" cap="none" spc="0" normalizeH="0" baseline="0" noProof="0" dirty="0">
                <a:ln>
                  <a:noFill/>
                </a:ln>
                <a:solidFill>
                  <a:srgbClr val="1F497D"/>
                </a:solidFill>
                <a:effectLst/>
                <a:uLnTx/>
                <a:uFillTx/>
                <a:latin typeface="Century Gothic" pitchFamily="34" charset="0"/>
              </a:rPr>
              <a:t>Payment Confirmation: HGFA858   3-15-2015 @ 11:30 PM</a:t>
            </a:r>
            <a:endParaRPr kumimoji="0" lang="en-US" sz="1000" b="0" i="1" u="none" strike="noStrike" kern="0" cap="none" spc="0" normalizeH="0" baseline="0" noProof="0" dirty="0">
              <a:ln>
                <a:noFill/>
              </a:ln>
              <a:solidFill>
                <a:srgbClr val="FF0000"/>
              </a:solidFill>
              <a:effectLst/>
              <a:uLnTx/>
              <a:uFillTx/>
              <a:latin typeface="Century Gothic" pitchFamily="34" charset="0"/>
            </a:endParaRPr>
          </a:p>
        </p:txBody>
      </p:sp>
      <p:sp>
        <p:nvSpPr>
          <p:cNvPr id="176" name="TextBox 175"/>
          <p:cNvSpPr txBox="1"/>
          <p:nvPr/>
        </p:nvSpPr>
        <p:spPr>
          <a:xfrm>
            <a:off x="6355191" y="1909349"/>
            <a:ext cx="722364"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1F497D"/>
                </a:solidFill>
                <a:effectLst/>
                <a:uLnTx/>
                <a:uFillTx/>
                <a:latin typeface="Century Gothic" pitchFamily="34" charset="0"/>
              </a:rPr>
              <a:t>12-16-1985</a:t>
            </a:r>
            <a:endParaRPr kumimoji="0" lang="en-US" sz="1000" b="1" i="0" u="none" strike="noStrike" kern="0" cap="none" spc="0" normalizeH="0" baseline="0" noProof="0" dirty="0">
              <a:ln>
                <a:noFill/>
              </a:ln>
              <a:solidFill>
                <a:srgbClr val="FF0000"/>
              </a:solidFill>
              <a:effectLst/>
              <a:uLnTx/>
              <a:uFillTx/>
              <a:latin typeface="Century Gothic" pitchFamily="34" charset="0"/>
            </a:endParaRPr>
          </a:p>
        </p:txBody>
      </p:sp>
      <p:sp>
        <p:nvSpPr>
          <p:cNvPr id="177" name="Rounded Rectangle 176"/>
          <p:cNvSpPr/>
          <p:nvPr/>
        </p:nvSpPr>
        <p:spPr>
          <a:xfrm>
            <a:off x="7601929" y="4181282"/>
            <a:ext cx="750404" cy="243613"/>
          </a:xfrm>
          <a:prstGeom prst="roundRect">
            <a:avLst/>
          </a:prstGeom>
          <a:solidFill>
            <a:srgbClr val="C050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8" name="TextBox 177"/>
          <p:cNvSpPr txBox="1"/>
          <p:nvPr/>
        </p:nvSpPr>
        <p:spPr>
          <a:xfrm>
            <a:off x="7566944" y="4152793"/>
            <a:ext cx="78265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Century Gothic" pitchFamily="34" charset="0"/>
              </a:rPr>
              <a:t>Decline &amp; Refuse  Rx</a:t>
            </a:r>
          </a:p>
        </p:txBody>
      </p:sp>
      <p:sp>
        <p:nvSpPr>
          <p:cNvPr id="179" name="Rectangle 178"/>
          <p:cNvSpPr/>
          <p:nvPr/>
        </p:nvSpPr>
        <p:spPr>
          <a:xfrm>
            <a:off x="4284804" y="1887210"/>
            <a:ext cx="1622339" cy="228600"/>
          </a:xfrm>
          <a:prstGeom prst="rect">
            <a:avLst/>
          </a:prstGeom>
          <a:solidFill>
            <a:sysClr val="window" lastClr="FFFFFF">
              <a:lumMod val="95000"/>
            </a:sysClr>
          </a:solidFill>
          <a:ln w="3175"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Arial"/>
                <a:ea typeface="+mn-ea"/>
                <a:cs typeface="+mn-cs"/>
              </a:rPr>
              <a:t>Sorenson</a:t>
            </a:r>
          </a:p>
        </p:txBody>
      </p:sp>
      <p:cxnSp>
        <p:nvCxnSpPr>
          <p:cNvPr id="180" name="Straight Connector 179"/>
          <p:cNvCxnSpPr/>
          <p:nvPr/>
        </p:nvCxnSpPr>
        <p:spPr>
          <a:xfrm flipV="1">
            <a:off x="4732602" y="4519548"/>
            <a:ext cx="2440358" cy="8424"/>
          </a:xfrm>
          <a:prstGeom prst="line">
            <a:avLst/>
          </a:prstGeom>
          <a:noFill/>
          <a:ln w="9525" cap="flat" cmpd="sng" algn="ctr">
            <a:solidFill>
              <a:srgbClr val="4F81BD">
                <a:shade val="95000"/>
                <a:satMod val="105000"/>
              </a:srgbClr>
            </a:solidFill>
            <a:prstDash val="solid"/>
          </a:ln>
          <a:effectLst/>
        </p:spPr>
      </p:cxnSp>
      <p:cxnSp>
        <p:nvCxnSpPr>
          <p:cNvPr id="181" name="Straight Connector 180"/>
          <p:cNvCxnSpPr/>
          <p:nvPr/>
        </p:nvCxnSpPr>
        <p:spPr>
          <a:xfrm flipV="1">
            <a:off x="2997004" y="5766067"/>
            <a:ext cx="4175956" cy="15106"/>
          </a:xfrm>
          <a:prstGeom prst="line">
            <a:avLst/>
          </a:prstGeom>
          <a:noFill/>
          <a:ln w="9525" cap="flat" cmpd="sng" algn="ctr">
            <a:solidFill>
              <a:srgbClr val="4F81BD">
                <a:shade val="95000"/>
                <a:satMod val="105000"/>
              </a:srgbClr>
            </a:solidFill>
            <a:prstDash val="solid"/>
          </a:ln>
          <a:effectLst/>
        </p:spPr>
      </p:cxnSp>
      <p:cxnSp>
        <p:nvCxnSpPr>
          <p:cNvPr id="182" name="Straight Connector 181"/>
          <p:cNvCxnSpPr/>
          <p:nvPr/>
        </p:nvCxnSpPr>
        <p:spPr>
          <a:xfrm flipH="1" flipV="1">
            <a:off x="7163462" y="4527972"/>
            <a:ext cx="9498" cy="1238095"/>
          </a:xfrm>
          <a:prstGeom prst="line">
            <a:avLst/>
          </a:prstGeom>
          <a:noFill/>
          <a:ln w="9525" cap="flat" cmpd="sng" algn="ctr">
            <a:solidFill>
              <a:srgbClr val="4F81BD">
                <a:shade val="95000"/>
                <a:satMod val="105000"/>
              </a:srgbClr>
            </a:solidFill>
            <a:prstDash val="solid"/>
          </a:ln>
          <a:effectLst/>
        </p:spPr>
      </p:cxnSp>
      <p:sp>
        <p:nvSpPr>
          <p:cNvPr id="76" name="Rectangle 75"/>
          <p:cNvSpPr/>
          <p:nvPr/>
        </p:nvSpPr>
        <p:spPr>
          <a:xfrm>
            <a:off x="365760" y="399011"/>
            <a:ext cx="1862051" cy="9559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902" y="302745"/>
            <a:ext cx="2013211" cy="1006364"/>
          </a:xfrm>
          <a:prstGeom prst="rect">
            <a:avLst/>
          </a:prstGeom>
        </p:spPr>
      </p:pic>
    </p:spTree>
    <p:extLst>
      <p:ext uri="{BB962C8B-B14F-4D97-AF65-F5344CB8AC3E}">
        <p14:creationId xmlns:p14="http://schemas.microsoft.com/office/powerpoint/2010/main" val="38683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BG-Green"/>
          <p:cNvPicPr>
            <a:picLocks noChangeAspect="1" noChangeArrowheads="1"/>
          </p:cNvPicPr>
          <p:nvPr/>
        </p:nvPicPr>
        <p:blipFill>
          <a:blip r:embed="rId2" cstate="print">
            <a:extLst>
              <a:ext uri="{28A0092B-C50C-407E-A947-70E740481C1C}">
                <a14:useLocalDpi xmlns:a14="http://schemas.microsoft.com/office/drawing/2010/main" val="0"/>
              </a:ext>
            </a:extLst>
          </a:blip>
          <a:srcRect t="36954" b="28960"/>
          <a:stretch>
            <a:fillRect/>
          </a:stretch>
        </p:blipFill>
        <p:spPr bwMode="auto">
          <a:xfrm>
            <a:off x="2838451" y="2815828"/>
            <a:ext cx="6518672" cy="1127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603" name="Picture 5" descr="BG-Blue"/>
          <p:cNvPicPr>
            <a:picLocks noChangeAspect="1" noChangeArrowheads="1"/>
          </p:cNvPicPr>
          <p:nvPr/>
        </p:nvPicPr>
        <p:blipFill>
          <a:blip r:embed="rId3" cstate="print">
            <a:extLst>
              <a:ext uri="{28A0092B-C50C-407E-A947-70E740481C1C}">
                <a14:useLocalDpi xmlns:a14="http://schemas.microsoft.com/office/drawing/2010/main" val="0"/>
              </a:ext>
            </a:extLst>
          </a:blip>
          <a:srcRect l="1929" t="38901" r="-813" b="34357"/>
          <a:stretch>
            <a:fillRect/>
          </a:stretch>
        </p:blipFill>
        <p:spPr bwMode="auto">
          <a:xfrm>
            <a:off x="2838452" y="2889649"/>
            <a:ext cx="6574631" cy="977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5604" name="Text Box 6"/>
          <p:cNvSpPr txBox="1">
            <a:spLocks noChangeArrowheads="1"/>
          </p:cNvSpPr>
          <p:nvPr/>
        </p:nvSpPr>
        <p:spPr bwMode="auto">
          <a:xfrm>
            <a:off x="3352800" y="2889649"/>
            <a:ext cx="5462588" cy="977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FFFFFF"/>
                </a:solidFill>
                <a:effectLst/>
                <a:uLnTx/>
                <a:uFillTx/>
                <a:latin typeface="Roboto Condensed" pitchFamily="2" charset="0"/>
                <a:ea typeface="Roboto Condensed" pitchFamily="2" charset="0"/>
                <a:cs typeface="Arial" panose="020B0604020202020204" pitchFamily="34" charset="0"/>
              </a:rPr>
              <a:t>Pharmacy Administration Screens</a:t>
            </a:r>
            <a:endParaRPr kumimoji="0" lang="en-US" sz="1600" b="0" i="0" u="none" strike="noStrike" kern="0" cap="none" spc="0" normalizeH="0" baseline="0" noProof="0" dirty="0">
              <a:ln>
                <a:noFill/>
              </a:ln>
              <a:solidFill>
                <a:srgbClr val="000000"/>
              </a:solidFill>
              <a:effectLst/>
              <a:uLnTx/>
              <a:uFillTx/>
              <a:latin typeface="Roboto Condensed" pitchFamily="2" charset="0"/>
              <a:ea typeface="Roboto Condensed" pitchFamily="2" charset="0"/>
              <a:cs typeface="Arial" panose="020B0604020202020204" pitchFamily="34" charset="0"/>
            </a:endParaRPr>
          </a:p>
        </p:txBody>
      </p:sp>
      <p:sp>
        <p:nvSpPr>
          <p:cNvPr id="25605" name="Rectangle 1"/>
          <p:cNvSpPr>
            <a:spLocks noChangeArrowheads="1"/>
          </p:cNvSpPr>
          <p:nvPr/>
        </p:nvSpPr>
        <p:spPr bwMode="auto">
          <a:xfrm>
            <a:off x="3904823" y="4046936"/>
            <a:ext cx="37850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73BE"/>
                </a:solidFill>
                <a:effectLst/>
                <a:uLnTx/>
                <a:uFillTx/>
                <a:latin typeface="Roboto Condensed" pitchFamily="2" charset="0"/>
                <a:ea typeface="Roboto Condensed" pitchFamily="2" charset="0"/>
              </a:rPr>
              <a:t>Verbiage is considered DRAFT in nature</a:t>
            </a:r>
            <a:r>
              <a:rPr kumimoji="0" lang="en-US" sz="1800" b="0" i="1" u="none" strike="noStrike" kern="0" cap="none" spc="0" normalizeH="0" baseline="0" noProof="0" dirty="0">
                <a:ln>
                  <a:noFill/>
                </a:ln>
                <a:solidFill>
                  <a:srgbClr val="0073BE"/>
                </a:solidFill>
                <a:effectLst/>
                <a:uLnTx/>
                <a:uFillTx/>
                <a:latin typeface="Arial" panose="020B0604020202020204" pitchFamily="34" charset="0"/>
              </a:rPr>
              <a:t>.</a:t>
            </a:r>
            <a:endParaRPr kumimoji="0" lang="en-US" sz="1800" b="0" i="1" u="none" strike="noStrike" kern="0" cap="none" spc="0" normalizeH="0" baseline="0" noProof="0" dirty="0">
              <a:ln>
                <a:noFill/>
              </a:ln>
              <a:solidFill>
                <a:schemeClr val="tx1"/>
              </a:solidFill>
              <a:effectLst/>
              <a:uLnTx/>
              <a:uFillTx/>
              <a:latin typeface="Arial" panose="020B0604020202020204" pitchFamily="34" charset="0"/>
            </a:endParaRPr>
          </a:p>
        </p:txBody>
      </p:sp>
      <p:sp>
        <p:nvSpPr>
          <p:cNvPr id="10" name="Action Button: Home 9">
            <a:hlinkClick r:id="rId4"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Tree>
    <p:extLst>
      <p:ext uri="{BB962C8B-B14F-4D97-AF65-F5344CB8AC3E}">
        <p14:creationId xmlns:p14="http://schemas.microsoft.com/office/powerpoint/2010/main" val="1112227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743434" y="280425"/>
            <a:ext cx="1750599" cy="8141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91402" y="4964"/>
            <a:ext cx="3352799" cy="671389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288736" y="1633683"/>
            <a:ext cx="1843932"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900" b="1" i="0" u="none" strike="noStrike" kern="0" cap="none" spc="0" normalizeH="0" baseline="0" noProof="0" dirty="0">
                <a:ln>
                  <a:noFill/>
                </a:ln>
                <a:solidFill>
                  <a:srgbClr val="7E889C"/>
                </a:solidFill>
                <a:effectLst/>
                <a:uLnTx/>
                <a:uFillTx/>
                <a:latin typeface="Arial" pitchFamily="34" charset="0"/>
                <a:cs typeface="Arial" pitchFamily="34" charset="0"/>
              </a:rPr>
              <a:t>Aug 12, 2015, 07:15 AM</a:t>
            </a:r>
            <a:endParaRPr kumimoji="0" lang="en-US" sz="900" b="1" i="0" u="sng" strike="noStrike" kern="0" cap="none" spc="0" normalizeH="0" baseline="0" noProof="0" dirty="0">
              <a:ln>
                <a:noFill/>
              </a:ln>
              <a:solidFill>
                <a:srgbClr val="7E889C"/>
              </a:solidFill>
              <a:effectLst/>
              <a:uLnTx/>
              <a:uFillTx/>
              <a:latin typeface="Arial" pitchFamily="34" charset="0"/>
              <a:cs typeface="Arial" pitchFamily="34" charset="0"/>
            </a:endParaRPr>
          </a:p>
        </p:txBody>
      </p:sp>
      <p:pic>
        <p:nvPicPr>
          <p:cNvPr id="13" name="Picture 9" descr="C:\Users\SVilla@one2one\Desktop\grey bubble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753" y="3110130"/>
            <a:ext cx="2020511" cy="11893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9532600" y="4291440"/>
            <a:ext cx="913801"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900" b="1" i="0" u="none" strike="noStrike" kern="0" cap="none" spc="0" normalizeH="0" baseline="0" noProof="0" dirty="0">
                <a:ln>
                  <a:noFill/>
                </a:ln>
                <a:solidFill>
                  <a:srgbClr val="7E889C"/>
                </a:solidFill>
                <a:effectLst/>
                <a:uLnTx/>
                <a:uFillTx/>
                <a:latin typeface="Arial" pitchFamily="34" charset="0"/>
                <a:cs typeface="Arial" pitchFamily="34" charset="0"/>
              </a:rPr>
              <a:t>Delivered</a:t>
            </a:r>
            <a:endParaRPr kumimoji="0" lang="en-US" sz="900" b="1" i="0" u="sng" strike="noStrike" kern="0" cap="none" spc="0" normalizeH="0" baseline="0" noProof="0" dirty="0">
              <a:ln>
                <a:noFill/>
              </a:ln>
              <a:solidFill>
                <a:srgbClr val="7E889C"/>
              </a:solidFill>
              <a:effectLst/>
              <a:uLnTx/>
              <a:uFillTx/>
              <a:latin typeface="Arial" pitchFamily="34" charset="0"/>
              <a:cs typeface="Arial" pitchFamily="34" charset="0"/>
            </a:endParaRPr>
          </a:p>
        </p:txBody>
      </p:sp>
      <p:pic>
        <p:nvPicPr>
          <p:cNvPr id="33" name="Picture 9" descr="C:\Users\SVilla@one2one\Desktop\grey bubble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764" y="1877370"/>
            <a:ext cx="1976487" cy="109811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7821586" y="1953726"/>
            <a:ext cx="1894841" cy="22621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RX-Direct Direct&gt;&gt; note to pharmacist in charge. [</a:t>
            </a: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John ]  which registered RX Direct Rx Queue user is on duty today?</a:t>
            </a:r>
          </a:p>
          <a:p>
            <a:pPr marL="0" marR="0" lvl="0" indent="0" defTabSz="914400" eaLnBrk="1" fontAlgn="auto" latinLnBrk="0" hangingPunct="1">
              <a:lnSpc>
                <a:spcPct val="100000"/>
              </a:lnSpc>
              <a:spcBef>
                <a:spcPts val="0"/>
              </a:spcBef>
              <a:spcAft>
                <a:spcPts val="800"/>
              </a:spcAft>
              <a:buClrTx/>
              <a:buSzTx/>
              <a:buFontTx/>
              <a:buNone/>
              <a:tabLst/>
              <a:defRPr/>
            </a:pPr>
            <a:endParaRPr kumimoji="0" lang="en-US" sz="1100" b="1"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endParaRPr>
          </a:p>
          <a:p>
            <a:pPr marL="0" marR="0" lvl="0" indent="0" defTabSz="914400" eaLnBrk="1" fontAlgn="auto" latinLnBrk="0" hangingPunct="1">
              <a:lnSpc>
                <a:spcPct val="100000"/>
              </a:lnSpc>
              <a:spcBef>
                <a:spcPts val="0"/>
              </a:spcBef>
              <a:spcAft>
                <a:spcPts val="800"/>
              </a:spcAft>
              <a:buClrTx/>
              <a:buSzTx/>
              <a:buFontTx/>
              <a:buNone/>
              <a:tabLst/>
              <a:defRPr/>
            </a:pPr>
            <a:endParaRPr kumimoji="0" lang="en-US" sz="1100" b="1"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Please reply Active </a:t>
            </a:r>
            <a:r>
              <a:rPr kumimoji="0" lang="en-US" sz="1100" b="0" i="0" u="none" strike="noStrike" kern="0" cap="none" spc="0" normalizeH="0" baseline="0" noProof="0" dirty="0" err="1">
                <a:ln>
                  <a:noFill/>
                </a:ln>
                <a:solidFill>
                  <a:prstClr val="black"/>
                </a:solidFill>
                <a:effectLst/>
                <a:uLnTx/>
                <a:uFillTx/>
                <a:latin typeface="Roboto Condensed" pitchFamily="2" charset="0"/>
                <a:ea typeface="Roboto Condensed" pitchFamily="2" charset="0"/>
                <a:cs typeface="Arial" pitchFamily="34" charset="0"/>
              </a:rPr>
              <a:t>RPh</a:t>
            </a: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 by number for Sunspot Pharmacy</a:t>
            </a: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T. Johannsen </a:t>
            </a: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B. Christianson</a:t>
            </a: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A. Leggett  </a:t>
            </a:r>
            <a:endParaRPr kumimoji="0" lang="en-US" sz="1400" b="1"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endParaRPr>
          </a:p>
        </p:txBody>
      </p:sp>
      <p:sp>
        <p:nvSpPr>
          <p:cNvPr id="35" name="TextBox 34"/>
          <p:cNvSpPr txBox="1"/>
          <p:nvPr/>
        </p:nvSpPr>
        <p:spPr>
          <a:xfrm>
            <a:off x="8710480" y="1063254"/>
            <a:ext cx="1219201" cy="2308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BFC8D5"/>
                </a:solidFill>
                <a:effectLst/>
                <a:uLnTx/>
                <a:uFillTx/>
                <a:latin typeface="Arial"/>
              </a:rPr>
              <a:t>4:17 PM</a:t>
            </a:r>
          </a:p>
        </p:txBody>
      </p:sp>
      <p:sp>
        <p:nvSpPr>
          <p:cNvPr id="2" name="Title 1"/>
          <p:cNvSpPr>
            <a:spLocks noGrp="1"/>
          </p:cNvSpPr>
          <p:nvPr>
            <p:ph type="title"/>
          </p:nvPr>
        </p:nvSpPr>
        <p:spPr>
          <a:xfrm>
            <a:off x="542005" y="462104"/>
            <a:ext cx="6690297" cy="990600"/>
          </a:xfrm>
        </p:spPr>
        <p:txBody>
          <a:bodyPr>
            <a:normAutofit/>
          </a:bodyPr>
          <a:lstStyle/>
          <a:p>
            <a:pPr>
              <a:defRPr/>
            </a:pPr>
            <a:r>
              <a:rPr lang="en-US" sz="3200" dirty="0">
                <a:solidFill>
                  <a:schemeClr val="bg1">
                    <a:lumMod val="50000"/>
                  </a:schemeClr>
                </a:solidFill>
                <a:latin typeface="Roboto Condensed" pitchFamily="2" charset="0"/>
                <a:ea typeface="Roboto Condensed" pitchFamily="2" charset="0"/>
              </a:rPr>
              <a:t>Which Pharmacist is on Queue duty?</a:t>
            </a:r>
          </a:p>
        </p:txBody>
      </p:sp>
      <p:sp>
        <p:nvSpPr>
          <p:cNvPr id="20" name="Title 1"/>
          <p:cNvSpPr txBox="1">
            <a:spLocks/>
          </p:cNvSpPr>
          <p:nvPr/>
        </p:nvSpPr>
        <p:spPr>
          <a:xfrm>
            <a:off x="1682244" y="2893759"/>
            <a:ext cx="2519462" cy="1405671"/>
          </a:xfrm>
          <a:prstGeom prst="rect">
            <a:avLst/>
          </a:prstGeom>
        </p:spPr>
        <p:txBody>
          <a:bodyPr vert="horz" lIns="91440" tIns="45720" rIns="91440" bIns="45720" rtlCol="0" anchor="ctr">
            <a:normAutofit fontScale="55000" lnSpcReduction="20000"/>
          </a:bodyPr>
          <a:lstStyle>
            <a:lvl1pPr algn="l" defTabSz="457200" rtl="0" eaLnBrk="1" latinLnBrk="0" hangingPunct="1">
              <a:spcBef>
                <a:spcPct val="0"/>
              </a:spcBef>
              <a:buNone/>
              <a:defRPr sz="2800" b="1" i="0" kern="1200">
                <a:solidFill>
                  <a:schemeClr val="tx1"/>
                </a:solidFill>
                <a:latin typeface="Segoe UI Symbol" pitchFamily="34" charset="0"/>
                <a:ea typeface="Segoe UI Symbol" pitchFamily="34" charset="0"/>
                <a:cs typeface="Segoe UI Symbo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Logic:</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Checks </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The day of the week</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Sent  at the opening time of the pharmacy</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Determine which RPh is active</a:t>
            </a:r>
          </a:p>
        </p:txBody>
      </p:sp>
      <p:sp>
        <p:nvSpPr>
          <p:cNvPr id="3" name="TextBox 2"/>
          <p:cNvSpPr txBox="1"/>
          <p:nvPr/>
        </p:nvSpPr>
        <p:spPr>
          <a:xfrm>
            <a:off x="8150717" y="5410201"/>
            <a:ext cx="27603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5050"/>
                </a:solidFill>
                <a:effectLst/>
                <a:uLnTx/>
                <a:uFillTx/>
              </a:rPr>
              <a:t>1</a:t>
            </a:r>
          </a:p>
        </p:txBody>
      </p:sp>
      <p:sp>
        <p:nvSpPr>
          <p:cNvPr id="16" name="TextBox 15"/>
          <p:cNvSpPr txBox="1"/>
          <p:nvPr/>
        </p:nvSpPr>
        <p:spPr>
          <a:xfrm>
            <a:off x="2514601" y="6650520"/>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2015. Prepared for internal use only. This document contains information proprietary and confidential to  Ingenious Mobility and is not to be disclosed in whole or in part without the express written consent of  IMV.</a:t>
            </a:r>
          </a:p>
        </p:txBody>
      </p:sp>
    </p:spTree>
    <p:extLst>
      <p:ext uri="{BB962C8B-B14F-4D97-AF65-F5344CB8AC3E}">
        <p14:creationId xmlns:p14="http://schemas.microsoft.com/office/powerpoint/2010/main" val="12973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itle 1"/>
          <p:cNvSpPr txBox="1">
            <a:spLocks/>
          </p:cNvSpPr>
          <p:nvPr/>
        </p:nvSpPr>
        <p:spPr>
          <a:xfrm>
            <a:off x="6607845" y="1486184"/>
            <a:ext cx="3851084" cy="2383683"/>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4400" dirty="0">
                <a:solidFill>
                  <a:srgbClr val="FF0000"/>
                </a:solidFill>
                <a:latin typeface="Roboto Condensed" pitchFamily="2" charset="0"/>
                <a:ea typeface="Roboto Condensed" pitchFamily="2" charset="0"/>
                <a:cs typeface="+mj-cs"/>
              </a:rPr>
              <a:t>Promotional Outreach 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740" y="212974"/>
            <a:ext cx="3177206" cy="6395145"/>
          </a:xfrm>
          <a:prstGeom prst="rect">
            <a:avLst/>
          </a:prstGeom>
        </p:spPr>
      </p:pic>
      <p:sp>
        <p:nvSpPr>
          <p:cNvPr id="4" name="Title 1"/>
          <p:cNvSpPr txBox="1">
            <a:spLocks/>
          </p:cNvSpPr>
          <p:nvPr/>
        </p:nvSpPr>
        <p:spPr>
          <a:xfrm>
            <a:off x="6607844" y="3762816"/>
            <a:ext cx="4425411" cy="1598571"/>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1400" dirty="0">
                <a:solidFill>
                  <a:srgbClr val="0070C0"/>
                </a:solidFill>
                <a:latin typeface="Roboto Condensed" pitchFamily="2" charset="0"/>
                <a:ea typeface="Roboto Condensed" pitchFamily="2" charset="0"/>
                <a:cs typeface="+mj-cs"/>
              </a:rPr>
              <a:t>Known opt in patients </a:t>
            </a:r>
          </a:p>
        </p:txBody>
      </p:sp>
      <p:sp>
        <p:nvSpPr>
          <p:cNvPr id="19" name="Rounded Rectangle 18"/>
          <p:cNvSpPr/>
          <p:nvPr/>
        </p:nvSpPr>
        <p:spPr>
          <a:xfrm>
            <a:off x="2622776" y="1492849"/>
            <a:ext cx="2635134" cy="2826488"/>
          </a:xfrm>
          <a:prstGeom prst="roundRect">
            <a:avLst>
              <a:gd name="adj" fmla="val 96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640134" y="4364914"/>
            <a:ext cx="2389066" cy="1078914"/>
            <a:chOff x="2640134" y="3186218"/>
            <a:chExt cx="2389066" cy="1987364"/>
          </a:xfrm>
        </p:grpSpPr>
        <p:pic>
          <p:nvPicPr>
            <p:cNvPr id="21" name="Picture 20"/>
            <p:cNvPicPr>
              <a:picLocks noChangeAspect="1"/>
            </p:cNvPicPr>
            <p:nvPr/>
          </p:nvPicPr>
          <p:blipFill>
            <a:blip r:embed="rId4"/>
            <a:stretch>
              <a:fillRect/>
            </a:stretch>
          </p:blipFill>
          <p:spPr>
            <a:xfrm>
              <a:off x="2640134" y="3186218"/>
              <a:ext cx="2389066" cy="1987364"/>
            </a:xfrm>
            <a:prstGeom prst="rect">
              <a:avLst/>
            </a:prstGeom>
          </p:spPr>
        </p:pic>
        <p:sp>
          <p:nvSpPr>
            <p:cNvPr id="22" name="Rounded Rectangle 21"/>
            <p:cNvSpPr/>
            <p:nvPr/>
          </p:nvSpPr>
          <p:spPr>
            <a:xfrm>
              <a:off x="2751226" y="3369414"/>
              <a:ext cx="2158337" cy="1596856"/>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873" y="3297591"/>
              <a:ext cx="2082133" cy="1516526"/>
            </a:xfrm>
            <a:prstGeom prst="rect">
              <a:avLst/>
            </a:prstGeom>
            <a:noFill/>
          </p:spPr>
          <p:txBody>
            <a:bodyPr wrap="square" rtlCol="0">
              <a:spAutoFit/>
            </a:bodyPr>
            <a:lstStyle/>
            <a:p>
              <a:pPr>
                <a:spcAft>
                  <a:spcPts val="300"/>
                </a:spcAft>
              </a:pPr>
              <a:r>
                <a:rPr lang="en-US" sz="900" b="1" dirty="0">
                  <a:solidFill>
                    <a:srgbClr val="000000"/>
                  </a:solidFill>
                  <a:latin typeface="Roboto Condensed" pitchFamily="2" charset="0"/>
                  <a:ea typeface="Roboto Condensed" pitchFamily="2" charset="0"/>
                  <a:cs typeface="Arial" panose="020B0604020202020204" pitchFamily="34" charset="0"/>
                </a:rPr>
                <a:t>Fantastic! Here’s the link </a:t>
              </a:r>
              <a:r>
                <a:rPr lang="en-US" sz="600" b="1" u="sng" dirty="0">
                  <a:solidFill>
                    <a:srgbClr val="00B0F0"/>
                  </a:solidFill>
                  <a:latin typeface="Roboto Condensed" pitchFamily="2" charset="0"/>
                  <a:ea typeface="Roboto Condensed" pitchFamily="2" charset="0"/>
                  <a:cs typeface="Arial" panose="020B0604020202020204" pitchFamily="34" charset="0"/>
                </a:rPr>
                <a:t>This is where the link is provided </a:t>
              </a:r>
              <a:endParaRPr lang="en-US" sz="1100" dirty="0">
                <a:latin typeface="Times New Roman" panose="02020603050405020304" pitchFamily="18" charset="0"/>
                <a:ea typeface="Times New Roman" panose="02020603050405020304" pitchFamily="18" charset="0"/>
              </a:endParaRPr>
            </a:p>
            <a:p>
              <a:pPr>
                <a:spcAft>
                  <a:spcPts val="300"/>
                </a:spcAft>
              </a:pPr>
              <a:r>
                <a:rPr lang="en-US" sz="1000" b="1" dirty="0">
                  <a:solidFill>
                    <a:srgbClr val="000000"/>
                  </a:solidFill>
                  <a:latin typeface="Roboto Condensed" pitchFamily="2" charset="0"/>
                  <a:ea typeface="Roboto Condensed" pitchFamily="2" charset="0"/>
                  <a:cs typeface="Arial" panose="020B0604020202020204" pitchFamily="34" charset="0"/>
                </a:rPr>
                <a:t>Registration process takes about 5 mins and you’ll receive $5.00 towards each generic purchase</a:t>
              </a:r>
              <a:endParaRPr lang="en-US" sz="1100" dirty="0">
                <a:effectLst/>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2640134" y="1484851"/>
            <a:ext cx="2389066" cy="792877"/>
            <a:chOff x="2640134" y="1484850"/>
            <a:chExt cx="2389066" cy="1340048"/>
          </a:xfrm>
        </p:grpSpPr>
        <p:grpSp>
          <p:nvGrpSpPr>
            <p:cNvPr id="12" name="Group 11"/>
            <p:cNvGrpSpPr/>
            <p:nvPr/>
          </p:nvGrpSpPr>
          <p:grpSpPr>
            <a:xfrm>
              <a:off x="2640134" y="1484850"/>
              <a:ext cx="2389066" cy="1340048"/>
              <a:chOff x="4972050" y="2867025"/>
              <a:chExt cx="2247900" cy="975190"/>
            </a:xfrm>
          </p:grpSpPr>
          <p:pic>
            <p:nvPicPr>
              <p:cNvPr id="13" name="Picture 12"/>
              <p:cNvPicPr>
                <a:picLocks noChangeAspect="1"/>
              </p:cNvPicPr>
              <p:nvPr/>
            </p:nvPicPr>
            <p:blipFill>
              <a:blip r:embed="rId4"/>
              <a:stretch>
                <a:fillRect/>
              </a:stretch>
            </p:blipFill>
            <p:spPr>
              <a:xfrm>
                <a:off x="4972050" y="2867025"/>
                <a:ext cx="2247900" cy="975190"/>
              </a:xfrm>
              <a:prstGeom prst="rect">
                <a:avLst/>
              </a:prstGeom>
            </p:spPr>
          </p:pic>
          <p:sp>
            <p:nvSpPr>
              <p:cNvPr id="14" name="Rounded Rectangle 13"/>
              <p:cNvSpPr/>
              <p:nvPr/>
            </p:nvSpPr>
            <p:spPr>
              <a:xfrm>
                <a:off x="5076578" y="2970632"/>
                <a:ext cx="2030804" cy="865655"/>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686353" y="1486969"/>
              <a:ext cx="2325489" cy="1196403"/>
            </a:xfrm>
            <a:prstGeom prst="rect">
              <a:avLst/>
            </a:prstGeom>
            <a:noFill/>
          </p:spPr>
          <p:txBody>
            <a:bodyPr wrap="square" rtlCol="0">
              <a:spAutoFit/>
            </a:bodyPr>
            <a:lstStyle/>
            <a:p>
              <a:r>
                <a:rPr lang="en-US" sz="1000" b="1" dirty="0">
                  <a:latin typeface="Roboto Condensed" pitchFamily="2" charset="0"/>
                  <a:ea typeface="Roboto Condensed" pitchFamily="2" charset="0"/>
                </a:rPr>
                <a:t>Pay less. Stop waiting. Accepts your insurance. Rx-Direct Dallas delivers to you same or next business day. Receive $5 off each of your generic Rx copay</a:t>
              </a:r>
              <a:endParaRPr lang="en-US" dirty="0"/>
            </a:p>
          </p:txBody>
        </p:sp>
      </p:grpSp>
      <p:grpSp>
        <p:nvGrpSpPr>
          <p:cNvPr id="27" name="Group 26"/>
          <p:cNvGrpSpPr/>
          <p:nvPr/>
        </p:nvGrpSpPr>
        <p:grpSpPr>
          <a:xfrm>
            <a:off x="4304647" y="3593193"/>
            <a:ext cx="1009650" cy="438150"/>
            <a:chOff x="5266049" y="3367099"/>
            <a:chExt cx="1009650" cy="438150"/>
          </a:xfrm>
        </p:grpSpPr>
        <p:pic>
          <p:nvPicPr>
            <p:cNvPr id="28" name="Picture 27"/>
            <p:cNvPicPr>
              <a:picLocks noChangeAspect="1"/>
            </p:cNvPicPr>
            <p:nvPr/>
          </p:nvPicPr>
          <p:blipFill>
            <a:blip r:embed="rId5"/>
            <a:stretch>
              <a:fillRect/>
            </a:stretch>
          </p:blipFill>
          <p:spPr>
            <a:xfrm>
              <a:off x="5266049" y="3367099"/>
              <a:ext cx="1009650" cy="438150"/>
            </a:xfrm>
            <a:prstGeom prst="rect">
              <a:avLst/>
            </a:prstGeom>
          </p:spPr>
        </p:pic>
        <p:sp>
          <p:nvSpPr>
            <p:cNvPr id="29" name="Rounded Rectangle 28"/>
            <p:cNvSpPr/>
            <p:nvPr/>
          </p:nvSpPr>
          <p:spPr>
            <a:xfrm>
              <a:off x="5623554" y="3490743"/>
              <a:ext cx="322206" cy="190861"/>
            </a:xfrm>
            <a:prstGeom prst="roundRect">
              <a:avLst/>
            </a:prstGeom>
            <a:solidFill>
              <a:srgbClr val="6FE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589093" y="3662661"/>
            <a:ext cx="47627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1</a:t>
            </a:r>
          </a:p>
        </p:txBody>
      </p:sp>
      <p:grpSp>
        <p:nvGrpSpPr>
          <p:cNvPr id="20" name="Group 19"/>
          <p:cNvGrpSpPr/>
          <p:nvPr/>
        </p:nvGrpSpPr>
        <p:grpSpPr>
          <a:xfrm>
            <a:off x="2622776" y="2401373"/>
            <a:ext cx="2389066" cy="896489"/>
            <a:chOff x="2640134" y="1484850"/>
            <a:chExt cx="2389066" cy="1544465"/>
          </a:xfrm>
        </p:grpSpPr>
        <p:grpSp>
          <p:nvGrpSpPr>
            <p:cNvPr id="23" name="Group 22"/>
            <p:cNvGrpSpPr/>
            <p:nvPr/>
          </p:nvGrpSpPr>
          <p:grpSpPr>
            <a:xfrm>
              <a:off x="2640134" y="1484850"/>
              <a:ext cx="2389066" cy="1544465"/>
              <a:chOff x="4972050" y="2867025"/>
              <a:chExt cx="2247900" cy="1123950"/>
            </a:xfrm>
          </p:grpSpPr>
          <p:pic>
            <p:nvPicPr>
              <p:cNvPr id="25" name="Picture 24"/>
              <p:cNvPicPr>
                <a:picLocks noChangeAspect="1"/>
              </p:cNvPicPr>
              <p:nvPr/>
            </p:nvPicPr>
            <p:blipFill>
              <a:blip r:embed="rId4"/>
              <a:stretch>
                <a:fillRect/>
              </a:stretch>
            </p:blipFill>
            <p:spPr>
              <a:xfrm>
                <a:off x="4972050" y="2867025"/>
                <a:ext cx="2247900" cy="1123950"/>
              </a:xfrm>
              <a:prstGeom prst="rect">
                <a:avLst/>
              </a:prstGeom>
            </p:spPr>
          </p:pic>
          <p:sp>
            <p:nvSpPr>
              <p:cNvPr id="31" name="Rounded Rectangle 30"/>
              <p:cNvSpPr/>
              <p:nvPr/>
            </p:nvSpPr>
            <p:spPr>
              <a:xfrm>
                <a:off x="5076578" y="2970631"/>
                <a:ext cx="2030804" cy="903099"/>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2667649" y="1580647"/>
              <a:ext cx="2325489" cy="883386"/>
            </a:xfrm>
            <a:prstGeom prst="rect">
              <a:avLst/>
            </a:prstGeom>
            <a:noFill/>
          </p:spPr>
          <p:txBody>
            <a:bodyPr wrap="square" rtlCol="0">
              <a:spAutoFit/>
            </a:bodyPr>
            <a:lstStyle/>
            <a:p>
              <a:r>
                <a:rPr lang="en-US" sz="1000" b="1" dirty="0">
                  <a:latin typeface="Roboto Condensed" pitchFamily="2" charset="0"/>
                  <a:ea typeface="Roboto Condensed" pitchFamily="2" charset="0"/>
                </a:rPr>
                <a:t>For DFW residents only- we make transfer of your generic Rx’s easy using our app for GenericRx Direct. We handle the rest  Reply 1 to get for iOS; 2 for Android  </a:t>
              </a:r>
            </a:p>
          </p:txBody>
        </p:sp>
      </p:grpSp>
      <p:sp>
        <p:nvSpPr>
          <p:cNvPr id="32" name="TextBox 31"/>
          <p:cNvSpPr txBox="1"/>
          <p:nvPr/>
        </p:nvSpPr>
        <p:spPr>
          <a:xfrm>
            <a:off x="2167601" y="6662596"/>
            <a:ext cx="11145079" cy="184666"/>
          </a:xfrm>
          <a:prstGeom prst="rect">
            <a:avLst/>
          </a:prstGeom>
          <a:noFill/>
        </p:spPr>
        <p:txBody>
          <a:bodyPr wrap="square" rtlCol="0">
            <a:spAutoFit/>
          </a:bodyPr>
          <a:lstStyle/>
          <a:p>
            <a:pPr defTabSz="457200"/>
            <a:r>
              <a:rPr lang="en-US" sz="600" dirty="0">
                <a:solidFill>
                  <a:prstClr val="white">
                    <a:lumMod val="50000"/>
                  </a:prstClr>
                </a:solidFill>
                <a:latin typeface="Segoe UI Symbol" pitchFamily="34" charset="0"/>
                <a:ea typeface="Segoe UI Symbol" pitchFamily="34" charset="0"/>
              </a:rPr>
              <a:t>  © 2016. Prepared for internal use only. This document contains information proprietary and confidential to  Ingenious Mobility Ventures  (IMV)  and is not to be disclosed in whole or in part without the express written consent of  IMV</a:t>
            </a:r>
          </a:p>
        </p:txBody>
      </p:sp>
      <p:sp>
        <p:nvSpPr>
          <p:cNvPr id="3" name="Rectangle 2"/>
          <p:cNvSpPr/>
          <p:nvPr/>
        </p:nvSpPr>
        <p:spPr>
          <a:xfrm>
            <a:off x="3655825" y="1165006"/>
            <a:ext cx="648821" cy="17116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947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75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1250"/>
                            </p:stCondLst>
                            <p:childTnLst>
                              <p:par>
                                <p:cTn id="12" presetID="1" presetClass="entr" presetSubtype="0" fill="hold" nodeType="afterEffect">
                                  <p:stCondLst>
                                    <p:cond delay="50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175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1750"/>
                            </p:stCondLst>
                            <p:childTnLst>
                              <p:par>
                                <p:cTn id="18" presetID="1" presetClass="entr" presetSubtype="0" fill="hold" nodeType="after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5916" y="4964"/>
            <a:ext cx="3352799" cy="671389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683250" y="1633683"/>
            <a:ext cx="1843932"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900" b="1" i="0" u="none" strike="noStrike" kern="0" cap="none" spc="0" normalizeH="0" baseline="0" noProof="0" dirty="0">
                <a:ln>
                  <a:noFill/>
                </a:ln>
                <a:solidFill>
                  <a:srgbClr val="7E889C"/>
                </a:solidFill>
                <a:effectLst/>
                <a:uLnTx/>
                <a:uFillTx/>
                <a:latin typeface="Arial" pitchFamily="34" charset="0"/>
                <a:cs typeface="Arial" pitchFamily="34" charset="0"/>
              </a:rPr>
              <a:t>Aug 12, 2015, 13:15 PM</a:t>
            </a:r>
            <a:endParaRPr kumimoji="0" lang="en-US" sz="900" b="1" i="0" u="sng" strike="noStrike" kern="0" cap="none" spc="0" normalizeH="0" baseline="0" noProof="0" dirty="0">
              <a:ln>
                <a:noFill/>
              </a:ln>
              <a:solidFill>
                <a:srgbClr val="7E889C"/>
              </a:solidFill>
              <a:effectLst/>
              <a:uLnTx/>
              <a:uFillTx/>
              <a:latin typeface="Arial" pitchFamily="34" charset="0"/>
              <a:cs typeface="Arial" pitchFamily="34" charset="0"/>
            </a:endParaRPr>
          </a:p>
        </p:txBody>
      </p:sp>
      <p:pic>
        <p:nvPicPr>
          <p:cNvPr id="33" name="Picture 9" descr="C:\Users\SVilla@one2one\Desktop\grey bubble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278" y="1812101"/>
            <a:ext cx="1976487" cy="133661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7174297" y="1846921"/>
            <a:ext cx="1894841" cy="120289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RX Direct&gt;&gt; A new Rx request  has posted and requires processing. </a:t>
            </a:r>
          </a:p>
          <a:p>
            <a:pPr marL="0" marR="0" lvl="0" indent="0" defTabSz="914400" eaLnBrk="1" fontAlgn="auto" latinLnBrk="0" hangingPunct="1">
              <a:lnSpc>
                <a:spcPct val="100000"/>
              </a:lnSpc>
              <a:spcBef>
                <a:spcPts val="0"/>
              </a:spcBef>
              <a:spcAft>
                <a:spcPts val="8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Log into the Queue Mgmt Portal now: </a:t>
            </a:r>
            <a:r>
              <a:rPr kumimoji="0" lang="en-US" sz="1050" b="0" i="1" u="sng"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Arial" pitchFamily="34" charset="0"/>
              </a:rPr>
              <a:t>www.Rx-direct.us/login</a:t>
            </a:r>
          </a:p>
        </p:txBody>
      </p:sp>
      <p:sp>
        <p:nvSpPr>
          <p:cNvPr id="35" name="TextBox 34"/>
          <p:cNvSpPr txBox="1"/>
          <p:nvPr/>
        </p:nvSpPr>
        <p:spPr>
          <a:xfrm>
            <a:off x="8104994" y="1063254"/>
            <a:ext cx="1219201" cy="2308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BFC8D5"/>
                </a:solidFill>
                <a:effectLst/>
                <a:uLnTx/>
                <a:uFillTx/>
                <a:latin typeface="Arial"/>
              </a:rPr>
              <a:t>4:17 PM</a:t>
            </a:r>
          </a:p>
        </p:txBody>
      </p:sp>
      <p:pic>
        <p:nvPicPr>
          <p:cNvPr id="39" name="Picture 19" descr="C:\Users\SVilla@one2one\Desktop\iphone arrow bl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0822" y="2558164"/>
            <a:ext cx="290513" cy="31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2880" y="457336"/>
            <a:ext cx="5623497" cy="990600"/>
          </a:xfrm>
        </p:spPr>
        <p:txBody>
          <a:bodyPr>
            <a:normAutofit/>
          </a:bodyPr>
          <a:lstStyle/>
          <a:p>
            <a:pPr>
              <a:defRPr/>
            </a:pPr>
            <a:r>
              <a:rPr lang="en-US" sz="3200" dirty="0">
                <a:solidFill>
                  <a:schemeClr val="bg1">
                    <a:lumMod val="50000"/>
                  </a:schemeClr>
                </a:solidFill>
                <a:latin typeface="Roboto Condensed" pitchFamily="2" charset="0"/>
                <a:ea typeface="Roboto Condensed" pitchFamily="2" charset="0"/>
              </a:rPr>
              <a:t>Notify </a:t>
            </a:r>
            <a:r>
              <a:rPr lang="en-US" sz="3200" dirty="0" err="1">
                <a:solidFill>
                  <a:schemeClr val="bg1">
                    <a:lumMod val="50000"/>
                  </a:schemeClr>
                </a:solidFill>
                <a:latin typeface="Roboto Condensed" pitchFamily="2" charset="0"/>
                <a:ea typeface="Roboto Condensed" pitchFamily="2" charset="0"/>
              </a:rPr>
              <a:t>Rph</a:t>
            </a:r>
            <a:r>
              <a:rPr lang="en-US" sz="3200" dirty="0">
                <a:solidFill>
                  <a:schemeClr val="bg1">
                    <a:lumMod val="50000"/>
                  </a:schemeClr>
                </a:solidFill>
                <a:latin typeface="Roboto Condensed" pitchFamily="2" charset="0"/>
                <a:ea typeface="Roboto Condensed" pitchFamily="2" charset="0"/>
              </a:rPr>
              <a:t> of change in Queue</a:t>
            </a:r>
          </a:p>
        </p:txBody>
      </p:sp>
      <p:sp>
        <p:nvSpPr>
          <p:cNvPr id="20" name="Title 1"/>
          <p:cNvSpPr txBox="1">
            <a:spLocks/>
          </p:cNvSpPr>
          <p:nvPr/>
        </p:nvSpPr>
        <p:spPr>
          <a:xfrm>
            <a:off x="1891513" y="2947222"/>
            <a:ext cx="2788736" cy="1386603"/>
          </a:xfrm>
          <a:prstGeom prst="rect">
            <a:avLst/>
          </a:prstGeom>
        </p:spPr>
        <p:txBody>
          <a:bodyPr vert="horz" lIns="91440" tIns="45720" rIns="91440" bIns="45720" rtlCol="0" anchor="ctr">
            <a:normAutofit fontScale="47500" lnSpcReduction="20000"/>
          </a:bodyPr>
          <a:lstStyle>
            <a:lvl1pPr algn="l" defTabSz="457200" rtl="0" eaLnBrk="1" latinLnBrk="0" hangingPunct="1">
              <a:spcBef>
                <a:spcPct val="0"/>
              </a:spcBef>
              <a:buNone/>
              <a:defRPr sz="2800" b="1" i="0" kern="1200">
                <a:solidFill>
                  <a:schemeClr val="tx1"/>
                </a:solidFill>
                <a:latin typeface="Segoe UI Symbol" pitchFamily="34" charset="0"/>
                <a:ea typeface="Segoe UI Symbol" pitchFamily="34" charset="0"/>
                <a:cs typeface="Segoe UI Symbo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Logic:</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Checks </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Which </a:t>
            </a:r>
            <a:r>
              <a:rPr kumimoji="0" lang="en-US" sz="2800" b="0" i="0" u="none" strike="noStrike" kern="1200" cap="none" spc="0" normalizeH="0" baseline="0" noProof="0" dirty="0" err="1">
                <a:ln>
                  <a:noFill/>
                </a:ln>
                <a:solidFill>
                  <a:schemeClr val="accent1">
                    <a:lumMod val="75000"/>
                  </a:schemeClr>
                </a:solidFill>
                <a:effectLst/>
                <a:uLnTx/>
                <a:uFillTx/>
                <a:latin typeface="Roboto Condensed" pitchFamily="2" charset="0"/>
                <a:ea typeface="Roboto Condensed" pitchFamily="2" charset="0"/>
                <a:cs typeface="Garamond"/>
              </a:rPr>
              <a:t>RPh</a:t>
            </a: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 is active</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The day of the week</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The store is open</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Checks against closing time in their store database</a:t>
            </a:r>
          </a:p>
        </p:txBody>
      </p:sp>
      <p:sp>
        <p:nvSpPr>
          <p:cNvPr id="15" name="TextBox 14"/>
          <p:cNvSpPr txBox="1"/>
          <p:nvPr/>
        </p:nvSpPr>
        <p:spPr>
          <a:xfrm>
            <a:off x="2175794" y="6673334"/>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2015. Prepared for internal use only. This document contains information proprietary and confidential to  Ingenious Mobility and is not to be disclosed in whole or in part without the express written consent of  IMV.</a:t>
            </a:r>
          </a:p>
        </p:txBody>
      </p:sp>
    </p:spTree>
    <p:extLst>
      <p:ext uri="{BB962C8B-B14F-4D97-AF65-F5344CB8AC3E}">
        <p14:creationId xmlns:p14="http://schemas.microsoft.com/office/powerpoint/2010/main" val="6036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103" y="303486"/>
            <a:ext cx="5623497" cy="990600"/>
          </a:xfrm>
        </p:spPr>
        <p:txBody>
          <a:bodyPr>
            <a:normAutofit/>
          </a:bodyPr>
          <a:lstStyle/>
          <a:p>
            <a:pPr>
              <a:defRPr/>
            </a:pPr>
            <a:r>
              <a:rPr lang="en-US" sz="3200" dirty="0">
                <a:solidFill>
                  <a:schemeClr val="bg1">
                    <a:lumMod val="50000"/>
                  </a:schemeClr>
                </a:solidFill>
                <a:latin typeface="Roboto Condensed" pitchFamily="2" charset="0"/>
                <a:ea typeface="Roboto Condensed" pitchFamily="2" charset="0"/>
              </a:rPr>
              <a:t>Nudge </a:t>
            </a:r>
            <a:r>
              <a:rPr lang="en-US" sz="3200" dirty="0" err="1">
                <a:solidFill>
                  <a:schemeClr val="bg1">
                    <a:lumMod val="50000"/>
                  </a:schemeClr>
                </a:solidFill>
                <a:latin typeface="Roboto Condensed" pitchFamily="2" charset="0"/>
                <a:ea typeface="Roboto Condensed" pitchFamily="2" charset="0"/>
              </a:rPr>
              <a:t>RPh</a:t>
            </a:r>
            <a:r>
              <a:rPr lang="en-US" sz="3200" dirty="0">
                <a:solidFill>
                  <a:schemeClr val="bg1">
                    <a:lumMod val="50000"/>
                  </a:schemeClr>
                </a:solidFill>
                <a:latin typeface="Roboto Condensed" pitchFamily="2" charset="0"/>
                <a:ea typeface="Roboto Condensed" pitchFamily="2" charset="0"/>
              </a:rPr>
              <a:t> to check Queue</a:t>
            </a:r>
          </a:p>
        </p:txBody>
      </p:sp>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2" y="13311"/>
            <a:ext cx="3352799" cy="671389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8444757" y="4987490"/>
            <a:ext cx="740563" cy="274814"/>
            <a:chOff x="3920344" y="3202516"/>
            <a:chExt cx="740563" cy="274814"/>
          </a:xfrm>
        </p:grpSpPr>
        <p:pic>
          <p:nvPicPr>
            <p:cNvPr id="28" name="Picture 14" descr="C:\Users\SVilla@one2one\Desktop\blue bubble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344" y="3202516"/>
              <a:ext cx="597355" cy="27232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975107" y="3215720"/>
              <a:ext cx="685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Yes</a:t>
              </a:r>
            </a:p>
          </p:txBody>
        </p:sp>
      </p:grpSp>
      <p:sp>
        <p:nvSpPr>
          <p:cNvPr id="30" name="TextBox 29"/>
          <p:cNvSpPr txBox="1"/>
          <p:nvPr/>
        </p:nvSpPr>
        <p:spPr>
          <a:xfrm>
            <a:off x="6997450" y="1633683"/>
            <a:ext cx="1843932"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900" b="1" i="0" u="none" strike="noStrike" kern="0" cap="none" spc="0" normalizeH="0" baseline="0" noProof="0" dirty="0">
                <a:ln>
                  <a:noFill/>
                </a:ln>
                <a:solidFill>
                  <a:srgbClr val="7E889C"/>
                </a:solidFill>
                <a:effectLst/>
                <a:uLnTx/>
                <a:uFillTx/>
                <a:latin typeface="Arial" pitchFamily="34" charset="0"/>
                <a:cs typeface="Arial" pitchFamily="34" charset="0"/>
              </a:rPr>
              <a:t>April 21, 2015, 4:17 PM</a:t>
            </a:r>
            <a:endParaRPr kumimoji="0" lang="en-US" sz="900" b="1" i="0" u="sng" strike="noStrike" kern="0" cap="none" spc="0" normalizeH="0" baseline="0" noProof="0" dirty="0">
              <a:ln>
                <a:noFill/>
              </a:ln>
              <a:solidFill>
                <a:srgbClr val="7E889C"/>
              </a:solidFill>
              <a:effectLst/>
              <a:uLnTx/>
              <a:uFillTx/>
              <a:latin typeface="Arial" pitchFamily="34" charset="0"/>
              <a:cs typeface="Arial" pitchFamily="34" charset="0"/>
            </a:endParaRPr>
          </a:p>
        </p:txBody>
      </p:sp>
      <p:sp>
        <p:nvSpPr>
          <p:cNvPr id="31" name="TextBox 30"/>
          <p:cNvSpPr txBox="1"/>
          <p:nvPr/>
        </p:nvSpPr>
        <p:spPr>
          <a:xfrm>
            <a:off x="6792271" y="5440067"/>
            <a:ext cx="685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itchFamily="34" charset="0"/>
                <a:cs typeface="Arial" pitchFamily="34" charset="0"/>
              </a:rPr>
              <a:t>Yes</a:t>
            </a:r>
          </a:p>
        </p:txBody>
      </p:sp>
      <p:sp>
        <p:nvSpPr>
          <p:cNvPr id="32" name="TextBox 31"/>
          <p:cNvSpPr txBox="1"/>
          <p:nvPr/>
        </p:nvSpPr>
        <p:spPr>
          <a:xfrm>
            <a:off x="8345406" y="5209235"/>
            <a:ext cx="913801"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900" b="1" i="0" u="none" strike="noStrike" kern="0" cap="none" spc="0" normalizeH="0" baseline="0" noProof="0" dirty="0">
                <a:ln>
                  <a:noFill/>
                </a:ln>
                <a:solidFill>
                  <a:srgbClr val="7E889C"/>
                </a:solidFill>
                <a:effectLst/>
                <a:uLnTx/>
                <a:uFillTx/>
                <a:latin typeface="Arial" pitchFamily="34" charset="0"/>
                <a:cs typeface="Arial" pitchFamily="34" charset="0"/>
              </a:rPr>
              <a:t>Delivered</a:t>
            </a:r>
            <a:endParaRPr kumimoji="0" lang="en-US" sz="900" b="1" i="0" u="sng" strike="noStrike" kern="0" cap="none" spc="0" normalizeH="0" baseline="0" noProof="0" dirty="0">
              <a:ln>
                <a:noFill/>
              </a:ln>
              <a:solidFill>
                <a:srgbClr val="7E889C"/>
              </a:solidFill>
              <a:effectLst/>
              <a:uLnTx/>
              <a:uFillTx/>
              <a:latin typeface="Arial" pitchFamily="34" charset="0"/>
              <a:cs typeface="Arial" pitchFamily="34" charset="0"/>
            </a:endParaRPr>
          </a:p>
        </p:txBody>
      </p:sp>
      <p:pic>
        <p:nvPicPr>
          <p:cNvPr id="33" name="Picture 9" descr="C:\Users\SVilla@one2one\Desktop\grey bubble 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478" y="1812102"/>
            <a:ext cx="1976487" cy="116338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488497" y="1846920"/>
            <a:ext cx="1894841" cy="9310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Rx Direct&gt;&gt; A new Rx request  has posted and requires processing. </a:t>
            </a: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Log into the Queue Mgmt Portal now: </a:t>
            </a:r>
            <a:r>
              <a:rPr kumimoji="0" lang="en-US" sz="1050" b="0" i="1" u="sng"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Arial" pitchFamily="34" charset="0"/>
              </a:rPr>
              <a:t>www.rx-direct.us/login</a:t>
            </a:r>
          </a:p>
        </p:txBody>
      </p:sp>
      <p:sp>
        <p:nvSpPr>
          <p:cNvPr id="35" name="TextBox 34"/>
          <p:cNvSpPr txBox="1"/>
          <p:nvPr/>
        </p:nvSpPr>
        <p:spPr>
          <a:xfrm>
            <a:off x="7419194" y="1063254"/>
            <a:ext cx="1219201" cy="2308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BFC8D5"/>
                </a:solidFill>
                <a:effectLst/>
                <a:uLnTx/>
                <a:uFillTx/>
                <a:latin typeface="Arial"/>
              </a:rPr>
              <a:t>4:17 PM</a:t>
            </a:r>
          </a:p>
        </p:txBody>
      </p:sp>
      <p:grpSp>
        <p:nvGrpSpPr>
          <p:cNvPr id="36" name="Group 35"/>
          <p:cNvGrpSpPr/>
          <p:nvPr/>
        </p:nvGrpSpPr>
        <p:grpSpPr>
          <a:xfrm>
            <a:off x="6477000" y="3276601"/>
            <a:ext cx="2266433" cy="1210041"/>
            <a:chOff x="723817" y="3617259"/>
            <a:chExt cx="1967757" cy="1965669"/>
          </a:xfrm>
        </p:grpSpPr>
        <p:pic>
          <p:nvPicPr>
            <p:cNvPr id="37" name="Picture 10" descr="C:\Users\SVilla@one2one\Desktop\grey bubble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817" y="3617259"/>
              <a:ext cx="1967757" cy="196566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75764" y="3688955"/>
              <a:ext cx="1873732" cy="15124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Rx Direct&gt;&gt; Its been 3hrs since a new Rx request  has posted and requires processing. </a:t>
              </a:r>
              <a:r>
                <a:rPr kumimoji="0" lang="en-US" sz="1100" b="0" i="0" u="none" strike="noStrike" kern="0" cap="none" spc="0" normalizeH="0" baseline="0" noProof="0" dirty="0">
                  <a:ln>
                    <a:noFill/>
                  </a:ln>
                  <a:solidFill>
                    <a:prstClr val="black"/>
                  </a:solidFill>
                  <a:effectLst/>
                  <a:uLnTx/>
                  <a:uFillTx/>
                  <a:latin typeface="Roboto Condensed" pitchFamily="2" charset="0"/>
                  <a:ea typeface="Roboto Condensed" pitchFamily="2" charset="0"/>
                  <a:cs typeface="Arial" pitchFamily="34" charset="0"/>
                </a:rPr>
                <a:t>Log into the Queue Mgmt Portal now: </a:t>
              </a:r>
              <a:r>
                <a:rPr kumimoji="0" lang="en-US" sz="1050" b="0" i="1" u="sng" strike="noStrike" kern="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Arial" pitchFamily="34" charset="0"/>
                </a:rPr>
                <a:t>www.Rx-direct.us/login</a:t>
              </a:r>
            </a:p>
          </p:txBody>
        </p:sp>
      </p:grpSp>
      <p:pic>
        <p:nvPicPr>
          <p:cNvPr id="39" name="Picture 19" descr="C:\Users\SVilla@one2one\Desktop\iphone arrow blu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455" y="2344030"/>
            <a:ext cx="290513" cy="317500"/>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684491" y="2661530"/>
            <a:ext cx="3567131" cy="1825112"/>
          </a:xfrm>
          <a:prstGeom prst="rect">
            <a:avLst/>
          </a:prstGeom>
        </p:spPr>
        <p:txBody>
          <a:bodyPr vert="horz" lIns="91440" tIns="45720" rIns="91440" bIns="45720" rtlCol="0" anchor="ctr">
            <a:normAutofit fontScale="55000" lnSpcReduction="20000"/>
          </a:bodyPr>
          <a:lstStyle>
            <a:lvl1pPr algn="l" defTabSz="457200" rtl="0" eaLnBrk="1" latinLnBrk="0" hangingPunct="1">
              <a:spcBef>
                <a:spcPct val="0"/>
              </a:spcBef>
              <a:buNone/>
              <a:defRPr sz="2800" b="1" i="0" kern="1200">
                <a:solidFill>
                  <a:schemeClr val="tx1"/>
                </a:solidFill>
                <a:latin typeface="Segoe UI Symbol" pitchFamily="34" charset="0"/>
                <a:ea typeface="Segoe UI Symbol" pitchFamily="34" charset="0"/>
                <a:cs typeface="Segoe UI Symbo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Logic:</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Checks against </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chemeClr val="accent1">
                    <a:lumMod val="75000"/>
                  </a:schemeClr>
                </a:solidFill>
                <a:effectLst/>
                <a:uLnTx/>
                <a:uFillTx/>
                <a:latin typeface="Roboto Condensed" pitchFamily="2" charset="0"/>
                <a:ea typeface="Roboto Condensed" pitchFamily="2" charset="0"/>
                <a:cs typeface="Garamond"/>
              </a:rPr>
              <a:t>RPh</a:t>
            </a: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 still signed in at pharmacy</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No change in the status of the claim by another person at the pharmacy</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The day of the week</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Roboto Condensed" pitchFamily="2" charset="0"/>
                <a:ea typeface="Roboto Condensed" pitchFamily="2" charset="0"/>
                <a:cs typeface="Garamond"/>
              </a:rPr>
              <a:t>closing time in their store database for that day</a:t>
            </a:r>
          </a:p>
        </p:txBody>
      </p:sp>
      <p:sp>
        <p:nvSpPr>
          <p:cNvPr id="22" name="TextBox 21"/>
          <p:cNvSpPr txBox="1"/>
          <p:nvPr/>
        </p:nvSpPr>
        <p:spPr>
          <a:xfrm>
            <a:off x="2514601" y="6650520"/>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2015. Prepared for internal use only. This document contains information proprietary and confidential to  Ingenious Mobility and is not to be disclosed in whole or in part without the express written consent of  IMV.</a:t>
            </a:r>
          </a:p>
        </p:txBody>
      </p:sp>
    </p:spTree>
    <p:extLst>
      <p:ext uri="{BB962C8B-B14F-4D97-AF65-F5344CB8AC3E}">
        <p14:creationId xmlns:p14="http://schemas.microsoft.com/office/powerpoint/2010/main" val="15464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type="lt">
                                    <p:tmAbs val="600"/>
                                  </p:iterate>
                                  <p:childTnLst>
                                    <p:set>
                                      <p:cBhvr>
                                        <p:cTn id="13"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par>
                          <p:cTn id="14" fill="hold">
                            <p:stCondLst>
                              <p:cond delay="1201"/>
                            </p:stCondLst>
                            <p:childTnLst>
                              <p:par>
                                <p:cTn id="15" presetID="10" presetClass="entr" presetSubtype="0" fill="hold" nodeType="after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2201"/>
                            </p:stCondLst>
                            <p:childTnLst>
                              <p:par>
                                <p:cTn id="19" presetID="10" presetClass="entr" presetSubtype="0" fill="hold" grpId="0" nodeType="afterEffect">
                                  <p:stCondLst>
                                    <p:cond delay="5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2" cstate="print">
            <a:extLst>
              <a:ext uri="{28A0092B-C50C-407E-A947-70E740481C1C}">
                <a14:useLocalDpi xmlns:a14="http://schemas.microsoft.com/office/drawing/2010/main" val="0"/>
              </a:ext>
            </a:extLst>
          </a:blip>
          <a:srcRect l="19363" t="5089" r="1503" b="42791"/>
          <a:stretch/>
        </p:blipFill>
        <p:spPr>
          <a:xfrm>
            <a:off x="11500776" y="6408659"/>
            <a:ext cx="419614" cy="276272"/>
          </a:xfrm>
          <a:prstGeom prst="rect">
            <a:avLst/>
          </a:prstGeom>
        </p:spPr>
      </p:pic>
      <p:sp>
        <p:nvSpPr>
          <p:cNvPr id="21" name="Action Button: Home 20">
            <a:hlinkClick r:id="rId3"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2" name="Picture 2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 2016</a:t>
            </a:r>
            <a:r>
              <a:rPr kumimoji="0" lang="en-US" sz="600" b="0" i="0" u="none" strike="noStrike" kern="0" cap="none" spc="0" normalizeH="0" baseline="0" noProof="0" dirty="0">
                <a:ln>
                  <a:noFill/>
                </a:ln>
                <a:solidFill>
                  <a:srgbClr val="737373">
                    <a:lumMod val="60000"/>
                    <a:lumOff val="40000"/>
                  </a:srgbClr>
                </a:solidFill>
                <a:effectLst/>
                <a:uLnTx/>
                <a:uFillTx/>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normal</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2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28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grpSp>
      <p:grpSp>
        <p:nvGrpSpPr>
          <p:cNvPr id="7" name="Group 6"/>
          <p:cNvGrpSpPr/>
          <p:nvPr/>
        </p:nvGrpSpPr>
        <p:grpSpPr>
          <a:xfrm>
            <a:off x="4132845" y="101112"/>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5"/>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597507" y="1424461"/>
              <a:ext cx="2730845" cy="3605057"/>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8" name="TextBox 187"/>
            <p:cNvSpPr txBox="1"/>
            <p:nvPr/>
          </p:nvSpPr>
          <p:spPr>
            <a:xfrm>
              <a:off x="5555127" y="1439959"/>
              <a:ext cx="2226369"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rPr>
                <a:t>RECEIVED 2h 3m ago (4:16pm 01/13/2015)</a:t>
              </a:r>
              <a:endParaRPr kumimoji="0" lang="en-US" sz="2400" b="0" i="0" u="none" strike="noStrike" kern="0" cap="none" spc="0" normalizeH="0" baseline="0" noProof="0" dirty="0">
                <a:ln>
                  <a:noFill/>
                </a:ln>
                <a:solidFill>
                  <a:sysClr val="windowText" lastClr="000000"/>
                </a:solidFill>
                <a:effectLst/>
                <a:uLnTx/>
                <a:uFillTx/>
              </a:endParaRPr>
            </a:p>
          </p:txBody>
        </p:sp>
        <p:sp>
          <p:nvSpPr>
            <p:cNvPr id="189" name="TextBox 188"/>
            <p:cNvSpPr txBox="1"/>
            <p:nvPr/>
          </p:nvSpPr>
          <p:spPr>
            <a:xfrm>
              <a:off x="5649725" y="1580362"/>
              <a:ext cx="2619598" cy="34624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SUBJECT:</a:t>
              </a:r>
              <a:b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10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ALERT </a:t>
              </a:r>
              <a:r>
                <a:rPr lang="en-US" sz="1000" kern="0" dirty="0">
                  <a:solidFill>
                    <a:srgbClr val="FF0000"/>
                  </a:solidFill>
                  <a:latin typeface="Roboto Condensed" pitchFamily="2" charset="0"/>
                  <a:ea typeface="Roboto Condensed" pitchFamily="2" charset="0"/>
                </a:rPr>
                <a:t>– Confirmed  </a:t>
              </a:r>
              <a:r>
                <a:rPr lang="en-US" sz="1000" kern="0" dirty="0">
                  <a:solidFill>
                    <a:sysClr val="windowText" lastClr="000000"/>
                  </a:solidFill>
                  <a:latin typeface="Roboto Condensed" pitchFamily="2" charset="0"/>
                  <a:ea typeface="Roboto Condensed" pitchFamily="2" charset="0"/>
                </a:rPr>
                <a:t>Your Rx for has been processed</a:t>
              </a:r>
              <a:r>
                <a:rPr kumimoji="0" lang="en-US" sz="10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TRANSACTION DETAILS: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SERVICE REQUESTED: </a:t>
              </a:r>
              <a:r>
                <a:rPr kumimoji="0" lang="en-US" sz="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TRANSFER RX via APP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REQUEST MADE:       </a:t>
              </a:r>
              <a:r>
                <a:rPr kumimoji="0" lang="en-US" sz="800" b="0" i="0" u="none" strike="noStrike" kern="0" cap="none" spc="0" normalizeH="0" baseline="0" noProof="0" dirty="0">
                  <a:ln>
                    <a:noFill/>
                  </a:ln>
                  <a:solidFill>
                    <a:sysClr val="windowText" lastClr="000000"/>
                  </a:solidFill>
                  <a:effectLst/>
                  <a:uLnTx/>
                  <a:uFillTx/>
                </a:rPr>
                <a:t>3:16pm 01/13/2016)</a:t>
              </a:r>
              <a:endPar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MEDICATION: </a:t>
              </a:r>
              <a:r>
                <a:rPr kumimoji="0" lang="en-US" sz="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PROPRANOLOL  20MG TABS</a:t>
              </a: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a:r>
              <a:b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QUANTITY REQUESTED: </a:t>
              </a:r>
              <a:r>
                <a:rPr kumimoji="0" lang="en-US" sz="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30</a:t>
              </a: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en-US" sz="800" b="1" kern="0" noProof="0" dirty="0">
                  <a:solidFill>
                    <a:sysClr val="windowText" lastClr="000000"/>
                  </a:solidFill>
                  <a:latin typeface="Roboto Condensed" pitchFamily="2" charset="0"/>
                  <a:ea typeface="Roboto Condensed" pitchFamily="2" charset="0"/>
                </a:rPr>
                <a:t>INSURANCE COPAY: 	                                    $  7.50</a:t>
              </a:r>
            </a:p>
            <a:p>
              <a:r>
                <a:rPr kumimoji="0" lang="en-US" sz="800" b="1" i="0" u="none" strike="noStrike" kern="0" cap="none" spc="0" normalizeH="0" baseline="0" dirty="0">
                  <a:ln>
                    <a:noFill/>
                  </a:ln>
                  <a:solidFill>
                    <a:sysClr val="windowText" lastClr="000000"/>
                  </a:solidFill>
                  <a:effectLst/>
                  <a:uLnTx/>
                  <a:uFillTx/>
                  <a:latin typeface="Roboto Condensed" pitchFamily="2" charset="0"/>
                  <a:ea typeface="Roboto Condensed" pitchFamily="2" charset="0"/>
                </a:rPr>
                <a:t>COMPLIANCE</a:t>
              </a:r>
              <a:r>
                <a:rPr kumimoji="0" lang="en-US" sz="800" b="1" i="0" u="none" strike="noStrike" kern="0" cap="none" spc="0" normalizeH="0" dirty="0">
                  <a:ln>
                    <a:noFill/>
                  </a:ln>
                  <a:solidFill>
                    <a:sysClr val="windowText" lastClr="000000"/>
                  </a:solidFill>
                  <a:effectLst/>
                  <a:uLnTx/>
                  <a:uFillTx/>
                  <a:latin typeface="Roboto Condensed" pitchFamily="2" charset="0"/>
                  <a:ea typeface="Roboto Condensed" pitchFamily="2" charset="0"/>
                </a:rPr>
                <a:t> REWARD </a:t>
              </a:r>
              <a:r>
                <a:rPr kumimoji="0" lang="en-US" sz="800" b="1" i="0" u="none" strike="noStrike" kern="0" cap="none" spc="0" normalizeH="0" baseline="0" dirty="0">
                  <a:ln>
                    <a:noFill/>
                  </a:ln>
                  <a:solidFill>
                    <a:sysClr val="windowText" lastClr="000000"/>
                  </a:solidFill>
                  <a:effectLst/>
                  <a:uLnTx/>
                  <a:uFillTx/>
                  <a:latin typeface="Roboto Condensed" pitchFamily="2" charset="0"/>
                  <a:ea typeface="Roboto Condensed" pitchFamily="2" charset="0"/>
                </a:rPr>
                <a:t>PTs</a:t>
              </a:r>
              <a:r>
                <a:rPr kumimoji="0" lang="en-US" sz="800" b="1" i="0" u="none" strike="noStrike" kern="0" cap="none" spc="0" normalizeH="0" dirty="0">
                  <a:ln>
                    <a:noFill/>
                  </a:ln>
                  <a:solidFill>
                    <a:sysClr val="windowText" lastClr="000000"/>
                  </a:solidFill>
                  <a:effectLst/>
                  <a:uLnTx/>
                  <a:uFillTx/>
                  <a:latin typeface="Roboto Condensed" pitchFamily="2" charset="0"/>
                  <a:ea typeface="Roboto Condensed" pitchFamily="2" charset="0"/>
                </a:rPr>
                <a:t> (USED):  </a:t>
              </a:r>
              <a:r>
                <a:rPr lang="en-US" sz="800" b="1" kern="0" dirty="0">
                  <a:solidFill>
                    <a:sysClr val="windowText" lastClr="000000"/>
                  </a:solidFill>
                  <a:latin typeface="Roboto Condensed" pitchFamily="2" charset="0"/>
                  <a:ea typeface="Roboto Condensed" pitchFamily="2" charset="0"/>
                </a:rPr>
                <a:t>350  </a:t>
              </a:r>
              <a:r>
                <a:rPr kumimoji="0" lang="en-US" sz="800" b="1" i="0" u="none" strike="noStrike" kern="0" cap="none" spc="0" normalizeH="0" dirty="0">
                  <a:ln>
                    <a:noFill/>
                  </a:ln>
                  <a:solidFill>
                    <a:sysClr val="windowText" lastClr="000000"/>
                  </a:solidFill>
                  <a:effectLst/>
                  <a:uLnTx/>
                  <a:uFillTx/>
                  <a:latin typeface="Roboto Condensed" pitchFamily="2" charset="0"/>
                  <a:ea typeface="Roboto Condensed" pitchFamily="2" charset="0"/>
                </a:rPr>
                <a:t>    </a:t>
              </a:r>
              <a:r>
                <a:rPr kumimoji="0" lang="en-US" sz="800" b="1" i="0" u="none" strike="noStrike" kern="0" cap="none" spc="0" normalizeH="0" dirty="0">
                  <a:ln>
                    <a:noFill/>
                  </a:ln>
                  <a:solidFill>
                    <a:srgbClr val="FF0000"/>
                  </a:solidFill>
                  <a:effectLst/>
                  <a:uLnTx/>
                  <a:uFillTx/>
                  <a:latin typeface="Roboto Condensed" pitchFamily="2" charset="0"/>
                  <a:ea typeface="Roboto Condensed" pitchFamily="2" charset="0"/>
                </a:rPr>
                <a:t>- 3.50         </a:t>
              </a:r>
              <a:r>
                <a:rPr lang="en-US" sz="800" b="1" kern="0" dirty="0">
                  <a:solidFill>
                    <a:sysClr val="windowText" lastClr="000000"/>
                  </a:solidFill>
                  <a:latin typeface="Roboto Condensed" pitchFamily="2" charset="0"/>
                  <a:ea typeface="Roboto Condensed" pitchFamily="2" charset="0"/>
                </a:rPr>
                <a:t>HANDING CHARGE:                                         $  2.25</a:t>
              </a:r>
            </a:p>
            <a:p>
              <a:pPr marL="0" marR="0" lvl="0" indent="0" defTabSz="914400" eaLnBrk="1" fontAlgn="auto" latinLnBrk="0" hangingPunct="1">
                <a:lnSpc>
                  <a:spcPct val="100000"/>
                </a:lnSpc>
                <a:spcBef>
                  <a:spcPts val="0"/>
                </a:spcBef>
                <a:spcAft>
                  <a:spcPts val="0"/>
                </a:spcAft>
                <a:buClrTx/>
                <a:buSzTx/>
                <a:buFontTx/>
                <a:buNone/>
                <a:tabLst/>
                <a:defRPr/>
              </a:pPr>
              <a:r>
                <a:rPr lang="en-US" sz="800" b="1" kern="0" dirty="0">
                  <a:solidFill>
                    <a:sysClr val="windowText" lastClr="000000"/>
                  </a:solidFill>
                  <a:latin typeface="Roboto Condensed" pitchFamily="2" charset="0"/>
                  <a:ea typeface="Roboto Condensed" pitchFamily="2" charset="0"/>
                </a:rPr>
                <a:t>PAYMENT CARD AUTHORIZED:                     </a:t>
              </a:r>
              <a:r>
                <a:rPr lang="en-US" sz="800" b="1" kern="0" dirty="0">
                  <a:solidFill>
                    <a:srgbClr val="256FBD"/>
                  </a:solidFill>
                  <a:latin typeface="Roboto Condensed" pitchFamily="2" charset="0"/>
                  <a:ea typeface="Roboto Condensed" pitchFamily="2" charset="0"/>
                </a:rPr>
                <a:t>$  6.25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DELIVERY</a:t>
              </a:r>
              <a:r>
                <a:rPr kumimoji="0" lang="en-US" sz="800" b="1" i="0" u="none" strike="noStrike" kern="0" cap="none" spc="0" normalizeH="0" noProof="0" dirty="0">
                  <a:ln>
                    <a:noFill/>
                  </a:ln>
                  <a:solidFill>
                    <a:sysClr val="windowText" lastClr="000000"/>
                  </a:solidFill>
                  <a:effectLst/>
                  <a:uLnTx/>
                  <a:uFillTx/>
                  <a:latin typeface="Roboto Condensed" pitchFamily="2" charset="0"/>
                  <a:ea typeface="Roboto Condensed" pitchFamily="2" charset="0"/>
                </a:rPr>
                <a:t> METHOD:  1-2 day</a:t>
              </a: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RX Number:  </a:t>
              </a:r>
              <a:r>
                <a:rPr kumimoji="0" lang="en-US" sz="800" b="1" i="0" u="none" strike="noStrike" kern="0" cap="none" spc="0" normalizeH="0" baseline="0" noProof="0" dirty="0">
                  <a:ln>
                    <a:noFill/>
                  </a:ln>
                  <a:solidFill>
                    <a:srgbClr val="FF0000"/>
                  </a:solidFill>
                  <a:effectLst/>
                  <a:uLnTx/>
                  <a:uFillTx/>
                  <a:latin typeface="Roboto Condensed" pitchFamily="2" charset="0"/>
                  <a:ea typeface="Roboto Condensed" pitchFamily="2" charset="0"/>
                </a:rPr>
                <a:t>00-365699</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ACTION :</a:t>
              </a:r>
              <a:b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Your Insurance allows a 30 day supply</a:t>
              </a:r>
            </a:p>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ysClr val="windowText" lastClr="000000"/>
                  </a:solidFill>
                  <a:latin typeface="Roboto Condensed" pitchFamily="2" charset="0"/>
                  <a:ea typeface="Roboto Condensed" pitchFamily="2" charset="0"/>
                </a:rPr>
                <a:t>If you prefer to NOT USE YOUR INSURANCE</a:t>
              </a:r>
            </a:p>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ysClr val="windowText" lastClr="000000"/>
                  </a:solidFill>
                  <a:latin typeface="Roboto Condensed" pitchFamily="2" charset="0"/>
                  <a:ea typeface="Roboto Condensed" pitchFamily="2" charset="0"/>
                </a:rPr>
                <a:t>and PAY CASH  AMOUNT for a 100 Quantity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Thank you for your order from</a:t>
              </a:r>
              <a:r>
                <a:rPr kumimoji="0" lang="en-US" sz="1000" b="0" i="0" u="none" strike="noStrike" kern="0" cap="none" spc="0" normalizeH="0" noProof="0" dirty="0">
                  <a:ln>
                    <a:noFill/>
                  </a:ln>
                  <a:solidFill>
                    <a:sysClr val="windowText" lastClr="000000"/>
                  </a:solidFill>
                  <a:effectLst/>
                  <a:uLnTx/>
                  <a:uFillTx/>
                  <a:latin typeface="Roboto Condensed" pitchFamily="2" charset="0"/>
                  <a:ea typeface="Roboto Condensed" pitchFamily="2" charset="0"/>
                </a:rPr>
                <a:t> RX-DIRECT HOME DELIVERY</a:t>
              </a:r>
              <a:endParaRPr kumimoji="0" lang="en-US" sz="1000" b="1" i="0" u="none" strike="noStrike" kern="0" cap="none" spc="0" normalizeH="0" baseline="0" noProof="0" dirty="0">
                <a:ln>
                  <a:noFill/>
                </a:ln>
                <a:solidFill>
                  <a:srgbClr val="256FBD"/>
                </a:solidFill>
                <a:effectLst/>
                <a:uLnTx/>
                <a:uFillTx/>
                <a:latin typeface="Roboto Condensed" pitchFamily="2" charset="0"/>
                <a:ea typeface="Roboto Condensed" pitchFamily="2" charset="0"/>
              </a:endParaRPr>
            </a:p>
          </p:txBody>
        </p:sp>
        <p:sp>
          <p:nvSpPr>
            <p:cNvPr id="190" name="Rectangle 189">
              <a:hlinkClick r:id="rId6"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99"/>
                  </a:solidFill>
                  <a:effectLst/>
                  <a:uLnTx/>
                  <a:uFillTx/>
                  <a:latin typeface="Roboto Condensed" pitchFamily="2" charset="0"/>
                  <a:ea typeface="Roboto Condensed" pitchFamily="2" charset="0"/>
                </a:rPr>
                <a:t>MARK READ / RETURN TO LIST</a:t>
              </a:r>
            </a:p>
          </p:txBody>
        </p:sp>
        <p:sp>
          <p:nvSpPr>
            <p:cNvPr id="201" name="Action Button: Home 200">
              <a:hlinkClick r:id="rId7"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2" name="Rectangle 31"/>
          <p:cNvSpPr/>
          <p:nvPr/>
        </p:nvSpPr>
        <p:spPr>
          <a:xfrm>
            <a:off x="6198116" y="1230030"/>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5"/>
          <p:cNvSpPr/>
          <p:nvPr/>
        </p:nvSpPr>
        <p:spPr>
          <a:xfrm>
            <a:off x="4325096" y="1231505"/>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36"/>
          <p:cNvSpPr/>
          <p:nvPr/>
        </p:nvSpPr>
        <p:spPr>
          <a:xfrm>
            <a:off x="4325094" y="989424"/>
            <a:ext cx="2734079"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 name="TextBox 37"/>
          <p:cNvSpPr txBox="1"/>
          <p:nvPr/>
        </p:nvSpPr>
        <p:spPr>
          <a:xfrm>
            <a:off x="4335081" y="1222589"/>
            <a:ext cx="2724092"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&lt;&lt; PREVIOUS                                                   NEXT &gt;&gt;</a:t>
            </a:r>
            <a:endParaRPr kumimoji="0" lang="en-US" sz="10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p:txBody>
      </p:sp>
      <p:sp>
        <p:nvSpPr>
          <p:cNvPr id="39" name="TextBox 38"/>
          <p:cNvSpPr txBox="1"/>
          <p:nvPr/>
        </p:nvSpPr>
        <p:spPr>
          <a:xfrm>
            <a:off x="5181378" y="1246311"/>
            <a:ext cx="1016738" cy="2000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New Message 2 of 4</a:t>
            </a: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p:txBody>
      </p:sp>
      <p:sp>
        <p:nvSpPr>
          <p:cNvPr id="40" name="L-Shape 39"/>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 name="TextBox 40"/>
          <p:cNvSpPr txBox="1"/>
          <p:nvPr/>
        </p:nvSpPr>
        <p:spPr>
          <a:xfrm>
            <a:off x="5201657" y="975569"/>
            <a:ext cx="103586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MY ALERTS</a:t>
            </a:r>
          </a:p>
        </p:txBody>
      </p:sp>
      <p:cxnSp>
        <p:nvCxnSpPr>
          <p:cNvPr id="42" name="Straight Connector 41"/>
          <p:cNvCxnSpPr/>
          <p:nvPr/>
        </p:nvCxnSpPr>
        <p:spPr>
          <a:xfrm>
            <a:off x="4325094" y="1239506"/>
            <a:ext cx="27436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hlinkClick r:id="rId8" action="ppaction://hlinksldjump"/>
          </p:cNvPr>
          <p:cNvSpPr/>
          <p:nvPr/>
        </p:nvSpPr>
        <p:spPr>
          <a:xfrm>
            <a:off x="9540761" y="6411659"/>
            <a:ext cx="2651239" cy="356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Rectangle 1"/>
          <p:cNvSpPr/>
          <p:nvPr/>
        </p:nvSpPr>
        <p:spPr>
          <a:xfrm>
            <a:off x="4771469" y="4409762"/>
            <a:ext cx="1705141" cy="177421"/>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925701" y="4365149"/>
            <a:ext cx="1455848" cy="246221"/>
          </a:xfrm>
          <a:prstGeom prst="rect">
            <a:avLst/>
          </a:prstGeom>
          <a:noFill/>
        </p:spPr>
        <p:txBody>
          <a:bodyPr wrap="none" rtlCol="0">
            <a:spAutoFit/>
          </a:bodyPr>
          <a:lstStyle/>
          <a:p>
            <a:r>
              <a:rPr lang="en-US" sz="1000" dirty="0">
                <a:solidFill>
                  <a:schemeClr val="bg1"/>
                </a:solidFill>
                <a:latin typeface="Roboto Condensed" pitchFamily="2" charset="0"/>
                <a:ea typeface="Roboto Condensed" pitchFamily="2" charset="0"/>
              </a:rPr>
              <a:t>DO NOT USE INSURANCE</a:t>
            </a:r>
          </a:p>
        </p:txBody>
      </p:sp>
    </p:spTree>
    <p:extLst>
      <p:ext uri="{BB962C8B-B14F-4D97-AF65-F5344CB8AC3E}">
        <p14:creationId xmlns:p14="http://schemas.microsoft.com/office/powerpoint/2010/main" val="849074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2" cstate="print">
            <a:extLst>
              <a:ext uri="{28A0092B-C50C-407E-A947-70E740481C1C}">
                <a14:useLocalDpi xmlns:a14="http://schemas.microsoft.com/office/drawing/2010/main" val="0"/>
              </a:ext>
            </a:extLst>
          </a:blip>
          <a:srcRect l="19363" t="5089" r="1503" b="42791"/>
          <a:stretch/>
        </p:blipFill>
        <p:spPr>
          <a:xfrm>
            <a:off x="11500776" y="6408659"/>
            <a:ext cx="419614" cy="276272"/>
          </a:xfrm>
          <a:prstGeom prst="rect">
            <a:avLst/>
          </a:prstGeom>
        </p:spPr>
      </p:pic>
      <p:sp>
        <p:nvSpPr>
          <p:cNvPr id="21" name="Action Button: Home 20">
            <a:hlinkClick r:id="rId3"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C-II Medication</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32845" y="101112"/>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5"/>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597507" y="1424461"/>
              <a:ext cx="2730845" cy="3605057"/>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55127" y="1439959"/>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649725" y="1580362"/>
              <a:ext cx="2619598" cy="3308598"/>
            </a:xfrm>
            <a:prstGeom prst="rect">
              <a:avLst/>
            </a:prstGeom>
            <a:noFill/>
          </p:spPr>
          <p:txBody>
            <a:bodyPr wrap="square" rtlCol="0">
              <a:spAutoFit/>
            </a:bodyPr>
            <a:lstStyle/>
            <a:p>
              <a:r>
                <a:rPr lang="en-US" sz="1000" b="1" dirty="0">
                  <a:latin typeface="Roboto Condensed" pitchFamily="2" charset="0"/>
                  <a:ea typeface="Roboto Condensed" pitchFamily="2" charset="0"/>
                </a:rPr>
                <a:t>SUBJECT:</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ALERT </a:t>
              </a:r>
              <a:r>
                <a:rPr lang="en-US" sz="1000" dirty="0">
                  <a:solidFill>
                    <a:srgbClr val="FF0000"/>
                  </a:solidFill>
                  <a:latin typeface="Roboto Condensed" pitchFamily="2" charset="0"/>
                  <a:ea typeface="Roboto Condensed" pitchFamily="2" charset="0"/>
                </a:rPr>
                <a:t>(CRITICAL) </a:t>
              </a:r>
              <a:r>
                <a:rPr lang="en-US" sz="1000" dirty="0">
                  <a:latin typeface="Roboto Condensed" pitchFamily="2" charset="0"/>
                  <a:ea typeface="Roboto Condensed" pitchFamily="2" charset="0"/>
                </a:rPr>
                <a:t>: Unable to Fill Schedule II </a:t>
              </a:r>
              <a:r>
                <a:rPr lang="en-US" sz="1000" b="1" dirty="0">
                  <a:solidFill>
                    <a:srgbClr val="FF0000"/>
                  </a:solidFill>
                  <a:latin typeface="Roboto Condensed" pitchFamily="2" charset="0"/>
                  <a:ea typeface="Roboto Condensed" pitchFamily="2" charset="0"/>
                </a:rPr>
                <a:t>(C-II)  </a:t>
              </a:r>
              <a:r>
                <a:rPr lang="en-US" sz="1000" dirty="0">
                  <a:latin typeface="Roboto Condensed" pitchFamily="2" charset="0"/>
                  <a:ea typeface="Roboto Condensed" pitchFamily="2" charset="0"/>
                </a:rPr>
                <a:t>Medication via Home Delivery  (State PHARMACY LAW) </a:t>
              </a:r>
            </a:p>
            <a:p>
              <a:endParaRPr lang="en-US" sz="3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TRANSACTION DETAILS: </a:t>
              </a:r>
            </a:p>
            <a:p>
              <a:r>
                <a:rPr lang="en-US" sz="800" b="1" dirty="0">
                  <a:latin typeface="Roboto Condensed" pitchFamily="2" charset="0"/>
                  <a:ea typeface="Roboto Condensed" pitchFamily="2" charset="0"/>
                </a:rPr>
                <a:t>SERVICE REQUESTED: </a:t>
              </a:r>
              <a:r>
                <a:rPr lang="en-US" sz="800" b="1" dirty="0">
                  <a:solidFill>
                    <a:srgbClr val="256FBD"/>
                  </a:solidFill>
                  <a:latin typeface="Roboto Condensed" pitchFamily="2" charset="0"/>
                  <a:ea typeface="Roboto Condensed" pitchFamily="2" charset="0"/>
                </a:rPr>
                <a:t>TRANSFER RX via APP  </a:t>
              </a:r>
            </a:p>
            <a:p>
              <a:r>
                <a:rPr lang="en-US" sz="800" b="1" dirty="0">
                  <a:latin typeface="Roboto Condensed" pitchFamily="2" charset="0"/>
                  <a:ea typeface="Roboto Condensed" pitchFamily="2" charset="0"/>
                </a:rPr>
                <a:t>REQUEST MADE:       </a:t>
              </a:r>
              <a:r>
                <a:rPr lang="en-US" sz="800" dirty="0"/>
                <a:t>3:16pm 01/13/2016)</a:t>
              </a:r>
              <a:endParaRPr lang="en-US" sz="800" b="1" dirty="0">
                <a:latin typeface="Roboto Condensed" pitchFamily="2" charset="0"/>
                <a:ea typeface="Roboto Condensed" pitchFamily="2" charset="0"/>
              </a:endParaRPr>
            </a:p>
            <a:p>
              <a:r>
                <a:rPr lang="en-US" sz="800" b="1" dirty="0">
                  <a:latin typeface="Roboto Condensed" pitchFamily="2" charset="0"/>
                  <a:ea typeface="Roboto Condensed" pitchFamily="2" charset="0"/>
                </a:rPr>
                <a:t>MEDICATION: </a:t>
              </a:r>
              <a:r>
                <a:rPr lang="en-US" sz="800" b="1" dirty="0">
                  <a:solidFill>
                    <a:srgbClr val="256FBD"/>
                  </a:solidFill>
                  <a:latin typeface="Roboto Condensed" pitchFamily="2" charset="0"/>
                  <a:ea typeface="Roboto Condensed" pitchFamily="2" charset="0"/>
                </a:rPr>
                <a:t>OXYCODONE 40MG TABS</a:t>
              </a:r>
              <a:r>
                <a:rPr lang="en-US" sz="800" b="1" dirty="0">
                  <a:latin typeface="Roboto Condensed" pitchFamily="2" charset="0"/>
                  <a:ea typeface="Roboto Condensed" pitchFamily="2" charset="0"/>
                </a:rPr>
                <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QUANTITY REQUESTED: </a:t>
              </a:r>
              <a:r>
                <a:rPr lang="en-US" sz="800" b="1" dirty="0">
                  <a:solidFill>
                    <a:srgbClr val="256FBD"/>
                  </a:solidFill>
                  <a:latin typeface="Roboto Condensed" pitchFamily="2" charset="0"/>
                  <a:ea typeface="Roboto Condensed" pitchFamily="2" charset="0"/>
                </a:rPr>
                <a:t>60</a:t>
              </a:r>
              <a:r>
                <a:rPr lang="en-US" sz="800" b="1" dirty="0">
                  <a:latin typeface="Roboto Condensed" pitchFamily="2" charset="0"/>
                  <a:ea typeface="Roboto Condensed" pitchFamily="2" charset="0"/>
                </a:rPr>
                <a:t>      </a:t>
              </a:r>
            </a:p>
            <a:p>
              <a:r>
                <a:rPr lang="en-US" sz="800" b="1" dirty="0">
                  <a:latin typeface="Roboto Condensed" pitchFamily="2" charset="0"/>
                  <a:ea typeface="Roboto Condensed" pitchFamily="2" charset="0"/>
                </a:rPr>
                <a:t>DEA SCHEDULE:  </a:t>
              </a:r>
              <a:r>
                <a:rPr lang="en-US" sz="800" b="1" dirty="0">
                  <a:solidFill>
                    <a:srgbClr val="FF0000"/>
                  </a:solidFill>
                  <a:latin typeface="Roboto Condensed" pitchFamily="2" charset="0"/>
                  <a:ea typeface="Roboto Condensed" pitchFamily="2" charset="0"/>
                </a:rPr>
                <a:t>C-II</a:t>
              </a:r>
            </a:p>
            <a:p>
              <a:endParaRPr lang="en-US" sz="800" b="1" dirty="0"/>
            </a:p>
            <a:p>
              <a:r>
                <a:rPr lang="en-US" sz="1000" b="1" dirty="0">
                  <a:latin typeface="Roboto Condensed" pitchFamily="2" charset="0"/>
                  <a:ea typeface="Roboto Condensed" pitchFamily="2" charset="0"/>
                </a:rPr>
                <a:t>ACTION :</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Unfortunately, we are not able to fill your prescription, shown above. Please consult a local pharmacy in person for them to fill.</a:t>
              </a:r>
            </a:p>
            <a:p>
              <a:endParaRPr lang="en-US" sz="1000" dirty="0">
                <a:latin typeface="Roboto Condensed" pitchFamily="2" charset="0"/>
                <a:ea typeface="Roboto Condensed" pitchFamily="2" charset="0"/>
              </a:endParaRPr>
            </a:p>
            <a:p>
              <a:r>
                <a:rPr lang="en-US" sz="1000" dirty="0">
                  <a:latin typeface="Roboto Condensed" pitchFamily="2" charset="0"/>
                  <a:ea typeface="Roboto Condensed" pitchFamily="2" charset="0"/>
                </a:rPr>
                <a:t>If law changes where we are able to fill this medication at a later date, we will notify you.</a:t>
              </a:r>
            </a:p>
            <a:p>
              <a:endParaRPr lang="en-US" sz="1000" b="1" dirty="0">
                <a:solidFill>
                  <a:srgbClr val="256FBD"/>
                </a:solidFill>
                <a:latin typeface="Roboto Condensed" pitchFamily="2" charset="0"/>
                <a:ea typeface="Roboto Condensed" pitchFamily="2" charset="0"/>
              </a:endParaRPr>
            </a:p>
            <a:p>
              <a:r>
                <a:rPr lang="en-US" sz="1000" dirty="0">
                  <a:latin typeface="Roboto Condensed" pitchFamily="2" charset="0"/>
                  <a:ea typeface="Roboto Condensed" pitchFamily="2" charset="0"/>
                </a:rPr>
                <a:t>Please use our </a:t>
              </a:r>
              <a:r>
                <a:rPr lang="en-US" sz="1000" b="1" u="sng" dirty="0">
                  <a:solidFill>
                    <a:srgbClr val="256FBD"/>
                  </a:solidFill>
                  <a:latin typeface="Roboto Condensed" pitchFamily="2" charset="0"/>
                  <a:ea typeface="Roboto Condensed" pitchFamily="2" charset="0"/>
                </a:rPr>
                <a:t>Drug Lookup Tool</a:t>
              </a:r>
              <a:r>
                <a:rPr lang="en-US" sz="1000" b="1" dirty="0">
                  <a:solidFill>
                    <a:srgbClr val="256FBD"/>
                  </a:solidFill>
                  <a:latin typeface="Roboto Condensed" pitchFamily="2" charset="0"/>
                  <a:ea typeface="Roboto Condensed" pitchFamily="2" charset="0"/>
                </a:rPr>
                <a:t> </a:t>
              </a:r>
              <a:r>
                <a:rPr lang="en-US" sz="1000" dirty="0">
                  <a:latin typeface="Roboto Condensed" pitchFamily="2" charset="0"/>
                  <a:ea typeface="Roboto Condensed" pitchFamily="2" charset="0"/>
                </a:rPr>
                <a:t>to search for other medications available through Rx-Direct.</a:t>
              </a:r>
              <a:endParaRPr lang="en-US" sz="1000" b="1" dirty="0">
                <a:solidFill>
                  <a:srgbClr val="256FBD"/>
                </a:solidFill>
                <a:latin typeface="Roboto Condensed" pitchFamily="2" charset="0"/>
                <a:ea typeface="Roboto Condensed" pitchFamily="2" charset="0"/>
              </a:endParaRPr>
            </a:p>
          </p:txBody>
        </p:sp>
        <p:sp>
          <p:nvSpPr>
            <p:cNvPr id="190" name="Rectangle 189">
              <a:hlinkClick r:id="rId6"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7"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p:cNvSpPr/>
          <p:nvPr/>
        </p:nvSpPr>
        <p:spPr>
          <a:xfrm>
            <a:off x="6198116" y="1230030"/>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5"/>
          <p:cNvSpPr/>
          <p:nvPr/>
        </p:nvSpPr>
        <p:spPr>
          <a:xfrm>
            <a:off x="4325096" y="1231505"/>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36"/>
          <p:cNvSpPr/>
          <p:nvPr/>
        </p:nvSpPr>
        <p:spPr>
          <a:xfrm>
            <a:off x="4325094" y="989424"/>
            <a:ext cx="2734079"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 name="TextBox 37"/>
          <p:cNvSpPr txBox="1"/>
          <p:nvPr/>
        </p:nvSpPr>
        <p:spPr>
          <a:xfrm>
            <a:off x="4335081" y="1222589"/>
            <a:ext cx="2724092"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&lt;&lt; PREVIOUS                                                   NEXT &gt;&gt;</a:t>
            </a:r>
            <a:endParaRPr kumimoji="0" lang="en-US" sz="10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p:txBody>
      </p:sp>
      <p:sp>
        <p:nvSpPr>
          <p:cNvPr id="39" name="TextBox 38"/>
          <p:cNvSpPr txBox="1"/>
          <p:nvPr/>
        </p:nvSpPr>
        <p:spPr>
          <a:xfrm>
            <a:off x="5181378" y="1246311"/>
            <a:ext cx="1016738" cy="2000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New Message 2 of 4</a:t>
            </a: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p:txBody>
      </p:sp>
      <p:sp>
        <p:nvSpPr>
          <p:cNvPr id="40" name="L-Shape 39"/>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 name="TextBox 40"/>
          <p:cNvSpPr txBox="1"/>
          <p:nvPr/>
        </p:nvSpPr>
        <p:spPr>
          <a:xfrm>
            <a:off x="5201657" y="975569"/>
            <a:ext cx="103586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MY ALERTS</a:t>
            </a:r>
          </a:p>
        </p:txBody>
      </p:sp>
      <p:cxnSp>
        <p:nvCxnSpPr>
          <p:cNvPr id="42" name="Straight Connector 41"/>
          <p:cNvCxnSpPr/>
          <p:nvPr/>
        </p:nvCxnSpPr>
        <p:spPr>
          <a:xfrm>
            <a:off x="4325094" y="1239506"/>
            <a:ext cx="27436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hlinkClick r:id="rId6" action="ppaction://hlinksldjump"/>
          </p:cNvPr>
          <p:cNvSpPr/>
          <p:nvPr/>
        </p:nvSpPr>
        <p:spPr>
          <a:xfrm>
            <a:off x="9540761" y="6411659"/>
            <a:ext cx="2651239" cy="356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12289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2" cstate="print">
            <a:extLst>
              <a:ext uri="{28A0092B-C50C-407E-A947-70E740481C1C}">
                <a14:useLocalDpi xmlns:a14="http://schemas.microsoft.com/office/drawing/2010/main" val="0"/>
              </a:ext>
            </a:extLst>
          </a:blip>
          <a:srcRect l="19363" t="5089" r="1503" b="42791"/>
          <a:stretch/>
        </p:blipFill>
        <p:spPr>
          <a:xfrm>
            <a:off x="11500776" y="6408659"/>
            <a:ext cx="419614" cy="276272"/>
          </a:xfrm>
          <a:prstGeom prst="rect">
            <a:avLst/>
          </a:prstGeom>
        </p:spPr>
      </p:pic>
      <p:sp>
        <p:nvSpPr>
          <p:cNvPr id="21" name="Action Button: Home 20">
            <a:hlinkClick r:id="rId3"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Medication Not Stocked</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26360" y="101112"/>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5"/>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597507" y="1424461"/>
              <a:ext cx="2730845" cy="3605057"/>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55127" y="1439959"/>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90" name="Rectangle 189">
              <a:hlinkClick r:id="rId6"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7"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p:cNvSpPr/>
          <p:nvPr/>
        </p:nvSpPr>
        <p:spPr>
          <a:xfrm>
            <a:off x="6198116" y="1230030"/>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5"/>
          <p:cNvSpPr/>
          <p:nvPr/>
        </p:nvSpPr>
        <p:spPr>
          <a:xfrm>
            <a:off x="4325096" y="1231505"/>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36"/>
          <p:cNvSpPr/>
          <p:nvPr/>
        </p:nvSpPr>
        <p:spPr>
          <a:xfrm>
            <a:off x="4325094" y="989424"/>
            <a:ext cx="2734079"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 name="TextBox 37"/>
          <p:cNvSpPr txBox="1"/>
          <p:nvPr/>
        </p:nvSpPr>
        <p:spPr>
          <a:xfrm>
            <a:off x="4335081" y="1222589"/>
            <a:ext cx="2724092"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&lt;&lt; PREVIOUS                                                   NEXT &gt;&gt;</a:t>
            </a:r>
            <a:endParaRPr kumimoji="0" lang="en-US" sz="10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p:txBody>
      </p:sp>
      <p:sp>
        <p:nvSpPr>
          <p:cNvPr id="39" name="TextBox 38"/>
          <p:cNvSpPr txBox="1"/>
          <p:nvPr/>
        </p:nvSpPr>
        <p:spPr>
          <a:xfrm>
            <a:off x="5181378" y="1246311"/>
            <a:ext cx="1016738" cy="2000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New Message 2 of 4</a:t>
            </a: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p:txBody>
      </p:sp>
      <p:sp>
        <p:nvSpPr>
          <p:cNvPr id="40" name="L-Shape 39"/>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 name="TextBox 40"/>
          <p:cNvSpPr txBox="1"/>
          <p:nvPr/>
        </p:nvSpPr>
        <p:spPr>
          <a:xfrm>
            <a:off x="5201657" y="975569"/>
            <a:ext cx="103586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MY ALERTS</a:t>
            </a:r>
          </a:p>
        </p:txBody>
      </p:sp>
      <p:cxnSp>
        <p:nvCxnSpPr>
          <p:cNvPr id="42" name="Straight Connector 41"/>
          <p:cNvCxnSpPr/>
          <p:nvPr/>
        </p:nvCxnSpPr>
        <p:spPr>
          <a:xfrm>
            <a:off x="4325094" y="1239506"/>
            <a:ext cx="27436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hlinkClick r:id="rId6" action="ppaction://hlinksldjump"/>
          </p:cNvPr>
          <p:cNvSpPr/>
          <p:nvPr/>
        </p:nvSpPr>
        <p:spPr>
          <a:xfrm>
            <a:off x="9540761" y="6411659"/>
            <a:ext cx="2651239" cy="356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TextBox 28"/>
          <p:cNvSpPr txBox="1"/>
          <p:nvPr/>
        </p:nvSpPr>
        <p:spPr>
          <a:xfrm>
            <a:off x="4322227" y="1744451"/>
            <a:ext cx="2619598" cy="3062377"/>
          </a:xfrm>
          <a:prstGeom prst="rect">
            <a:avLst/>
          </a:prstGeom>
          <a:noFill/>
        </p:spPr>
        <p:txBody>
          <a:bodyPr wrap="square" rtlCol="0">
            <a:spAutoFit/>
          </a:bodyPr>
          <a:lstStyle/>
          <a:p>
            <a:r>
              <a:rPr lang="en-US" sz="1000" b="1" dirty="0">
                <a:latin typeface="Roboto Condensed" pitchFamily="2" charset="0"/>
                <a:ea typeface="Roboto Condensed" pitchFamily="2" charset="0"/>
              </a:rPr>
              <a:t>SUBJECT:</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ALERT: </a:t>
            </a:r>
            <a:r>
              <a:rPr lang="en-US" sz="1000" dirty="0">
                <a:solidFill>
                  <a:srgbClr val="FF0000"/>
                </a:solidFill>
                <a:latin typeface="Roboto Condensed" pitchFamily="2" charset="0"/>
                <a:ea typeface="Roboto Condensed" pitchFamily="2" charset="0"/>
              </a:rPr>
              <a:t>(CRITICAL) </a:t>
            </a:r>
            <a:r>
              <a:rPr lang="en-US" sz="1000" dirty="0">
                <a:latin typeface="Roboto Condensed" pitchFamily="2" charset="0"/>
                <a:ea typeface="Roboto Condensed" pitchFamily="2" charset="0"/>
              </a:rPr>
              <a:t>Unable to supply this currently at RX-DIRECT  HOME DELIVERY </a:t>
            </a:r>
          </a:p>
          <a:p>
            <a:endParaRPr lang="en-US" sz="3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TRANSACTION DETAILS: </a:t>
            </a:r>
          </a:p>
          <a:p>
            <a:r>
              <a:rPr lang="en-US" sz="800" b="1" dirty="0">
                <a:latin typeface="Roboto Condensed" pitchFamily="2" charset="0"/>
                <a:ea typeface="Roboto Condensed" pitchFamily="2" charset="0"/>
              </a:rPr>
              <a:t>SERVICE REQUESTED: </a:t>
            </a:r>
            <a:r>
              <a:rPr lang="en-US" sz="800" b="1" dirty="0">
                <a:solidFill>
                  <a:srgbClr val="256FBD"/>
                </a:solidFill>
                <a:latin typeface="Roboto Condensed" pitchFamily="2" charset="0"/>
                <a:ea typeface="Roboto Condensed" pitchFamily="2" charset="0"/>
              </a:rPr>
              <a:t>TRANSFER RX via APP  </a:t>
            </a:r>
          </a:p>
          <a:p>
            <a:r>
              <a:rPr lang="en-US" sz="800" b="1" dirty="0">
                <a:latin typeface="Roboto Condensed" pitchFamily="2" charset="0"/>
                <a:ea typeface="Roboto Condensed" pitchFamily="2" charset="0"/>
              </a:rPr>
              <a:t>REQUEST MADE:       </a:t>
            </a:r>
            <a:r>
              <a:rPr lang="en-US" sz="800" dirty="0"/>
              <a:t>3:16pm 01/13/2016)</a:t>
            </a:r>
            <a:endParaRPr lang="en-US" sz="800" b="1" dirty="0">
              <a:latin typeface="Roboto Condensed" pitchFamily="2" charset="0"/>
              <a:ea typeface="Roboto Condensed" pitchFamily="2" charset="0"/>
            </a:endParaRPr>
          </a:p>
          <a:p>
            <a:r>
              <a:rPr lang="en-US" sz="800" b="1" dirty="0">
                <a:latin typeface="Roboto Condensed" pitchFamily="2" charset="0"/>
                <a:ea typeface="Roboto Condensed" pitchFamily="2" charset="0"/>
              </a:rPr>
              <a:t>MEDICATION:	</a:t>
            </a:r>
            <a:r>
              <a:rPr lang="en-US" sz="800" b="1" dirty="0">
                <a:solidFill>
                  <a:srgbClr val="256FBD"/>
                </a:solidFill>
                <a:latin typeface="Roboto Condensed" pitchFamily="2" charset="0"/>
                <a:ea typeface="Roboto Condensed" pitchFamily="2" charset="0"/>
              </a:rPr>
              <a:t>REVLIMID 40MG TABS</a:t>
            </a:r>
            <a:r>
              <a:rPr lang="en-US" sz="800" b="1" dirty="0">
                <a:latin typeface="Roboto Condensed" pitchFamily="2" charset="0"/>
                <a:ea typeface="Roboto Condensed" pitchFamily="2" charset="0"/>
              </a:rPr>
              <a:t/>
            </a:r>
            <a:br>
              <a:rPr lang="en-US" sz="800" b="1" dirty="0">
                <a:latin typeface="Roboto Condensed" pitchFamily="2" charset="0"/>
                <a:ea typeface="Roboto Condensed" pitchFamily="2" charset="0"/>
              </a:rPr>
            </a:br>
            <a:r>
              <a:rPr lang="en-US" sz="800" b="1" dirty="0">
                <a:latin typeface="Roboto Condensed" pitchFamily="2" charset="0"/>
                <a:ea typeface="Roboto Condensed" pitchFamily="2" charset="0"/>
              </a:rPr>
              <a:t>QUANTITY:	</a:t>
            </a:r>
            <a:r>
              <a:rPr lang="en-US" sz="800" b="1" dirty="0">
                <a:solidFill>
                  <a:srgbClr val="256FBD"/>
                </a:solidFill>
                <a:latin typeface="Roboto Condensed" pitchFamily="2" charset="0"/>
                <a:ea typeface="Roboto Condensed" pitchFamily="2" charset="0"/>
              </a:rPr>
              <a:t>30</a:t>
            </a:r>
            <a:r>
              <a:rPr lang="en-US" sz="800" b="1" dirty="0">
                <a:latin typeface="Roboto Condensed" pitchFamily="2" charset="0"/>
                <a:ea typeface="Roboto Condensed" pitchFamily="2" charset="0"/>
              </a:rPr>
              <a:t/>
            </a:r>
            <a:br>
              <a:rPr lang="en-US" sz="800" b="1" dirty="0">
                <a:latin typeface="Roboto Condensed" pitchFamily="2" charset="0"/>
                <a:ea typeface="Roboto Condensed" pitchFamily="2" charset="0"/>
              </a:rPr>
            </a:br>
            <a:endParaRPr lang="en-US" sz="800" b="1" dirty="0"/>
          </a:p>
          <a:p>
            <a:r>
              <a:rPr lang="en-US" sz="1000" b="1" dirty="0">
                <a:latin typeface="Roboto Condensed" pitchFamily="2" charset="0"/>
                <a:ea typeface="Roboto Condensed" pitchFamily="2" charset="0"/>
              </a:rPr>
              <a:t>ACTION :</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Unfortunately, we are not able to fill your prescription, shown above. We apologize , but we do not currently stock some medications. Please consult a local pharmacy in person for them to fill.</a:t>
            </a:r>
          </a:p>
          <a:p>
            <a:endParaRPr lang="en-US" sz="500" dirty="0">
              <a:latin typeface="Roboto Condensed" pitchFamily="2" charset="0"/>
              <a:ea typeface="Roboto Condensed" pitchFamily="2" charset="0"/>
            </a:endParaRPr>
          </a:p>
          <a:p>
            <a:r>
              <a:rPr lang="en-US" sz="1000" dirty="0">
                <a:latin typeface="Roboto Condensed" pitchFamily="2" charset="0"/>
                <a:ea typeface="Roboto Condensed" pitchFamily="2" charset="0"/>
              </a:rPr>
              <a:t>At some point when we do stock this  medication at a later date, we will notify you.</a:t>
            </a:r>
          </a:p>
          <a:p>
            <a:endParaRPr lang="en-US" sz="500" b="1" dirty="0">
              <a:solidFill>
                <a:srgbClr val="256FBD"/>
              </a:solidFill>
              <a:latin typeface="Roboto Condensed" pitchFamily="2" charset="0"/>
              <a:ea typeface="Roboto Condensed" pitchFamily="2" charset="0"/>
            </a:endParaRPr>
          </a:p>
          <a:p>
            <a:r>
              <a:rPr lang="en-US" sz="1000" dirty="0">
                <a:latin typeface="Roboto Condensed" pitchFamily="2" charset="0"/>
                <a:ea typeface="Roboto Condensed" pitchFamily="2" charset="0"/>
              </a:rPr>
              <a:t>Please use our </a:t>
            </a:r>
            <a:r>
              <a:rPr lang="en-US" sz="1000" b="1" u="sng" dirty="0">
                <a:solidFill>
                  <a:srgbClr val="256FBD"/>
                </a:solidFill>
                <a:latin typeface="Roboto Condensed" pitchFamily="2" charset="0"/>
                <a:ea typeface="Roboto Condensed" pitchFamily="2" charset="0"/>
              </a:rPr>
              <a:t>Drug Lookup Tool</a:t>
            </a:r>
            <a:r>
              <a:rPr lang="en-US" sz="1000" b="1" dirty="0">
                <a:solidFill>
                  <a:srgbClr val="256FBD"/>
                </a:solidFill>
                <a:latin typeface="Roboto Condensed" pitchFamily="2" charset="0"/>
                <a:ea typeface="Roboto Condensed" pitchFamily="2" charset="0"/>
              </a:rPr>
              <a:t> </a:t>
            </a:r>
            <a:r>
              <a:rPr lang="en-US" sz="1000" dirty="0">
                <a:latin typeface="Roboto Condensed" pitchFamily="2" charset="0"/>
                <a:ea typeface="Roboto Condensed" pitchFamily="2" charset="0"/>
              </a:rPr>
              <a:t>to search for other medications available through Rx-Direct.</a:t>
            </a:r>
            <a:endParaRPr lang="en-US" sz="1000" b="1" dirty="0">
              <a:solidFill>
                <a:srgbClr val="256FBD"/>
              </a:solidFill>
              <a:latin typeface="Roboto Condensed" pitchFamily="2" charset="0"/>
              <a:ea typeface="Roboto Condensed" pitchFamily="2" charset="0"/>
            </a:endParaRPr>
          </a:p>
        </p:txBody>
      </p:sp>
    </p:spTree>
    <p:extLst>
      <p:ext uri="{BB962C8B-B14F-4D97-AF65-F5344CB8AC3E}">
        <p14:creationId xmlns:p14="http://schemas.microsoft.com/office/powerpoint/2010/main" val="5623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500"/>
                                  </p:stCondLst>
                                  <p:endCondLst>
                                    <p:cond evt="begin" delay="0">
                                      <p:tn val="5"/>
                                    </p:cond>
                                  </p:end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 2016</a:t>
            </a:r>
            <a:r>
              <a:rPr kumimoji="0" lang="en-US" sz="600" b="0" i="0" u="none" strike="noStrike" kern="0" cap="none" spc="0" normalizeH="0" baseline="0" noProof="0" dirty="0">
                <a:ln>
                  <a:noFill/>
                </a:ln>
                <a:solidFill>
                  <a:srgbClr val="737373">
                    <a:lumMod val="60000"/>
                    <a:lumOff val="40000"/>
                  </a:srgbClr>
                </a:solidFill>
                <a:effectLst/>
                <a:uLnTx/>
                <a:uFillTx/>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sz="3600" dirty="0">
                <a:solidFill>
                  <a:srgbClr val="FF0000"/>
                </a:solidFill>
                <a:latin typeface="Roboto Condensed" pitchFamily="2" charset="0"/>
                <a:ea typeface="Roboto Condensed" pitchFamily="2" charset="0"/>
              </a:rPr>
              <a:t>REFILL TOO SOON</a:t>
            </a:r>
            <a:endParaRPr lang="en-US" dirty="0">
              <a:solidFill>
                <a:srgbClr val="FF0000"/>
              </a:solidFill>
              <a:latin typeface="Roboto Condensed" pitchFamily="2" charset="0"/>
              <a:ea typeface="Roboto Condensed" pitchFamily="2" charset="0"/>
            </a:endParaRP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2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28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grpSp>
      <p:grpSp>
        <p:nvGrpSpPr>
          <p:cNvPr id="142" name="Group 141"/>
          <p:cNvGrpSpPr/>
          <p:nvPr/>
        </p:nvGrpSpPr>
        <p:grpSpPr>
          <a:xfrm>
            <a:off x="4106904"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3" name="Rectangle 202"/>
          <p:cNvSpPr/>
          <p:nvPr/>
        </p:nvSpPr>
        <p:spPr>
          <a:xfrm>
            <a:off x="6198116" y="1230030"/>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2" name="Rectangle 201"/>
          <p:cNvSpPr/>
          <p:nvPr/>
        </p:nvSpPr>
        <p:spPr>
          <a:xfrm>
            <a:off x="4325096" y="1231505"/>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32"/>
          <p:cNvSpPr/>
          <p:nvPr/>
        </p:nvSpPr>
        <p:spPr>
          <a:xfrm>
            <a:off x="4325094" y="989424"/>
            <a:ext cx="2734079"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7" name="Rectangle 186"/>
          <p:cNvSpPr/>
          <p:nvPr/>
        </p:nvSpPr>
        <p:spPr>
          <a:xfrm>
            <a:off x="4328329" y="1443899"/>
            <a:ext cx="2730845" cy="4120323"/>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8" name="TextBox 187"/>
          <p:cNvSpPr txBox="1"/>
          <p:nvPr/>
        </p:nvSpPr>
        <p:spPr>
          <a:xfrm>
            <a:off x="4259119" y="1445515"/>
            <a:ext cx="2226369"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rPr>
              <a:t>RECEIVED 2h 3m ago (4:16pm 01/13/2015)</a:t>
            </a:r>
            <a:endParaRPr kumimoji="0" lang="en-US" sz="2400" b="0" i="0" u="none" strike="noStrike" kern="0" cap="none" spc="0" normalizeH="0" baseline="0" noProof="0" dirty="0">
              <a:ln>
                <a:noFill/>
              </a:ln>
              <a:solidFill>
                <a:sysClr val="windowText" lastClr="000000"/>
              </a:solidFill>
              <a:effectLst/>
              <a:uLnTx/>
              <a:uFillTx/>
            </a:endParaRPr>
          </a:p>
        </p:txBody>
      </p:sp>
      <p:sp>
        <p:nvSpPr>
          <p:cNvPr id="189" name="TextBox 188"/>
          <p:cNvSpPr txBox="1"/>
          <p:nvPr/>
        </p:nvSpPr>
        <p:spPr>
          <a:xfrm>
            <a:off x="4343090" y="1591546"/>
            <a:ext cx="2689210" cy="36548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SUBJECT:</a:t>
            </a: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sym typeface="Wingdings" panose="05000000000000000000" pitchFamily="2" charset="2"/>
              </a:rPr>
              <a:t/>
            </a:r>
            <a:b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sym typeface="Wingdings" panose="05000000000000000000" pitchFamily="2" charset="2"/>
              </a:rPr>
            </a:br>
            <a:r>
              <a:rPr kumimoji="0" lang="en-US" sz="900" b="0" i="0" u="none" strike="noStrike" kern="0" cap="none" spc="0" normalizeH="0" baseline="0" noProof="0" dirty="0">
                <a:ln>
                  <a:noFill/>
                </a:ln>
                <a:solidFill>
                  <a:srgbClr val="FF0000"/>
                </a:solidFill>
                <a:effectLst/>
                <a:uLnTx/>
                <a:uFillTx/>
                <a:latin typeface="Roboto Condensed" pitchFamily="2" charset="0"/>
                <a:ea typeface="Roboto Condensed" pitchFamily="2" charset="0"/>
                <a:sym typeface="Wingdings" panose="05000000000000000000" pitchFamily="2" charset="2"/>
              </a:rPr>
              <a:t>(CRITICAL)</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sym typeface="Wingdings" panose="05000000000000000000" pitchFamily="2" charset="2"/>
              </a:rPr>
              <a:t> </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Insurance Did not Approve payment of Your Rx Order– “REFILL TOO SOON”</a:t>
            </a:r>
            <a:endParaRPr kumimoji="0" lang="en-US" sz="5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a:r>
            <a:br>
              <a:rPr kumimoji="0" lang="en-US" sz="5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105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TRANSACTION DETAILS: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MEDICATION:	LISINOPRIL 10MG  </a:t>
            </a:r>
            <a:b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QUANTITY:	 (30)</a:t>
            </a:r>
            <a:b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NEXT REFILL DATE:	</a:t>
            </a:r>
            <a:r>
              <a:rPr kumimoji="0" lang="en-US" sz="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02/02-2016</a:t>
            </a:r>
            <a:endParaRPr kumimoji="0" lang="en-US" sz="600" b="1" i="0" u="none" strike="noStrike" kern="0" cap="none" spc="0" normalizeH="0" baseline="0" noProof="0" dirty="0">
              <a:ln>
                <a:noFill/>
              </a:ln>
              <a:solidFill>
                <a:srgbClr val="256FBD"/>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ACTION REQUIRED </a:t>
            </a:r>
            <a:r>
              <a:rPr kumimoji="0" lang="en-US" sz="900" b="1" i="1"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(Three Options Available)</a:t>
            </a: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a:t>
            </a:r>
          </a:p>
          <a:p>
            <a:pPr marL="228600" indent="-228600">
              <a:buFontTx/>
              <a:buAutoNum type="arabicParenR"/>
              <a:defRPr/>
            </a:pPr>
            <a: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Wait </a:t>
            </a:r>
            <a:r>
              <a:rPr lang="en-US" sz="900" b="1" kern="0" dirty="0">
                <a:solidFill>
                  <a:sysClr val="windowText" lastClr="000000"/>
                </a:solidFill>
                <a:latin typeface="Roboto Condensed" pitchFamily="2" charset="0"/>
                <a:ea typeface="Roboto Condensed" pitchFamily="2" charset="0"/>
              </a:rPr>
              <a:t>until  </a:t>
            </a:r>
            <a:r>
              <a:rPr lang="en-US" sz="900" b="1" kern="0" dirty="0">
                <a:solidFill>
                  <a:srgbClr val="256FBD"/>
                </a:solidFill>
                <a:latin typeface="Roboto Condensed" pitchFamily="2" charset="0"/>
                <a:ea typeface="Roboto Condensed" pitchFamily="2" charset="0"/>
              </a:rPr>
              <a:t>02/02-2016 </a:t>
            </a:r>
            <a:r>
              <a:rPr lang="en-US" sz="900" b="1" kern="0" dirty="0">
                <a:solidFill>
                  <a:sysClr val="windowText" lastClr="000000"/>
                </a:solidFill>
                <a:latin typeface="Roboto Condensed" pitchFamily="2" charset="0"/>
                <a:ea typeface="Roboto Condensed" pitchFamily="2" charset="0"/>
              </a:rPr>
              <a:t>  We will reschedule processing on the day Insurance allows refill  </a:t>
            </a:r>
          </a:p>
          <a:p>
            <a:pPr marL="228600" marR="0" lvl="0" indent="-228600" defTabSz="914400" eaLnBrk="1" fontAlgn="auto" latinLnBrk="0" hangingPunct="1">
              <a:lnSpc>
                <a:spcPct val="100000"/>
              </a:lnSpc>
              <a:spcBef>
                <a:spcPts val="0"/>
              </a:spcBef>
              <a:spcAft>
                <a:spcPts val="0"/>
              </a:spcAft>
              <a:buClrTx/>
              <a:buSzTx/>
              <a:buFontTx/>
              <a:buAutoNum type="arabicParenR"/>
              <a:tabLst/>
              <a:defRPr/>
            </a:pPr>
            <a:endParaRPr kumimoji="0" lang="en-US" sz="6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228600" marR="0" lvl="0" indent="-228600" defTabSz="914400" eaLnBrk="1" fontAlgn="auto" latinLnBrk="0" hangingPunct="1">
              <a:lnSpc>
                <a:spcPct val="100000"/>
              </a:lnSpc>
              <a:spcBef>
                <a:spcPts val="0"/>
              </a:spcBef>
              <a:spcAft>
                <a:spcPts val="0"/>
              </a:spcAft>
              <a:buClrTx/>
              <a:buSzTx/>
              <a:buFontTx/>
              <a:buAutoNum type="arabicParenR"/>
              <a:tabLst/>
              <a:defRPr/>
            </a:pPr>
            <a: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Call your insurance provider. </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This denial may be resolved by you if you need a </a:t>
            </a:r>
            <a:r>
              <a:rPr lang="en-US" sz="900" kern="0" dirty="0">
                <a:solidFill>
                  <a:sysClr val="windowText" lastClr="000000"/>
                </a:solidFill>
                <a:latin typeface="Roboto Condensed" pitchFamily="2" charset="0"/>
                <a:ea typeface="Roboto Condensed" pitchFamily="2" charset="0"/>
              </a:rPr>
              <a:t>vacation supply</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Here is the customer service number below:</a:t>
            </a:r>
          </a:p>
          <a:p>
            <a:r>
              <a:rPr kumimoji="0" lang="en-US" sz="9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BCBS GA – Phone # </a:t>
            </a:r>
            <a:r>
              <a:rPr lang="en-US" sz="1000" b="1" dirty="0">
                <a:latin typeface="Roboto Condensed" pitchFamily="2" charset="0"/>
                <a:ea typeface="Roboto Condensed" pitchFamily="2" charset="0"/>
              </a:rPr>
              <a:t>1-800-521-2227</a:t>
            </a:r>
            <a:endParaRPr lang="en-US" sz="900" b="1" dirty="0">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00" b="1" i="0" u="sng" strike="noStrike" kern="0" cap="none" spc="0" normalizeH="0" baseline="0" noProof="0" dirty="0">
              <a:ln>
                <a:noFill/>
              </a:ln>
              <a:solidFill>
                <a:srgbClr val="256FBD"/>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After your conversation with the insurer rep ends satisfactorily</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press the RETRY INSURANCE button below, and we will retry your claim.</a:t>
            </a:r>
            <a:b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endPar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3) Agree to pay CASH PRICE now.  </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You can then submit your receipt to your insurer manually.</a:t>
            </a:r>
            <a:endParaRPr kumimoji="0" lang="en-US" sz="900" b="0" i="0" u="none" strike="noStrike" kern="0" cap="none" spc="0" normalizeH="0" baseline="0" noProof="0" dirty="0">
              <a:ln>
                <a:noFill/>
              </a:ln>
              <a:solidFill>
                <a:srgbClr val="256FBD"/>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PAY CASH PRICE:      $6.90 per  30 tablets</a:t>
            </a:r>
          </a:p>
        </p:txBody>
      </p:sp>
      <p:sp>
        <p:nvSpPr>
          <p:cNvPr id="190" name="Rectangle 189">
            <a:hlinkClick r:id="rId5" action="ppaction://hlinksldjump"/>
          </p:cNvPr>
          <p:cNvSpPr/>
          <p:nvPr/>
        </p:nvSpPr>
        <p:spPr>
          <a:xfrm>
            <a:off x="4317248"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MARK READ / RETURN TO LIST</a:t>
            </a:r>
          </a:p>
        </p:txBody>
      </p:sp>
      <p:sp>
        <p:nvSpPr>
          <p:cNvPr id="201" name="Action Button: Home 200">
            <a:hlinkClick r:id="rId6" action="ppaction://hlinksldjump" highlightClick="1"/>
          </p:cNvPr>
          <p:cNvSpPr/>
          <p:nvPr/>
        </p:nvSpPr>
        <p:spPr>
          <a:xfrm>
            <a:off x="5384729"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4" name="TextBox 203"/>
          <p:cNvSpPr txBox="1"/>
          <p:nvPr/>
        </p:nvSpPr>
        <p:spPr>
          <a:xfrm>
            <a:off x="4335081" y="1222589"/>
            <a:ext cx="2724092"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&lt;&lt; PREVIOUS                                                   NEXT &gt;&gt;</a:t>
            </a:r>
            <a:endParaRPr kumimoji="0" lang="en-US" sz="10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p:txBody>
      </p:sp>
      <p:sp>
        <p:nvSpPr>
          <p:cNvPr id="212" name="TextBox 211"/>
          <p:cNvSpPr txBox="1"/>
          <p:nvPr/>
        </p:nvSpPr>
        <p:spPr>
          <a:xfrm>
            <a:off x="5181378" y="1246311"/>
            <a:ext cx="1016738" cy="2000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New Message 2 of 4</a:t>
            </a: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 name="TextBox 34"/>
          <p:cNvSpPr txBox="1"/>
          <p:nvPr/>
        </p:nvSpPr>
        <p:spPr>
          <a:xfrm>
            <a:off x="5201657" y="975569"/>
            <a:ext cx="103586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MY ALERTS</a:t>
            </a: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9363" t="5089" r="1503" b="42791"/>
          <a:stretch/>
        </p:blipFill>
        <p:spPr>
          <a:xfrm>
            <a:off x="11563963" y="6316494"/>
            <a:ext cx="419614" cy="276272"/>
          </a:xfrm>
          <a:prstGeom prst="rect">
            <a:avLst/>
          </a:prstGeom>
        </p:spPr>
      </p:pic>
      <p:sp>
        <p:nvSpPr>
          <p:cNvPr id="5" name="Rectangle 4">
            <a:hlinkClick r:id="rId8" action="ppaction://hlinksldjump"/>
          </p:cNvPr>
          <p:cNvSpPr/>
          <p:nvPr/>
        </p:nvSpPr>
        <p:spPr>
          <a:xfrm>
            <a:off x="11506652" y="6276342"/>
            <a:ext cx="528536" cy="356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ounded Rectangle 31"/>
          <p:cNvSpPr/>
          <p:nvPr/>
        </p:nvSpPr>
        <p:spPr>
          <a:xfrm>
            <a:off x="4426145" y="4330988"/>
            <a:ext cx="1000161" cy="170329"/>
          </a:xfrm>
          <a:prstGeom prst="roundRect">
            <a:avLst/>
          </a:prstGeom>
          <a:solidFill>
            <a:srgbClr val="256FB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Roboto Condensed" pitchFamily="2" charset="0"/>
                <a:ea typeface="Roboto Condensed" pitchFamily="2" charset="0"/>
              </a:rPr>
              <a:t>RETRY INSURANCE</a:t>
            </a:r>
          </a:p>
        </p:txBody>
      </p:sp>
      <p:sp>
        <p:nvSpPr>
          <p:cNvPr id="36" name="Rounded Rectangle 35"/>
          <p:cNvSpPr/>
          <p:nvPr/>
        </p:nvSpPr>
        <p:spPr>
          <a:xfrm>
            <a:off x="4448235" y="5068188"/>
            <a:ext cx="1000161" cy="170329"/>
          </a:xfrm>
          <a:prstGeom prst="roundRect">
            <a:avLst/>
          </a:prstGeom>
          <a:solidFill>
            <a:srgbClr val="256FB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99"/>
                </a:solidFill>
                <a:effectLst/>
                <a:uLnTx/>
                <a:uFillTx/>
                <a:latin typeface="Roboto Condensed" pitchFamily="2" charset="0"/>
                <a:ea typeface="Roboto Condensed" pitchFamily="2" charset="0"/>
              </a:rPr>
              <a:t>FILL RX AS CASH</a:t>
            </a:r>
          </a:p>
        </p:txBody>
      </p:sp>
      <p:cxnSp>
        <p:nvCxnSpPr>
          <p:cNvPr id="9" name="Straight Connector 8"/>
          <p:cNvCxnSpPr/>
          <p:nvPr/>
        </p:nvCxnSpPr>
        <p:spPr>
          <a:xfrm>
            <a:off x="4325094" y="1239506"/>
            <a:ext cx="27436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9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nodePh="1">
                                  <p:stCondLst>
                                    <p:cond delay="50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 2016</a:t>
            </a:r>
            <a:r>
              <a:rPr kumimoji="0" lang="en-US" sz="600" b="0" i="0" u="none" strike="noStrike" kern="0" cap="none" spc="0" normalizeH="0" baseline="0" noProof="0" dirty="0">
                <a:ln>
                  <a:noFill/>
                </a:ln>
                <a:solidFill>
                  <a:srgbClr val="737373">
                    <a:lumMod val="60000"/>
                    <a:lumOff val="40000"/>
                  </a:srgbClr>
                </a:solidFill>
                <a:effectLst/>
                <a:uLnTx/>
                <a:uFillTx/>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b="1" dirty="0">
                <a:latin typeface="Roboto Condensed" pitchFamily="2" charset="0"/>
                <a:ea typeface="Roboto Condensed" pitchFamily="2" charset="0"/>
              </a:rPr>
              <a:t>Pharmacy Alert:</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Insurance </a:t>
            </a:r>
            <a:br>
              <a:rPr lang="en-US" dirty="0">
                <a:solidFill>
                  <a:srgbClr val="FF0000"/>
                </a:solidFill>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Claim Denied</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RX</a:t>
              </a:r>
              <a:r>
                <a:rPr kumimoji="0" lang="en-US" sz="28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a:t>
              </a:r>
              <a:r>
                <a:rPr kumimoji="0" lang="en-US" sz="2800" b="1" i="0" u="none" strike="noStrike" kern="0" cap="none" spc="0" normalizeH="0" baseline="0" noProof="0" dirty="0">
                  <a:ln>
                    <a:noFill/>
                  </a:ln>
                  <a:solidFill>
                    <a:srgbClr val="9AC642"/>
                  </a:solidFill>
                  <a:effectLst/>
                  <a:uLnTx/>
                  <a:uFillTx/>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H O M E    D E L I V E R Y</a:t>
              </a:r>
            </a:p>
          </p:txBody>
        </p:sp>
      </p:grpSp>
      <p:grpSp>
        <p:nvGrpSpPr>
          <p:cNvPr id="142" name="Group 141"/>
          <p:cNvGrpSpPr/>
          <p:nvPr/>
        </p:nvGrpSpPr>
        <p:grpSpPr>
          <a:xfrm>
            <a:off x="4106904"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3" name="Rectangle 202"/>
          <p:cNvSpPr/>
          <p:nvPr/>
        </p:nvSpPr>
        <p:spPr>
          <a:xfrm>
            <a:off x="6198116" y="1230030"/>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2" name="Rectangle 201"/>
          <p:cNvSpPr/>
          <p:nvPr/>
        </p:nvSpPr>
        <p:spPr>
          <a:xfrm>
            <a:off x="4325096" y="1231505"/>
            <a:ext cx="856282" cy="213869"/>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32"/>
          <p:cNvSpPr/>
          <p:nvPr/>
        </p:nvSpPr>
        <p:spPr>
          <a:xfrm>
            <a:off x="4325094" y="989424"/>
            <a:ext cx="2734079"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7" name="Rectangle 186"/>
          <p:cNvSpPr/>
          <p:nvPr/>
        </p:nvSpPr>
        <p:spPr>
          <a:xfrm>
            <a:off x="4328329" y="1443899"/>
            <a:ext cx="2730845" cy="4120323"/>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8" name="TextBox 187"/>
          <p:cNvSpPr txBox="1"/>
          <p:nvPr/>
        </p:nvSpPr>
        <p:spPr>
          <a:xfrm>
            <a:off x="4259119" y="1445515"/>
            <a:ext cx="2226369"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rPr>
              <a:t>RECEIVED 2h 3m ago (4:16pm 01/13/2015)</a:t>
            </a:r>
            <a:endParaRPr kumimoji="0" lang="en-US" sz="2400" b="0" i="0" u="none" strike="noStrike" kern="0" cap="none" spc="0" normalizeH="0" baseline="0" noProof="0" dirty="0">
              <a:ln>
                <a:noFill/>
              </a:ln>
              <a:solidFill>
                <a:sysClr val="windowText" lastClr="000000"/>
              </a:solidFill>
              <a:effectLst/>
              <a:uLnTx/>
              <a:uFillTx/>
            </a:endParaRPr>
          </a:p>
        </p:txBody>
      </p:sp>
      <p:sp>
        <p:nvSpPr>
          <p:cNvPr id="189" name="TextBox 188"/>
          <p:cNvSpPr txBox="1"/>
          <p:nvPr/>
        </p:nvSpPr>
        <p:spPr>
          <a:xfrm>
            <a:off x="4343090" y="1591546"/>
            <a:ext cx="2689210" cy="32624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SUBJECT:</a:t>
            </a: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sym typeface="Wingdings" panose="05000000000000000000" pitchFamily="2" charset="2"/>
              </a:rPr>
              <a:t/>
            </a:r>
            <a:b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sym typeface="Wingdings" panose="05000000000000000000" pitchFamily="2" charset="2"/>
              </a:rPr>
            </a:br>
            <a:r>
              <a:rPr kumimoji="0" lang="en-US" sz="900" b="0" i="0" u="none" strike="noStrike" kern="0" cap="none" spc="0" normalizeH="0" baseline="0" noProof="0" dirty="0">
                <a:ln>
                  <a:noFill/>
                </a:ln>
                <a:solidFill>
                  <a:srgbClr val="FF0000"/>
                </a:solidFill>
                <a:effectLst/>
                <a:uLnTx/>
                <a:uFillTx/>
                <a:latin typeface="Roboto Condensed" pitchFamily="2" charset="0"/>
                <a:ea typeface="Roboto Condensed" pitchFamily="2" charset="0"/>
                <a:sym typeface="Wingdings" panose="05000000000000000000" pitchFamily="2" charset="2"/>
              </a:rPr>
              <a:t>(CRITICAL)</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sym typeface="Wingdings" panose="05000000000000000000" pitchFamily="2" charset="2"/>
              </a:rPr>
              <a:t> </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Insurance </a:t>
            </a:r>
            <a: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did not approve </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payment of Your Rx Order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
            </a:r>
            <a:b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105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TRANSACTION DETAILS: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MEDICATION:	OMEPRAZOLE 40MG </a:t>
            </a:r>
            <a:b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QUANTITY:	30 DAYS SUPPLY (30)</a:t>
            </a:r>
            <a:b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r>
              <a:rPr kumimoji="0" lang="en-US" sz="8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RX NUMBER:	P013-18476293</a:t>
            </a:r>
            <a:endPar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ACTION REQUIRED </a:t>
            </a:r>
            <a:r>
              <a:rPr kumimoji="0" lang="en-US" sz="900" b="1" i="1"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(Two Options Available)</a:t>
            </a:r>
            <a:r>
              <a:rPr kumimoji="0" lang="en-US" sz="10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1) Call your insurance provider. </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This denial can frequently be resolved by you simply. Here is the customer service number below:</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BCBSGA PPO – Phone # </a:t>
            </a:r>
            <a:r>
              <a:rPr kumimoji="0" lang="en-US" sz="900" b="1" i="0" u="sng" strike="noStrike" kern="0" cap="none" spc="0" normalizeH="0" baseline="0" noProof="0" dirty="0">
                <a:ln>
                  <a:noFill/>
                </a:ln>
                <a:solidFill>
                  <a:srgbClr val="256FBD"/>
                </a:solidFill>
                <a:effectLst/>
                <a:uLnTx/>
                <a:uFillTx/>
                <a:latin typeface="Roboto Condensed" pitchFamily="2" charset="0"/>
                <a:ea typeface="Roboto Condensed" pitchFamily="2" charset="0"/>
              </a:rPr>
              <a:t>800-555-5555</a:t>
            </a:r>
            <a:endParaRPr kumimoji="0" lang="en-US" sz="300" b="1" i="0" u="sng" strike="noStrike" kern="0" cap="none" spc="0" normalizeH="0" baseline="0" noProof="0" dirty="0">
              <a:ln>
                <a:noFill/>
              </a:ln>
              <a:solidFill>
                <a:srgbClr val="256FBD"/>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00" b="1" i="0" u="sng" strike="noStrike" kern="0" cap="none" spc="0" normalizeH="0" baseline="0" noProof="0" dirty="0">
              <a:ln>
                <a:noFill/>
              </a:ln>
              <a:solidFill>
                <a:srgbClr val="256FBD"/>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Once your conversation with the insurer rep ends satisfactorily, press the RETRY INSURANCE button below, and we will retry your claim.</a:t>
            </a:r>
            <a:b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br>
            <a:endPar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2) Agree to pay CASH PRICE now.  </a:t>
            </a:r>
            <a:r>
              <a:rPr kumimoji="0" lang="en-US" sz="900" b="0"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You can then submit your receipt to your insurer manually.</a:t>
            </a:r>
            <a:endParaRPr kumimoji="0" lang="en-US" sz="900" b="0" i="0" u="none" strike="noStrike" kern="0" cap="none" spc="0" normalizeH="0" baseline="0" noProof="0" dirty="0">
              <a:ln>
                <a:noFill/>
              </a:ln>
              <a:solidFill>
                <a:srgbClr val="256FBD"/>
              </a:solidFill>
              <a:effectLst/>
              <a:uLnTx/>
              <a:uFillTx/>
              <a:latin typeface="Roboto Condensed" pitchFamily="2" charset="0"/>
              <a:ea typeface="Roboto Condensed"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256FBD"/>
                </a:solidFill>
                <a:effectLst/>
                <a:uLnTx/>
                <a:uFillTx/>
                <a:latin typeface="Roboto Condensed" pitchFamily="2" charset="0"/>
                <a:ea typeface="Roboto Condensed" pitchFamily="2" charset="0"/>
              </a:rPr>
              <a:t>PAY CASH PRICE:      $8.47 per  30 capsules</a:t>
            </a:r>
          </a:p>
        </p:txBody>
      </p:sp>
      <p:sp>
        <p:nvSpPr>
          <p:cNvPr id="190" name="Rectangle 189">
            <a:hlinkClick r:id="rId5" action="ppaction://hlinksldjump"/>
          </p:cNvPr>
          <p:cNvSpPr/>
          <p:nvPr/>
        </p:nvSpPr>
        <p:spPr>
          <a:xfrm>
            <a:off x="4317248"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5384729"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4" name="TextBox 203"/>
          <p:cNvSpPr txBox="1"/>
          <p:nvPr/>
        </p:nvSpPr>
        <p:spPr>
          <a:xfrm>
            <a:off x="4335081" y="1222589"/>
            <a:ext cx="2724092" cy="246221"/>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&lt;&lt; PREVIOUS                                                   NEXT &gt;&gt;</a:t>
            </a:r>
            <a:endParaRPr kumimoji="0" lang="en-US" sz="1000" b="0" i="0" u="none" strike="noStrike" kern="0" cap="none" spc="0" normalizeH="0" baseline="0" noProof="0" dirty="0">
              <a:ln>
                <a:noFill/>
              </a:ln>
              <a:solidFill>
                <a:schemeClr val="bg1"/>
              </a:solidFill>
              <a:effectLst/>
              <a:uLnTx/>
              <a:uFillTx/>
              <a:latin typeface="Roboto Condensed" pitchFamily="2" charset="0"/>
              <a:ea typeface="Roboto Condensed" pitchFamily="2" charset="0"/>
            </a:endParaRPr>
          </a:p>
        </p:txBody>
      </p:sp>
      <p:sp>
        <p:nvSpPr>
          <p:cNvPr id="212" name="TextBox 211"/>
          <p:cNvSpPr txBox="1"/>
          <p:nvPr/>
        </p:nvSpPr>
        <p:spPr>
          <a:xfrm>
            <a:off x="5181378" y="1246311"/>
            <a:ext cx="1016738" cy="2000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666666"/>
                </a:solidFill>
                <a:effectLst/>
                <a:uLnTx/>
                <a:uFillTx/>
                <a:latin typeface="Roboto Condensed" pitchFamily="2" charset="0"/>
                <a:ea typeface="Roboto Condensed" pitchFamily="2" charset="0"/>
              </a:rPr>
              <a:t>New Message 2 of 4</a:t>
            </a:r>
            <a:endParaRPr kumimoji="0" lang="en-US" sz="1000" b="0" i="0" u="none" strike="noStrike" kern="0" cap="none" spc="0" normalizeH="0" baseline="0" noProof="0" dirty="0">
              <a:ln>
                <a:noFill/>
              </a:ln>
              <a:solidFill>
                <a:srgbClr val="666666"/>
              </a:solidFill>
              <a:effectLst/>
              <a:uLnTx/>
              <a:uFillTx/>
              <a:latin typeface="Roboto Condensed" pitchFamily="2" charset="0"/>
              <a:ea typeface="Roboto Condensed" pitchFamily="2" charset="0"/>
            </a:endParaRPr>
          </a:p>
        </p:txBody>
      </p:sp>
      <p:sp>
        <p:nvSpPr>
          <p:cNvPr id="34" name="L-Shape 33"/>
          <p:cNvSpPr/>
          <p:nvPr/>
        </p:nvSpPr>
        <p:spPr>
          <a:xfrm rot="2944317">
            <a:off x="4441918" y="105458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 name="TextBox 34"/>
          <p:cNvSpPr txBox="1"/>
          <p:nvPr/>
        </p:nvSpPr>
        <p:spPr>
          <a:xfrm>
            <a:off x="5201657" y="975569"/>
            <a:ext cx="103586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Roboto Condensed" pitchFamily="2" charset="0"/>
                <a:ea typeface="Roboto Condensed" pitchFamily="2" charset="0"/>
              </a:rPr>
              <a:t>MY ALERTS</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9363" t="5089" r="1503" b="42791"/>
          <a:stretch/>
        </p:blipFill>
        <p:spPr>
          <a:xfrm>
            <a:off x="10733911" y="5828218"/>
            <a:ext cx="1249666" cy="735113"/>
          </a:xfrm>
          <a:prstGeom prst="rect">
            <a:avLst/>
          </a:prstGeom>
        </p:spPr>
      </p:pic>
      <p:sp>
        <p:nvSpPr>
          <p:cNvPr id="4" name="TextBox 3"/>
          <p:cNvSpPr txBox="1"/>
          <p:nvPr/>
        </p:nvSpPr>
        <p:spPr>
          <a:xfrm>
            <a:off x="10733911" y="5564222"/>
            <a:ext cx="124966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Pharmacy Portal</a:t>
            </a:r>
          </a:p>
        </p:txBody>
      </p:sp>
      <p:sp>
        <p:nvSpPr>
          <p:cNvPr id="5" name="Rectangle 4">
            <a:hlinkClick r:id="rId7" action="ppaction://hlinksldjump"/>
          </p:cNvPr>
          <p:cNvSpPr/>
          <p:nvPr/>
        </p:nvSpPr>
        <p:spPr>
          <a:xfrm>
            <a:off x="10619361" y="5475646"/>
            <a:ext cx="1501303" cy="12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ounded Rectangle 31"/>
          <p:cNvSpPr/>
          <p:nvPr/>
        </p:nvSpPr>
        <p:spPr>
          <a:xfrm>
            <a:off x="4426145" y="4058244"/>
            <a:ext cx="1000161" cy="170329"/>
          </a:xfrm>
          <a:prstGeom prst="roundRect">
            <a:avLst/>
          </a:prstGeom>
          <a:solidFill>
            <a:srgbClr val="256FB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Roboto Condensed" pitchFamily="2" charset="0"/>
                <a:ea typeface="Roboto Condensed" pitchFamily="2" charset="0"/>
              </a:rPr>
              <a:t>RETRY INSURANCE</a:t>
            </a:r>
          </a:p>
        </p:txBody>
      </p:sp>
      <p:sp>
        <p:nvSpPr>
          <p:cNvPr id="36" name="Rounded Rectangle 35"/>
          <p:cNvSpPr/>
          <p:nvPr/>
        </p:nvSpPr>
        <p:spPr>
          <a:xfrm>
            <a:off x="4426145" y="4803265"/>
            <a:ext cx="1000161" cy="170329"/>
          </a:xfrm>
          <a:prstGeom prst="roundRect">
            <a:avLst/>
          </a:prstGeom>
          <a:solidFill>
            <a:srgbClr val="256FB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Roboto Condensed" pitchFamily="2" charset="0"/>
                <a:ea typeface="Roboto Condensed" pitchFamily="2" charset="0"/>
              </a:rPr>
              <a:t>FILL RX AS CASH</a:t>
            </a:r>
          </a:p>
        </p:txBody>
      </p:sp>
      <p:cxnSp>
        <p:nvCxnSpPr>
          <p:cNvPr id="9" name="Straight Connector 8"/>
          <p:cNvCxnSpPr/>
          <p:nvPr/>
        </p:nvCxnSpPr>
        <p:spPr>
          <a:xfrm>
            <a:off x="4325094" y="1239506"/>
            <a:ext cx="27436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683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87598"/>
          <a:stretch/>
        </p:blipFill>
        <p:spPr>
          <a:xfrm>
            <a:off x="225166" y="-936544"/>
            <a:ext cx="9120976" cy="811867"/>
          </a:xfrm>
          <a:prstGeom prst="rect">
            <a:avLst/>
          </a:prstGeom>
        </p:spPr>
      </p:pic>
      <p:pic>
        <p:nvPicPr>
          <p:cNvPr id="13" name="Picture 12"/>
          <p:cNvPicPr>
            <a:picLocks noChangeAspect="1"/>
          </p:cNvPicPr>
          <p:nvPr/>
        </p:nvPicPr>
        <p:blipFill>
          <a:blip r:embed="rId4"/>
          <a:stretch>
            <a:fillRect/>
          </a:stretch>
        </p:blipFill>
        <p:spPr>
          <a:xfrm>
            <a:off x="-27050" y="-65847"/>
            <a:ext cx="1377951" cy="530640"/>
          </a:xfrm>
          <a:prstGeom prst="rect">
            <a:avLst/>
          </a:prstGeom>
        </p:spPr>
      </p:pic>
      <p:sp>
        <p:nvSpPr>
          <p:cNvPr id="15" name="TextBox 14"/>
          <p:cNvSpPr txBox="1"/>
          <p:nvPr/>
        </p:nvSpPr>
        <p:spPr>
          <a:xfrm>
            <a:off x="9455978" y="-52102"/>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71042" y="379115"/>
            <a:ext cx="1168176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808115" y="-289750"/>
            <a:ext cx="1228205"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762724" y="-305625"/>
            <a:ext cx="1473350"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SORT BY PATIENT </a:t>
            </a:r>
          </a:p>
        </p:txBody>
      </p:sp>
      <p:sp>
        <p:nvSpPr>
          <p:cNvPr id="24" name="Rectangle 23"/>
          <p:cNvSpPr/>
          <p:nvPr/>
        </p:nvSpPr>
        <p:spPr>
          <a:xfrm>
            <a:off x="7089557" y="-283569"/>
            <a:ext cx="1269188"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051232" y="-305625"/>
            <a:ext cx="1435336"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SORT  BY PRESCRIBER</a:t>
            </a:r>
          </a:p>
        </p:txBody>
      </p:sp>
      <p:sp>
        <p:nvSpPr>
          <p:cNvPr id="27" name="Rectangle 26"/>
          <p:cNvSpPr/>
          <p:nvPr/>
        </p:nvSpPr>
        <p:spPr>
          <a:xfrm>
            <a:off x="8779048" y="-274713"/>
            <a:ext cx="865662" cy="22390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747364" y="-280783"/>
            <a:ext cx="973393"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NEW RX ONLY</a:t>
            </a:r>
          </a:p>
        </p:txBody>
      </p:sp>
      <p:sp>
        <p:nvSpPr>
          <p:cNvPr id="29" name="Rectangle 28"/>
          <p:cNvSpPr/>
          <p:nvPr/>
        </p:nvSpPr>
        <p:spPr>
          <a:xfrm>
            <a:off x="9715054" y="-274713"/>
            <a:ext cx="865662" cy="22390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683370" y="-280783"/>
            <a:ext cx="973393"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X-FER’s ONLY</a:t>
            </a:r>
          </a:p>
        </p:txBody>
      </p:sp>
      <p:sp>
        <p:nvSpPr>
          <p:cNvPr id="71" name="Flowchart: Connector 70"/>
          <p:cNvSpPr/>
          <p:nvPr/>
        </p:nvSpPr>
        <p:spPr>
          <a:xfrm>
            <a:off x="6534775" y="-190642"/>
            <a:ext cx="118927" cy="11745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6476257" y="-239638"/>
            <a:ext cx="235962" cy="215444"/>
          </a:xfrm>
          <a:prstGeom prst="rect">
            <a:avLst/>
          </a:prstGeom>
          <a:noFill/>
        </p:spPr>
        <p:txBody>
          <a:bodyPr wrap="none" rtlCol="0">
            <a:spAutoFit/>
          </a:bodyPr>
          <a:lstStyle/>
          <a:p>
            <a:r>
              <a:rPr lang="en-US" sz="800" dirty="0">
                <a:solidFill>
                  <a:schemeClr val="bg1"/>
                </a:solidFill>
                <a:latin typeface="Roboto Condensed" pitchFamily="2" charset="0"/>
                <a:ea typeface="Roboto Condensed" pitchFamily="2" charset="0"/>
              </a:rPr>
              <a:t>5</a:t>
            </a:r>
          </a:p>
        </p:txBody>
      </p:sp>
      <p:sp>
        <p:nvSpPr>
          <p:cNvPr id="77" name="TextBox 76"/>
          <p:cNvSpPr txBox="1"/>
          <p:nvPr/>
        </p:nvSpPr>
        <p:spPr>
          <a:xfrm>
            <a:off x="3529247" y="11006514"/>
            <a:ext cx="1434807"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Other Rx INSURANCE CARD</a:t>
            </a:r>
            <a:endParaRPr lang="en-US" sz="700" b="1" dirty="0">
              <a:solidFill>
                <a:prstClr val="black"/>
              </a:solidFill>
              <a:latin typeface="Roboto Condensed" pitchFamily="2" charset="0"/>
              <a:ea typeface="Roboto Condensed" pitchFamily="2" charset="0"/>
            </a:endParaRPr>
          </a:p>
        </p:txBody>
      </p:sp>
      <p:sp>
        <p:nvSpPr>
          <p:cNvPr id="78" name="Rounded Rectangle 77"/>
          <p:cNvSpPr/>
          <p:nvPr/>
        </p:nvSpPr>
        <p:spPr>
          <a:xfrm>
            <a:off x="1883000" y="12414438"/>
            <a:ext cx="1276346"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98" name="L-Shape 97"/>
          <p:cNvSpPr/>
          <p:nvPr/>
        </p:nvSpPr>
        <p:spPr>
          <a:xfrm rot="13610145">
            <a:off x="3024615" y="12469061"/>
            <a:ext cx="93742" cy="84544"/>
          </a:xfrm>
          <a:prstGeom prst="corner">
            <a:avLst>
              <a:gd name="adj1" fmla="val 33158"/>
              <a:gd name="adj2" fmla="val 33211"/>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1727947" y="12172618"/>
            <a:ext cx="1934100"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PAYMENT CARD</a:t>
            </a:r>
            <a:endParaRPr lang="en-US" sz="700" b="1" dirty="0">
              <a:solidFill>
                <a:prstClr val="black"/>
              </a:solidFill>
              <a:latin typeface="Roboto Condensed" pitchFamily="2" charset="0"/>
              <a:ea typeface="Roboto Condensed" pitchFamily="2" charset="0"/>
            </a:endParaRPr>
          </a:p>
        </p:txBody>
      </p:sp>
      <p:sp>
        <p:nvSpPr>
          <p:cNvPr id="100" name="TextBox 99"/>
          <p:cNvSpPr txBox="1"/>
          <p:nvPr/>
        </p:nvSpPr>
        <p:spPr>
          <a:xfrm>
            <a:off x="1838555" y="12389563"/>
            <a:ext cx="1175322" cy="230832"/>
          </a:xfrm>
          <a:prstGeom prst="rect">
            <a:avLst/>
          </a:prstGeom>
          <a:noFill/>
        </p:spPr>
        <p:txBody>
          <a:bodyPr wrap="none" rtlCol="0">
            <a:spAutoFit/>
          </a:bodyPr>
          <a:lstStyle/>
          <a:p>
            <a:r>
              <a:rPr lang="en-US" sz="900" dirty="0">
                <a:solidFill>
                  <a:srgbClr val="0070C0"/>
                </a:solidFill>
                <a:latin typeface="Roboto Condensed" pitchFamily="2" charset="0"/>
                <a:ea typeface="Roboto Condensed" pitchFamily="2" charset="0"/>
              </a:rPr>
              <a:t>VISA   ending in  1028</a:t>
            </a:r>
          </a:p>
        </p:txBody>
      </p:sp>
      <p:sp>
        <p:nvSpPr>
          <p:cNvPr id="101" name="Rounded Rectangle 100"/>
          <p:cNvSpPr/>
          <p:nvPr/>
        </p:nvSpPr>
        <p:spPr>
          <a:xfrm>
            <a:off x="3219072" y="12420978"/>
            <a:ext cx="545877"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2" name="TextBox 101"/>
          <p:cNvSpPr txBox="1"/>
          <p:nvPr/>
        </p:nvSpPr>
        <p:spPr>
          <a:xfrm>
            <a:off x="3166688" y="12263561"/>
            <a:ext cx="489236"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Expiration</a:t>
            </a:r>
          </a:p>
        </p:txBody>
      </p:sp>
      <p:sp>
        <p:nvSpPr>
          <p:cNvPr id="103" name="TextBox 102"/>
          <p:cNvSpPr txBox="1"/>
          <p:nvPr/>
        </p:nvSpPr>
        <p:spPr>
          <a:xfrm>
            <a:off x="3189244" y="12405490"/>
            <a:ext cx="553231"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03 - 17</a:t>
            </a:r>
          </a:p>
        </p:txBody>
      </p:sp>
      <p:sp>
        <p:nvSpPr>
          <p:cNvPr id="104" name="Rounded Rectangle 103"/>
          <p:cNvSpPr/>
          <p:nvPr/>
        </p:nvSpPr>
        <p:spPr>
          <a:xfrm>
            <a:off x="3837088" y="12416301"/>
            <a:ext cx="545877"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5" name="TextBox 104"/>
          <p:cNvSpPr txBox="1"/>
          <p:nvPr/>
        </p:nvSpPr>
        <p:spPr>
          <a:xfrm>
            <a:off x="3784704" y="12258884"/>
            <a:ext cx="4812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CYY Code</a:t>
            </a:r>
          </a:p>
        </p:txBody>
      </p:sp>
      <p:sp>
        <p:nvSpPr>
          <p:cNvPr id="106" name="TextBox 105"/>
          <p:cNvSpPr txBox="1"/>
          <p:nvPr/>
        </p:nvSpPr>
        <p:spPr>
          <a:xfrm>
            <a:off x="3807260" y="12400813"/>
            <a:ext cx="553231"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 * *</a:t>
            </a:r>
          </a:p>
        </p:txBody>
      </p:sp>
      <p:sp>
        <p:nvSpPr>
          <p:cNvPr id="7" name="Title 6"/>
          <p:cNvSpPr>
            <a:spLocks noGrp="1"/>
          </p:cNvSpPr>
          <p:nvPr>
            <p:ph type="title"/>
          </p:nvPr>
        </p:nvSpPr>
        <p:spPr>
          <a:xfrm>
            <a:off x="4285185" y="-41359"/>
            <a:ext cx="2311484" cy="497505"/>
          </a:xfrm>
        </p:spPr>
        <p:txBody>
          <a:bodyPr>
            <a:normAutofit/>
          </a:bodyPr>
          <a:lstStyle/>
          <a:p>
            <a:r>
              <a:rPr lang="en-US" sz="2000" dirty="0">
                <a:solidFill>
                  <a:schemeClr val="bg1">
                    <a:lumMod val="50000"/>
                  </a:schemeClr>
                </a:solidFill>
                <a:latin typeface="Roboto Condensed" pitchFamily="2" charset="0"/>
                <a:ea typeface="Roboto Condensed" pitchFamily="2" charset="0"/>
                <a:cs typeface="Segoe UI" pitchFamily="34" charset="0"/>
              </a:rPr>
              <a:t>PHARMACY QUEUE</a:t>
            </a:r>
          </a:p>
        </p:txBody>
      </p:sp>
      <p:sp>
        <p:nvSpPr>
          <p:cNvPr id="136" name="TextBox 135"/>
          <p:cNvSpPr txBox="1"/>
          <p:nvPr/>
        </p:nvSpPr>
        <p:spPr>
          <a:xfrm>
            <a:off x="7515513" y="139507"/>
            <a:ext cx="2015440" cy="261610"/>
          </a:xfrm>
          <a:prstGeom prst="rect">
            <a:avLst/>
          </a:prstGeom>
          <a:noFill/>
        </p:spPr>
        <p:txBody>
          <a:bodyPr wrap="square" rtlCol="0">
            <a:spAutoFit/>
          </a:bodyPr>
          <a:lstStyle/>
          <a:p>
            <a:pPr algn="r"/>
            <a:r>
              <a:rPr lang="en-US" sz="1100" b="1" dirty="0">
                <a:solidFill>
                  <a:srgbClr val="256FBD"/>
                </a:solidFill>
                <a:latin typeface="Roboto Condensed" pitchFamily="2" charset="0"/>
                <a:ea typeface="Roboto Condensed" pitchFamily="2" charset="0"/>
              </a:rPr>
              <a:t>TUESDAY  JANUARY  29  2016  </a:t>
            </a:r>
            <a:endParaRPr lang="en-US" sz="1050" b="1" dirty="0">
              <a:solidFill>
                <a:srgbClr val="256FBD"/>
              </a:solidFill>
              <a:latin typeface="Roboto Condensed" pitchFamily="2" charset="0"/>
              <a:ea typeface="Roboto Condensed" pitchFamily="2" charset="0"/>
            </a:endParaRPr>
          </a:p>
        </p:txBody>
      </p:sp>
      <p:sp>
        <p:nvSpPr>
          <p:cNvPr id="137" name="TextBox 136"/>
          <p:cNvSpPr txBox="1"/>
          <p:nvPr/>
        </p:nvSpPr>
        <p:spPr>
          <a:xfrm>
            <a:off x="-1919643" y="9571916"/>
            <a:ext cx="2795534"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Rx INSURANCE CARD                                 RELATIONSHIP          </a:t>
            </a:r>
            <a:endParaRPr lang="en-US" sz="700" b="1" dirty="0">
              <a:solidFill>
                <a:prstClr val="black"/>
              </a:solidFill>
              <a:latin typeface="Roboto Condensed" pitchFamily="2" charset="0"/>
              <a:ea typeface="Roboto Condensed" pitchFamily="2" charset="0"/>
            </a:endParaRPr>
          </a:p>
        </p:txBody>
      </p:sp>
      <p:sp>
        <p:nvSpPr>
          <p:cNvPr id="138" name="Rectangle 137"/>
          <p:cNvSpPr/>
          <p:nvPr/>
        </p:nvSpPr>
        <p:spPr>
          <a:xfrm>
            <a:off x="2146372" y="756120"/>
            <a:ext cx="9492773" cy="579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2230438" y="1254953"/>
            <a:ext cx="9264277" cy="253916"/>
          </a:xfrm>
          <a:prstGeom prst="rect">
            <a:avLst/>
          </a:prstGeom>
          <a:noFill/>
        </p:spPr>
        <p:txBody>
          <a:bodyPr wrap="square" rtlCol="0">
            <a:spAutoFit/>
          </a:bodyPr>
          <a:lstStyle/>
          <a:p>
            <a:r>
              <a:rPr lang="en-US" sz="1050" b="1" dirty="0">
                <a:solidFill>
                  <a:schemeClr val="tx1">
                    <a:lumMod val="65000"/>
                    <a:lumOff val="35000"/>
                  </a:schemeClr>
                </a:solidFill>
                <a:latin typeface="Roboto Condensed" pitchFamily="2" charset="0"/>
                <a:ea typeface="Roboto Condensed" pitchFamily="2" charset="0"/>
              </a:rPr>
              <a:t>RECEIVED		PATIENT NAME		PATIENT DOB      RX NUMBER	  RX DRUG NAME		  STATUS</a:t>
            </a:r>
            <a:endParaRPr lang="en-US" sz="800" dirty="0">
              <a:solidFill>
                <a:schemeClr val="tx1">
                  <a:lumMod val="65000"/>
                  <a:lumOff val="35000"/>
                </a:schemeClr>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1826" y="5786400"/>
            <a:ext cx="1276359" cy="683278"/>
          </a:xfrm>
          <a:prstGeom prst="rect">
            <a:avLst/>
          </a:prstGeom>
        </p:spPr>
      </p:pic>
      <p:sp>
        <p:nvSpPr>
          <p:cNvPr id="35" name="Rounded Rectangle 34"/>
          <p:cNvSpPr/>
          <p:nvPr/>
        </p:nvSpPr>
        <p:spPr>
          <a:xfrm>
            <a:off x="-3121729" y="1199492"/>
            <a:ext cx="903751" cy="16114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6" name="TextBox 35"/>
          <p:cNvSpPr txBox="1"/>
          <p:nvPr/>
        </p:nvSpPr>
        <p:spPr>
          <a:xfrm>
            <a:off x="-3187395" y="1053228"/>
            <a:ext cx="3209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First</a:t>
            </a:r>
          </a:p>
        </p:txBody>
      </p:sp>
      <p:sp>
        <p:nvSpPr>
          <p:cNvPr id="37" name="Rounded Rectangle 36"/>
          <p:cNvSpPr/>
          <p:nvPr/>
        </p:nvSpPr>
        <p:spPr>
          <a:xfrm>
            <a:off x="-2155220" y="1192235"/>
            <a:ext cx="1531938"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8" name="TextBox 37"/>
          <p:cNvSpPr txBox="1"/>
          <p:nvPr/>
        </p:nvSpPr>
        <p:spPr>
          <a:xfrm>
            <a:off x="-2235755" y="1053228"/>
            <a:ext cx="31611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Last</a:t>
            </a:r>
          </a:p>
        </p:txBody>
      </p:sp>
      <p:sp>
        <p:nvSpPr>
          <p:cNvPr id="39" name="Rounded Rectangle 38"/>
          <p:cNvSpPr/>
          <p:nvPr/>
        </p:nvSpPr>
        <p:spPr>
          <a:xfrm>
            <a:off x="-3115334" y="1442201"/>
            <a:ext cx="887057"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40" name="TextBox 39"/>
          <p:cNvSpPr txBox="1"/>
          <p:nvPr/>
        </p:nvSpPr>
        <p:spPr>
          <a:xfrm>
            <a:off x="-3184618" y="1298914"/>
            <a:ext cx="1007007"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Date of Birth (</a:t>
            </a:r>
            <a:r>
              <a:rPr lang="en-US" sz="600" dirty="0" err="1">
                <a:solidFill>
                  <a:prstClr val="black"/>
                </a:solidFill>
                <a:latin typeface="Roboto Condensed" pitchFamily="2" charset="0"/>
                <a:ea typeface="Roboto Condensed" pitchFamily="2" charset="0"/>
              </a:rPr>
              <a:t>dd</a:t>
            </a:r>
            <a:r>
              <a:rPr lang="en-US" sz="600" dirty="0">
                <a:solidFill>
                  <a:prstClr val="black"/>
                </a:solidFill>
                <a:latin typeface="Roboto Condensed" pitchFamily="2" charset="0"/>
                <a:ea typeface="Roboto Condensed" pitchFamily="2" charset="0"/>
              </a:rPr>
              <a:t>/mm/</a:t>
            </a:r>
            <a:r>
              <a:rPr lang="en-US" sz="600" dirty="0" err="1">
                <a:solidFill>
                  <a:prstClr val="black"/>
                </a:solidFill>
                <a:latin typeface="Roboto Condensed" pitchFamily="2" charset="0"/>
                <a:ea typeface="Roboto Condensed" pitchFamily="2" charset="0"/>
              </a:rPr>
              <a:t>yyyy</a:t>
            </a:r>
            <a:r>
              <a:rPr lang="en-US" sz="600" dirty="0">
                <a:solidFill>
                  <a:prstClr val="black"/>
                </a:solidFill>
                <a:latin typeface="Roboto Condensed" pitchFamily="2" charset="0"/>
                <a:ea typeface="Roboto Condensed" pitchFamily="2" charset="0"/>
              </a:rPr>
              <a:t>)</a:t>
            </a:r>
          </a:p>
        </p:txBody>
      </p:sp>
      <p:sp>
        <p:nvSpPr>
          <p:cNvPr id="41" name="TextBox 40"/>
          <p:cNvSpPr txBox="1"/>
          <p:nvPr/>
        </p:nvSpPr>
        <p:spPr>
          <a:xfrm>
            <a:off x="-3061280" y="1440254"/>
            <a:ext cx="56297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     /           /  </a:t>
            </a:r>
          </a:p>
        </p:txBody>
      </p:sp>
      <p:sp>
        <p:nvSpPr>
          <p:cNvPr id="90" name="TextBox 89"/>
          <p:cNvSpPr txBox="1"/>
          <p:nvPr/>
        </p:nvSpPr>
        <p:spPr>
          <a:xfrm>
            <a:off x="-2179326" y="1412135"/>
            <a:ext cx="136120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Robert T. Martin   MD</a:t>
            </a:r>
          </a:p>
        </p:txBody>
      </p:sp>
      <p:sp>
        <p:nvSpPr>
          <p:cNvPr id="91" name="TextBox 90"/>
          <p:cNvSpPr txBox="1"/>
          <p:nvPr/>
        </p:nvSpPr>
        <p:spPr>
          <a:xfrm>
            <a:off x="-2222020" y="1303328"/>
            <a:ext cx="1260281"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Primary Health Care Provider Name</a:t>
            </a:r>
          </a:p>
        </p:txBody>
      </p:sp>
      <p:cxnSp>
        <p:nvCxnSpPr>
          <p:cNvPr id="8" name="Straight Connector 7"/>
          <p:cNvCxnSpPr/>
          <p:nvPr/>
        </p:nvCxnSpPr>
        <p:spPr>
          <a:xfrm>
            <a:off x="2305304" y="1505757"/>
            <a:ext cx="9120423" cy="191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96275" y="1581602"/>
            <a:ext cx="2006881" cy="65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29062" y="1714368"/>
            <a:ext cx="2037038" cy="553998"/>
          </a:xfrm>
          <a:prstGeom prst="rect">
            <a:avLst/>
          </a:prstGeom>
          <a:noFill/>
        </p:spPr>
        <p:txBody>
          <a:bodyPr wrap="square" rtlCol="0">
            <a:spAutoFit/>
          </a:bodyPr>
          <a:lstStyle/>
          <a:p>
            <a:r>
              <a:rPr lang="en-US" sz="1000" dirty="0">
                <a:solidFill>
                  <a:prstClr val="black"/>
                </a:solidFill>
                <a:latin typeface="Roboto Condensed" pitchFamily="2" charset="0"/>
                <a:ea typeface="Roboto Condensed" pitchFamily="2" charset="0"/>
              </a:rPr>
              <a:t>Pharmacists	2</a:t>
            </a:r>
          </a:p>
          <a:p>
            <a:r>
              <a:rPr lang="en-US" sz="1000" dirty="0">
                <a:solidFill>
                  <a:prstClr val="black"/>
                </a:solidFill>
                <a:latin typeface="Roboto Condensed" pitchFamily="2" charset="0"/>
                <a:ea typeface="Roboto Condensed" pitchFamily="2" charset="0"/>
              </a:rPr>
              <a:t>Staff	5</a:t>
            </a:r>
          </a:p>
          <a:p>
            <a:r>
              <a:rPr lang="en-US" sz="1000" dirty="0">
                <a:solidFill>
                  <a:prstClr val="black"/>
                </a:solidFill>
                <a:latin typeface="Roboto Condensed" pitchFamily="2" charset="0"/>
                <a:ea typeface="Roboto Condensed" pitchFamily="2" charset="0"/>
              </a:rPr>
              <a:t>Other	1</a:t>
            </a:r>
          </a:p>
        </p:txBody>
      </p:sp>
      <p:sp>
        <p:nvSpPr>
          <p:cNvPr id="118" name="TextBox 117"/>
          <p:cNvSpPr txBox="1"/>
          <p:nvPr/>
        </p:nvSpPr>
        <p:spPr>
          <a:xfrm>
            <a:off x="1751088" y="2048356"/>
            <a:ext cx="400106" cy="200055"/>
          </a:xfrm>
          <a:prstGeom prst="rect">
            <a:avLst/>
          </a:prstGeom>
          <a:noFill/>
        </p:spPr>
        <p:txBody>
          <a:bodyPr wrap="square" rtlCol="0">
            <a:spAutoFit/>
          </a:bodyPr>
          <a:lstStyle/>
          <a:p>
            <a:pPr algn="r"/>
            <a:r>
              <a:rPr lang="en-US" sz="700" u="sng" dirty="0">
                <a:solidFill>
                  <a:srgbClr val="256FBD"/>
                </a:solidFill>
                <a:latin typeface="Roboto Condensed" pitchFamily="2" charset="0"/>
                <a:ea typeface="Roboto Condensed" pitchFamily="2" charset="0"/>
              </a:rPr>
              <a:t>EDIT</a:t>
            </a:r>
            <a:endParaRPr lang="en-US" sz="700" b="1" u="sng" dirty="0">
              <a:solidFill>
                <a:srgbClr val="256FBD"/>
              </a:solidFill>
              <a:latin typeface="Roboto Condensed" pitchFamily="2" charset="0"/>
              <a:ea typeface="Roboto Condensed" pitchFamily="2" charset="0"/>
            </a:endParaRPr>
          </a:p>
        </p:txBody>
      </p:sp>
      <p:sp>
        <p:nvSpPr>
          <p:cNvPr id="131" name="TextBox 130"/>
          <p:cNvSpPr txBox="1"/>
          <p:nvPr/>
        </p:nvSpPr>
        <p:spPr>
          <a:xfrm>
            <a:off x="42913" y="1561351"/>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USER PROFILES</a:t>
            </a:r>
          </a:p>
        </p:txBody>
      </p:sp>
      <p:sp>
        <p:nvSpPr>
          <p:cNvPr id="146" name="TextBox 145"/>
          <p:cNvSpPr txBox="1"/>
          <p:nvPr/>
        </p:nvSpPr>
        <p:spPr>
          <a:xfrm>
            <a:off x="2059515" y="390258"/>
            <a:ext cx="1391643"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0h 41m</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2785916" y="387599"/>
            <a:ext cx="1921155"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AVERAGE TIME IT TAKES YOUR PHARMACY TO PROCESS AN RX</a:t>
            </a:r>
            <a:endParaRPr lang="en-US" sz="700" b="1" dirty="0">
              <a:solidFill>
                <a:schemeClr val="bg1"/>
              </a:solidFill>
              <a:latin typeface="Roboto Condensed" pitchFamily="2" charset="0"/>
              <a:ea typeface="Roboto Condensed" pitchFamily="2" charset="0"/>
            </a:endParaRPr>
          </a:p>
        </p:txBody>
      </p:sp>
      <p:sp>
        <p:nvSpPr>
          <p:cNvPr id="151" name="TextBox 150"/>
          <p:cNvSpPr txBox="1"/>
          <p:nvPr/>
        </p:nvSpPr>
        <p:spPr>
          <a:xfrm>
            <a:off x="18915" y="371465"/>
            <a:ext cx="208424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You are currently logged in as:</a:t>
            </a:r>
            <a:br>
              <a:rPr lang="en-US" sz="900" b="1" dirty="0">
                <a:solidFill>
                  <a:schemeClr val="bg1"/>
                </a:solidFill>
                <a:latin typeface="Roboto Condensed" pitchFamily="2" charset="0"/>
                <a:ea typeface="Roboto Condensed" pitchFamily="2" charset="0"/>
              </a:rPr>
            </a:br>
            <a:r>
              <a:rPr lang="en-US" sz="900" b="1" dirty="0">
                <a:solidFill>
                  <a:schemeClr val="bg1"/>
                </a:solidFill>
                <a:latin typeface="Roboto Condensed" pitchFamily="2" charset="0"/>
                <a:ea typeface="Roboto Condensed" pitchFamily="2" charset="0"/>
              </a:rPr>
              <a:t>Steven </a:t>
            </a:r>
            <a:r>
              <a:rPr lang="en-US" sz="900" b="1" dirty="0" err="1">
                <a:solidFill>
                  <a:schemeClr val="bg1"/>
                </a:solidFill>
                <a:latin typeface="Roboto Condensed" pitchFamily="2" charset="0"/>
                <a:ea typeface="Roboto Condensed" pitchFamily="2" charset="0"/>
              </a:rPr>
              <a:t>Vanser</a:t>
            </a:r>
            <a:r>
              <a:rPr lang="en-US" sz="900" b="1" dirty="0">
                <a:solidFill>
                  <a:schemeClr val="bg1"/>
                </a:solidFill>
                <a:latin typeface="Roboto Condensed" pitchFamily="2" charset="0"/>
                <a:ea typeface="Roboto Condensed" pitchFamily="2" charset="0"/>
              </a:rPr>
              <a:t>, </a:t>
            </a:r>
            <a:r>
              <a:rPr lang="en-US" sz="900" b="1" dirty="0" err="1">
                <a:solidFill>
                  <a:schemeClr val="bg1"/>
                </a:solidFill>
                <a:latin typeface="Roboto Condensed" pitchFamily="2" charset="0"/>
                <a:ea typeface="Roboto Condensed" pitchFamily="2" charset="0"/>
              </a:rPr>
              <a:t>R.Ph</a:t>
            </a:r>
            <a:r>
              <a:rPr lang="en-US" sz="900" b="1" dirty="0">
                <a:solidFill>
                  <a:schemeClr val="bg1"/>
                </a:solidFill>
                <a:latin typeface="Roboto Condensed" pitchFamily="2" charset="0"/>
                <a:ea typeface="Roboto Condensed" pitchFamily="2" charset="0"/>
              </a:rPr>
              <a:t>. (</a:t>
            </a:r>
            <a:r>
              <a:rPr lang="en-US" sz="900" b="1" u="sng" dirty="0">
                <a:solidFill>
                  <a:schemeClr val="bg1"/>
                </a:solidFill>
                <a:latin typeface="Roboto Condensed" pitchFamily="2" charset="0"/>
                <a:ea typeface="Roboto Condensed" pitchFamily="2" charset="0"/>
              </a:rPr>
              <a:t>LOGOUT</a:t>
            </a:r>
            <a:r>
              <a:rPr lang="en-US" sz="900" b="1" dirty="0">
                <a:solidFill>
                  <a:schemeClr val="bg1"/>
                </a:solidFill>
                <a:latin typeface="Roboto Condensed" pitchFamily="2" charset="0"/>
                <a:ea typeface="Roboto Condensed" pitchFamily="2" charset="0"/>
              </a:rPr>
              <a:t>)</a:t>
            </a:r>
            <a:endParaRPr lang="en-US" sz="700" b="1" dirty="0">
              <a:solidFill>
                <a:schemeClr val="bg1"/>
              </a:solidFill>
              <a:latin typeface="Roboto Condensed" pitchFamily="2" charset="0"/>
              <a:ea typeface="Roboto Condensed" pitchFamily="2" charset="0"/>
            </a:endParaRPr>
          </a:p>
        </p:txBody>
      </p:sp>
      <p:sp>
        <p:nvSpPr>
          <p:cNvPr id="168" name="Rectangle 167"/>
          <p:cNvSpPr/>
          <p:nvPr/>
        </p:nvSpPr>
        <p:spPr>
          <a:xfrm>
            <a:off x="91255" y="75666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38340" y="889430"/>
            <a:ext cx="2037038" cy="646331"/>
          </a:xfrm>
          <a:prstGeom prst="rect">
            <a:avLst/>
          </a:prstGeom>
          <a:noFill/>
        </p:spPr>
        <p:txBody>
          <a:bodyPr wrap="square" rtlCol="0">
            <a:spAutoFit/>
          </a:bodyPr>
          <a:lstStyle/>
          <a:p>
            <a:r>
              <a:rPr lang="en-US" sz="900" dirty="0">
                <a:solidFill>
                  <a:prstClr val="black"/>
                </a:solidFill>
                <a:latin typeface="Roboto Condensed" pitchFamily="2" charset="0"/>
                <a:ea typeface="Roboto Condensed" pitchFamily="2" charset="0"/>
              </a:rPr>
              <a:t>2817 Filler Lane, #201</a:t>
            </a:r>
            <a:br>
              <a:rPr lang="en-US" sz="900" dirty="0">
                <a:solidFill>
                  <a:prstClr val="black"/>
                </a:solidFill>
                <a:latin typeface="Roboto Condensed" pitchFamily="2" charset="0"/>
                <a:ea typeface="Roboto Condensed" pitchFamily="2" charset="0"/>
              </a:rPr>
            </a:br>
            <a:r>
              <a:rPr lang="en-US" sz="900" dirty="0" err="1">
                <a:solidFill>
                  <a:prstClr val="black"/>
                </a:solidFill>
                <a:latin typeface="Roboto Condensed" pitchFamily="2" charset="0"/>
                <a:ea typeface="Roboto Condensed" pitchFamily="2" charset="0"/>
              </a:rPr>
              <a:t>Hadwick</a:t>
            </a:r>
            <a:r>
              <a:rPr lang="en-US" sz="900" dirty="0">
                <a:solidFill>
                  <a:prstClr val="black"/>
                </a:solidFill>
                <a:latin typeface="Roboto Condensed" pitchFamily="2" charset="0"/>
                <a:ea typeface="Roboto Condensed" pitchFamily="2" charset="0"/>
              </a:rPr>
              <a:t>, VT 05843</a:t>
            </a:r>
            <a:br>
              <a:rPr lang="en-US" sz="900" dirty="0">
                <a:solidFill>
                  <a:prstClr val="black"/>
                </a:solidFill>
                <a:latin typeface="Roboto Condensed" pitchFamily="2" charset="0"/>
                <a:ea typeface="Roboto Condensed" pitchFamily="2" charset="0"/>
              </a:rPr>
            </a:br>
            <a:r>
              <a:rPr lang="en-US" sz="900" dirty="0">
                <a:solidFill>
                  <a:prstClr val="black"/>
                </a:solidFill>
                <a:latin typeface="Roboto Condensed" pitchFamily="2" charset="0"/>
                <a:ea typeface="Roboto Condensed" pitchFamily="2" charset="0"/>
              </a:rPr>
              <a:t>(802) 555-5555  -  PH</a:t>
            </a:r>
          </a:p>
          <a:p>
            <a:r>
              <a:rPr lang="en-US" sz="900" dirty="0">
                <a:solidFill>
                  <a:prstClr val="black"/>
                </a:solidFill>
                <a:latin typeface="Roboto Condensed" pitchFamily="2" charset="0"/>
                <a:ea typeface="Roboto Condensed" pitchFamily="2" charset="0"/>
              </a:rPr>
              <a:t>(802) 555-2222  -  FX</a:t>
            </a:r>
          </a:p>
        </p:txBody>
      </p:sp>
      <p:sp>
        <p:nvSpPr>
          <p:cNvPr id="173" name="TextBox 172"/>
          <p:cNvSpPr txBox="1"/>
          <p:nvPr/>
        </p:nvSpPr>
        <p:spPr>
          <a:xfrm>
            <a:off x="42666" y="73641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PHARMACY PROFILE</a:t>
            </a:r>
          </a:p>
        </p:txBody>
      </p:sp>
      <p:sp>
        <p:nvSpPr>
          <p:cNvPr id="85" name="TextBox 84"/>
          <p:cNvSpPr txBox="1"/>
          <p:nvPr/>
        </p:nvSpPr>
        <p:spPr>
          <a:xfrm>
            <a:off x="6032927" y="6335123"/>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34" name="Round Same Side Corner Rectangle 33"/>
          <p:cNvSpPr/>
          <p:nvPr/>
        </p:nvSpPr>
        <p:spPr>
          <a:xfrm>
            <a:off x="2306968" y="1003167"/>
            <a:ext cx="1567332" cy="251727"/>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NEW / OPEN RX’s  (9)</a:t>
            </a:r>
          </a:p>
        </p:txBody>
      </p:sp>
      <p:sp>
        <p:nvSpPr>
          <p:cNvPr id="203" name="Round Same Side Corner Rectangle 202"/>
          <p:cNvSpPr/>
          <p:nvPr/>
        </p:nvSpPr>
        <p:spPr>
          <a:xfrm>
            <a:off x="3874544" y="1004668"/>
            <a:ext cx="1567332" cy="251845"/>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PENDING RX’s (6)</a:t>
            </a:r>
          </a:p>
        </p:txBody>
      </p:sp>
      <p:sp>
        <p:nvSpPr>
          <p:cNvPr id="204" name="Round Same Side Corner Rectangle 203"/>
          <p:cNvSpPr/>
          <p:nvPr/>
        </p:nvSpPr>
        <p:spPr>
          <a:xfrm>
            <a:off x="5437381" y="1003282"/>
            <a:ext cx="1567332" cy="251845"/>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PROCESSED RX’s (238)</a:t>
            </a:r>
          </a:p>
        </p:txBody>
      </p:sp>
      <p:sp>
        <p:nvSpPr>
          <p:cNvPr id="230" name="Rectangle 229"/>
          <p:cNvSpPr/>
          <p:nvPr/>
        </p:nvSpPr>
        <p:spPr>
          <a:xfrm>
            <a:off x="96890" y="2267884"/>
            <a:ext cx="2006881" cy="65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29677" y="2400650"/>
            <a:ext cx="2037038" cy="553998"/>
          </a:xfrm>
          <a:prstGeom prst="rect">
            <a:avLst/>
          </a:prstGeom>
          <a:noFill/>
        </p:spPr>
        <p:txBody>
          <a:bodyPr wrap="square" rtlCol="0">
            <a:spAutoFit/>
          </a:bodyPr>
          <a:lstStyle/>
          <a:p>
            <a:r>
              <a:rPr lang="en-US" sz="1000" dirty="0">
                <a:solidFill>
                  <a:prstClr val="black"/>
                </a:solidFill>
                <a:latin typeface="Roboto Condensed" pitchFamily="2" charset="0"/>
                <a:ea typeface="Roboto Condensed" pitchFamily="2" charset="0"/>
              </a:rPr>
              <a:t>New / Open	9</a:t>
            </a:r>
          </a:p>
          <a:p>
            <a:r>
              <a:rPr lang="en-US" sz="1000" dirty="0">
                <a:solidFill>
                  <a:prstClr val="black"/>
                </a:solidFill>
                <a:latin typeface="Roboto Condensed" pitchFamily="2" charset="0"/>
                <a:ea typeface="Roboto Condensed" pitchFamily="2" charset="0"/>
              </a:rPr>
              <a:t>Pending	6</a:t>
            </a:r>
          </a:p>
          <a:p>
            <a:r>
              <a:rPr lang="en-US" sz="1000" dirty="0">
                <a:solidFill>
                  <a:prstClr val="black"/>
                </a:solidFill>
                <a:latin typeface="Roboto Condensed" pitchFamily="2" charset="0"/>
                <a:ea typeface="Roboto Condensed" pitchFamily="2" charset="0"/>
              </a:rPr>
              <a:t>Processed	238</a:t>
            </a:r>
          </a:p>
        </p:txBody>
      </p:sp>
      <p:sp>
        <p:nvSpPr>
          <p:cNvPr id="232" name="TextBox 231"/>
          <p:cNvSpPr txBox="1"/>
          <p:nvPr/>
        </p:nvSpPr>
        <p:spPr>
          <a:xfrm>
            <a:off x="1638300" y="2734973"/>
            <a:ext cx="592138" cy="200055"/>
          </a:xfrm>
          <a:prstGeom prst="rect">
            <a:avLst/>
          </a:prstGeom>
          <a:noFill/>
        </p:spPr>
        <p:txBody>
          <a:bodyPr wrap="square" rtlCol="0">
            <a:spAutoFit/>
          </a:bodyPr>
          <a:lstStyle/>
          <a:p>
            <a:r>
              <a:rPr lang="en-US" sz="700" u="sng" dirty="0">
                <a:solidFill>
                  <a:srgbClr val="256FBD"/>
                </a:solidFill>
                <a:latin typeface="Roboto Condensed" pitchFamily="2" charset="0"/>
                <a:ea typeface="Roboto Condensed" pitchFamily="2" charset="0"/>
              </a:rPr>
              <a:t>REPORTS</a:t>
            </a:r>
            <a:endParaRPr lang="en-US" sz="700" b="1" u="sng" dirty="0">
              <a:solidFill>
                <a:srgbClr val="256FBD"/>
              </a:solidFill>
              <a:latin typeface="Roboto Condensed" pitchFamily="2" charset="0"/>
              <a:ea typeface="Roboto Condensed" pitchFamily="2" charset="0"/>
            </a:endParaRPr>
          </a:p>
        </p:txBody>
      </p:sp>
      <p:sp>
        <p:nvSpPr>
          <p:cNvPr id="233" name="TextBox 232"/>
          <p:cNvSpPr txBox="1"/>
          <p:nvPr/>
        </p:nvSpPr>
        <p:spPr>
          <a:xfrm>
            <a:off x="43528" y="224763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Queue Overview</a:t>
            </a:r>
          </a:p>
        </p:txBody>
      </p:sp>
      <p:sp>
        <p:nvSpPr>
          <p:cNvPr id="234" name="TextBox 233"/>
          <p:cNvSpPr txBox="1"/>
          <p:nvPr/>
        </p:nvSpPr>
        <p:spPr>
          <a:xfrm>
            <a:off x="1764873" y="1382879"/>
            <a:ext cx="400106" cy="200055"/>
          </a:xfrm>
          <a:prstGeom prst="rect">
            <a:avLst/>
          </a:prstGeom>
          <a:noFill/>
        </p:spPr>
        <p:txBody>
          <a:bodyPr wrap="square" rtlCol="0">
            <a:spAutoFit/>
          </a:bodyPr>
          <a:lstStyle/>
          <a:p>
            <a:pPr algn="r"/>
            <a:r>
              <a:rPr lang="en-US" sz="700" u="sng" dirty="0">
                <a:solidFill>
                  <a:srgbClr val="256FBD"/>
                </a:solidFill>
                <a:latin typeface="Roboto Condensed" pitchFamily="2" charset="0"/>
                <a:ea typeface="Roboto Condensed" pitchFamily="2" charset="0"/>
              </a:rPr>
              <a:t>EDIT</a:t>
            </a:r>
            <a:endParaRPr lang="en-US" sz="700" b="1" u="sng" dirty="0">
              <a:solidFill>
                <a:srgbClr val="256FBD"/>
              </a:solidFill>
              <a:latin typeface="Roboto Condensed" pitchFamily="2" charset="0"/>
              <a:ea typeface="Roboto Condensed" pitchFamily="2" charset="0"/>
            </a:endParaRPr>
          </a:p>
        </p:txBody>
      </p:sp>
      <p:sp>
        <p:nvSpPr>
          <p:cNvPr id="3" name="TextBox 2"/>
          <p:cNvSpPr txBox="1"/>
          <p:nvPr/>
        </p:nvSpPr>
        <p:spPr>
          <a:xfrm>
            <a:off x="100584" y="3061351"/>
            <a:ext cx="2011680" cy="369332"/>
          </a:xfrm>
          <a:prstGeom prst="rect">
            <a:avLst/>
          </a:prstGeom>
          <a:noFill/>
        </p:spPr>
        <p:txBody>
          <a:bodyPr wrap="square" rtlCol="0">
            <a:spAutoFit/>
          </a:bodyPr>
          <a:lstStyle/>
          <a:p>
            <a:pPr algn="ctr"/>
            <a:r>
              <a:rPr lang="en-US" b="1" dirty="0">
                <a:solidFill>
                  <a:schemeClr val="bg1"/>
                </a:solidFill>
                <a:latin typeface="Roboto Condensed" pitchFamily="2" charset="0"/>
                <a:ea typeface="Roboto Condensed" pitchFamily="2" charset="0"/>
              </a:rPr>
              <a:t>RX QUEUE</a:t>
            </a:r>
            <a:endParaRPr lang="en-US" dirty="0">
              <a:solidFill>
                <a:schemeClr val="bg1"/>
              </a:solidFill>
              <a:latin typeface="Roboto Condensed" pitchFamily="2" charset="0"/>
              <a:ea typeface="Roboto Condensed" pitchFamily="2" charset="0"/>
            </a:endParaRPr>
          </a:p>
        </p:txBody>
      </p:sp>
      <p:sp>
        <p:nvSpPr>
          <p:cNvPr id="236" name="TextBox 235"/>
          <p:cNvSpPr txBox="1"/>
          <p:nvPr/>
        </p:nvSpPr>
        <p:spPr>
          <a:xfrm>
            <a:off x="2234191" y="1499317"/>
            <a:ext cx="9470355" cy="1785104"/>
          </a:xfrm>
          <a:prstGeom prst="rect">
            <a:avLst/>
          </a:prstGeom>
          <a:noFill/>
        </p:spPr>
        <p:txBody>
          <a:bodyPr wrap="square" rtlCol="0">
            <a:spAutoFit/>
          </a:bodyPr>
          <a:lstStyle/>
          <a:p>
            <a:r>
              <a:rPr lang="en-US" sz="1000" dirty="0">
                <a:latin typeface="Roboto Condensed" pitchFamily="2" charset="0"/>
                <a:ea typeface="Roboto Condensed" pitchFamily="2" charset="0"/>
              </a:rPr>
              <a:t>01/29/2016 @ 03:17 PM	</a:t>
            </a:r>
            <a:r>
              <a:rPr lang="en-US" sz="1000" u="sng" dirty="0">
                <a:solidFill>
                  <a:srgbClr val="256FBD"/>
                </a:solidFill>
                <a:latin typeface="Roboto Condensed" pitchFamily="2" charset="0"/>
                <a:ea typeface="Roboto Condensed" pitchFamily="2" charset="0"/>
              </a:rPr>
              <a:t>SAMPLE, NICOLAS</a:t>
            </a:r>
            <a:r>
              <a:rPr lang="en-US" sz="1000" dirty="0">
                <a:latin typeface="Roboto Condensed" pitchFamily="2" charset="0"/>
                <a:ea typeface="Roboto Condensed" pitchFamily="2" charset="0"/>
              </a:rPr>
              <a:t>	07/13/1981	</a:t>
            </a:r>
            <a:r>
              <a:rPr lang="en-US" sz="1000" u="sng" dirty="0">
                <a:solidFill>
                  <a:srgbClr val="256FBD"/>
                </a:solidFill>
                <a:latin typeface="Roboto Condensed" pitchFamily="2" charset="0"/>
                <a:ea typeface="Roboto Condensed" pitchFamily="2" charset="0"/>
              </a:rPr>
              <a:t>P13-1394719</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ATORVASTATIN 20MG </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NOT VIEWED</a:t>
            </a:r>
          </a:p>
          <a:p>
            <a:r>
              <a:rPr lang="en-US" sz="1000" dirty="0">
                <a:latin typeface="Roboto Condensed" pitchFamily="2" charset="0"/>
                <a:ea typeface="Roboto Condensed" pitchFamily="2" charset="0"/>
              </a:rPr>
              <a:t>01/29/2016 @ 03:11 PM	</a:t>
            </a:r>
            <a:r>
              <a:rPr lang="en-US" sz="1000" u="sng" dirty="0">
                <a:solidFill>
                  <a:srgbClr val="256FBD"/>
                </a:solidFill>
                <a:latin typeface="Roboto Condensed" pitchFamily="2" charset="0"/>
                <a:ea typeface="Roboto Condensed" pitchFamily="2" charset="0"/>
              </a:rPr>
              <a:t>BLACK, KAREN D.	</a:t>
            </a:r>
            <a:r>
              <a:rPr lang="en-US" sz="1000" dirty="0">
                <a:latin typeface="Roboto Condensed" pitchFamily="2" charset="0"/>
                <a:ea typeface="Roboto Condensed" pitchFamily="2" charset="0"/>
              </a:rPr>
              <a:t>	08/22/1977	</a:t>
            </a:r>
            <a:r>
              <a:rPr lang="en-US" sz="1000" u="sng" dirty="0">
                <a:solidFill>
                  <a:srgbClr val="256FBD"/>
                </a:solidFill>
                <a:latin typeface="Roboto Condensed" pitchFamily="2" charset="0"/>
                <a:ea typeface="Roboto Condensed" pitchFamily="2" charset="0"/>
              </a:rPr>
              <a:t>P13-8461356</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CITALOPRAM 20MG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NOT VIEWED</a:t>
            </a:r>
          </a:p>
          <a:p>
            <a:r>
              <a:rPr lang="en-US" sz="1000" dirty="0">
                <a:latin typeface="Roboto Condensed" pitchFamily="2" charset="0"/>
                <a:ea typeface="Roboto Condensed" pitchFamily="2" charset="0"/>
              </a:rPr>
              <a:t>01/29/2016 @ 02:42 PM	</a:t>
            </a:r>
            <a:r>
              <a:rPr lang="en-US" sz="1000" u="sng" dirty="0">
                <a:solidFill>
                  <a:srgbClr val="256FBD"/>
                </a:solidFill>
                <a:latin typeface="Roboto Condensed" pitchFamily="2" charset="0"/>
                <a:ea typeface="Roboto Condensed" pitchFamily="2" charset="0"/>
              </a:rPr>
              <a:t>FULLERTON, DAVID L.</a:t>
            </a:r>
            <a:r>
              <a:rPr lang="en-US" sz="1000" dirty="0">
                <a:latin typeface="Roboto Condensed" pitchFamily="2" charset="0"/>
                <a:ea typeface="Roboto Condensed" pitchFamily="2" charset="0"/>
              </a:rPr>
              <a:t>	01/02/1991	</a:t>
            </a:r>
            <a:r>
              <a:rPr lang="en-US" sz="1000" u="sng" dirty="0">
                <a:solidFill>
                  <a:srgbClr val="256FBD"/>
                </a:solidFill>
                <a:latin typeface="Roboto Condensed" pitchFamily="2" charset="0"/>
                <a:ea typeface="Roboto Condensed" pitchFamily="2" charset="0"/>
              </a:rPr>
              <a:t>P13-8854621</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IBOPROFEN 800MG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NOT VIEWED</a:t>
            </a:r>
          </a:p>
          <a:p>
            <a:r>
              <a:rPr lang="en-US" sz="1000" dirty="0">
                <a:latin typeface="Roboto Condensed" pitchFamily="2" charset="0"/>
                <a:ea typeface="Roboto Condensed" pitchFamily="2" charset="0"/>
              </a:rPr>
              <a:t>01/29/2016 @ 01:33 PM	</a:t>
            </a:r>
            <a:r>
              <a:rPr lang="en-US" sz="1000" u="sng" dirty="0">
                <a:solidFill>
                  <a:srgbClr val="256FBD"/>
                </a:solidFill>
                <a:latin typeface="Roboto Condensed" pitchFamily="2" charset="0"/>
                <a:ea typeface="Roboto Condensed" pitchFamily="2" charset="0"/>
              </a:rPr>
              <a:t>GRAVES, NATALIE O.</a:t>
            </a:r>
            <a:r>
              <a:rPr lang="en-US" sz="1000" dirty="0">
                <a:latin typeface="Roboto Condensed" pitchFamily="2" charset="0"/>
                <a:ea typeface="Roboto Condensed" pitchFamily="2" charset="0"/>
              </a:rPr>
              <a:t>	12/30/1947	</a:t>
            </a:r>
            <a:r>
              <a:rPr lang="en-US" sz="1000" u="sng" dirty="0">
                <a:solidFill>
                  <a:srgbClr val="256FBD"/>
                </a:solidFill>
                <a:latin typeface="Roboto Condensed" pitchFamily="2" charset="0"/>
                <a:ea typeface="Roboto Condensed" pitchFamily="2" charset="0"/>
              </a:rPr>
              <a:t>P13-8761559</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OMEPRAZOLE 40MG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NOT VIEWED</a:t>
            </a:r>
          </a:p>
          <a:p>
            <a:r>
              <a:rPr lang="en-US" sz="1000" dirty="0">
                <a:latin typeface="Roboto Condensed" pitchFamily="2" charset="0"/>
                <a:ea typeface="Roboto Condensed" pitchFamily="2" charset="0"/>
              </a:rPr>
              <a:t>01/29/2016 @ 11:37 AM	</a:t>
            </a:r>
            <a:r>
              <a:rPr lang="en-US" sz="1000" u="sng" dirty="0">
                <a:solidFill>
                  <a:srgbClr val="256FBD"/>
                </a:solidFill>
                <a:latin typeface="Roboto Condensed" pitchFamily="2" charset="0"/>
                <a:ea typeface="Roboto Condensed" pitchFamily="2" charset="0"/>
              </a:rPr>
              <a:t>JACKSON, FRANK P.</a:t>
            </a:r>
            <a:r>
              <a:rPr lang="en-US" sz="1000" dirty="0">
                <a:latin typeface="Roboto Condensed" pitchFamily="2" charset="0"/>
                <a:ea typeface="Roboto Condensed" pitchFamily="2" charset="0"/>
              </a:rPr>
              <a:t>	11/08/1959	</a:t>
            </a:r>
            <a:r>
              <a:rPr lang="en-US" sz="1000" u="sng" dirty="0">
                <a:solidFill>
                  <a:srgbClr val="256FBD"/>
                </a:solidFill>
                <a:latin typeface="Roboto Condensed" pitchFamily="2" charset="0"/>
                <a:ea typeface="Roboto Condensed" pitchFamily="2" charset="0"/>
              </a:rPr>
              <a:t>P13-1332251</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ATENOLOL 50MG</a:t>
            </a:r>
            <a:r>
              <a:rPr lang="en-US" sz="1000" dirty="0">
                <a:latin typeface="Roboto Condensed" pitchFamily="2" charset="0"/>
                <a:ea typeface="Roboto Condensed" pitchFamily="2" charset="0"/>
              </a:rPr>
              <a:t>	  OPEN BY OTHER USER</a:t>
            </a:r>
            <a:r>
              <a:rPr lang="en-US" sz="700" dirty="0">
                <a:latin typeface="Roboto Condensed" pitchFamily="2" charset="0"/>
                <a:ea typeface="Roboto Condensed" pitchFamily="2" charset="0"/>
              </a:rPr>
              <a:t> (locked)</a:t>
            </a:r>
            <a:endParaRPr lang="en-US" sz="10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11:03 AM	</a:t>
            </a:r>
            <a:r>
              <a:rPr lang="en-US" sz="1000" u="sng" dirty="0">
                <a:solidFill>
                  <a:srgbClr val="256FBD"/>
                </a:solidFill>
                <a:latin typeface="Roboto Condensed" pitchFamily="2" charset="0"/>
                <a:ea typeface="Roboto Condensed" pitchFamily="2" charset="0"/>
              </a:rPr>
              <a:t>BURKETT, KENNETH A.</a:t>
            </a:r>
            <a:r>
              <a:rPr lang="en-US" sz="1000" dirty="0">
                <a:latin typeface="Roboto Condensed" pitchFamily="2" charset="0"/>
                <a:ea typeface="Roboto Condensed" pitchFamily="2" charset="0"/>
              </a:rPr>
              <a:t>	02/02/1970	</a:t>
            </a:r>
            <a:r>
              <a:rPr lang="en-US" sz="1000" u="sng" dirty="0">
                <a:solidFill>
                  <a:srgbClr val="256FBD"/>
                </a:solidFill>
                <a:latin typeface="Roboto Condensed" pitchFamily="2" charset="0"/>
                <a:ea typeface="Roboto Condensed" pitchFamily="2" charset="0"/>
              </a:rPr>
              <a:t>P13-6002052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RANITIDINE 300MG</a:t>
            </a:r>
            <a:r>
              <a:rPr lang="en-US" sz="1000" dirty="0">
                <a:latin typeface="Roboto Condensed" pitchFamily="2" charset="0"/>
                <a:ea typeface="Roboto Condensed" pitchFamily="2" charset="0"/>
              </a:rPr>
              <a:t>	  OPEN BY OTHER USER</a:t>
            </a:r>
            <a:r>
              <a:rPr lang="en-US" sz="700" dirty="0">
                <a:latin typeface="Roboto Condensed" pitchFamily="2" charset="0"/>
                <a:ea typeface="Roboto Condensed" pitchFamily="2" charset="0"/>
              </a:rPr>
              <a:t> (locked)</a:t>
            </a:r>
          </a:p>
          <a:p>
            <a:r>
              <a:rPr lang="en-US" sz="1000" dirty="0">
                <a:latin typeface="Roboto Condensed" pitchFamily="2" charset="0"/>
                <a:ea typeface="Roboto Condensed" pitchFamily="2" charset="0"/>
              </a:rPr>
              <a:t>01/29/2016 @ 09:52 AM	</a:t>
            </a:r>
            <a:r>
              <a:rPr lang="en-US" sz="1000" u="sng" dirty="0">
                <a:solidFill>
                  <a:srgbClr val="256FBD"/>
                </a:solidFill>
                <a:latin typeface="Roboto Condensed" pitchFamily="2" charset="0"/>
                <a:ea typeface="Roboto Condensed" pitchFamily="2" charset="0"/>
              </a:rPr>
              <a:t>KELLER, EMMA J.	</a:t>
            </a:r>
            <a:r>
              <a:rPr lang="en-US" sz="1000" dirty="0">
                <a:latin typeface="Roboto Condensed" pitchFamily="2" charset="0"/>
                <a:ea typeface="Roboto Condensed" pitchFamily="2" charset="0"/>
              </a:rPr>
              <a:t>	05/15/1988	</a:t>
            </a:r>
            <a:r>
              <a:rPr lang="en-US" sz="1000" u="sng" dirty="0">
                <a:solidFill>
                  <a:srgbClr val="256FBD"/>
                </a:solidFill>
                <a:latin typeface="Roboto Condensed" pitchFamily="2" charset="0"/>
                <a:ea typeface="Roboto Condensed" pitchFamily="2" charset="0"/>
              </a:rPr>
              <a:t>P13-7418932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LISINOPRIL 5MG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OPENED / STILL UNPROCESSED</a:t>
            </a:r>
          </a:p>
          <a:p>
            <a:r>
              <a:rPr lang="en-US" sz="1000" dirty="0">
                <a:latin typeface="Roboto Condensed" pitchFamily="2" charset="0"/>
                <a:ea typeface="Roboto Condensed" pitchFamily="2" charset="0"/>
              </a:rPr>
              <a:t>01/29/2016 @ 08:01 AM	</a:t>
            </a:r>
            <a:r>
              <a:rPr lang="en-US" sz="1000" u="sng" dirty="0">
                <a:solidFill>
                  <a:srgbClr val="256FBD"/>
                </a:solidFill>
                <a:latin typeface="Roboto Condensed" pitchFamily="2" charset="0"/>
                <a:ea typeface="Roboto Condensed" pitchFamily="2" charset="0"/>
              </a:rPr>
              <a:t>JONES, BARBARA K.</a:t>
            </a:r>
            <a:r>
              <a:rPr lang="en-US" sz="1000" dirty="0">
                <a:latin typeface="Roboto Condensed" pitchFamily="2" charset="0"/>
                <a:ea typeface="Roboto Condensed" pitchFamily="2" charset="0"/>
              </a:rPr>
              <a:t>	01/27/1952	</a:t>
            </a:r>
            <a:r>
              <a:rPr lang="en-US" sz="1000" u="sng" dirty="0">
                <a:solidFill>
                  <a:srgbClr val="256FBD"/>
                </a:solidFill>
                <a:latin typeface="Roboto Condensed" pitchFamily="2" charset="0"/>
                <a:ea typeface="Roboto Condensed" pitchFamily="2" charset="0"/>
              </a:rPr>
              <a:t>P13-2698432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METFORMIN 500MG</a:t>
            </a:r>
            <a:r>
              <a:rPr lang="en-US" sz="1000" dirty="0">
                <a:latin typeface="Roboto Condensed" pitchFamily="2" charset="0"/>
                <a:ea typeface="Roboto Condensed" pitchFamily="2" charset="0"/>
              </a:rPr>
              <a:t>	</a:t>
            </a:r>
            <a:r>
              <a:rPr lang="en-US" sz="1000" dirty="0">
                <a:solidFill>
                  <a:srgbClr val="256FBD"/>
                </a:solidFill>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OPENED / STILL UNPROCESSED </a:t>
            </a:r>
            <a:r>
              <a:rPr lang="en-US" sz="1000" dirty="0">
                <a:latin typeface="Roboto Condensed" pitchFamily="2" charset="0"/>
                <a:ea typeface="Roboto Condensed" pitchFamily="2" charset="0"/>
              </a:rPr>
              <a:t>01/28/2016 @ 04:58 PM	</a:t>
            </a:r>
            <a:r>
              <a:rPr lang="en-US" sz="1000" u="sng" dirty="0">
                <a:solidFill>
                  <a:srgbClr val="256FBD"/>
                </a:solidFill>
                <a:latin typeface="Roboto Condensed" pitchFamily="2" charset="0"/>
                <a:ea typeface="Roboto Condensed" pitchFamily="2" charset="0"/>
              </a:rPr>
              <a:t>HARBIN, RORY T.	</a:t>
            </a:r>
            <a:r>
              <a:rPr lang="en-US" sz="1000" dirty="0">
                <a:latin typeface="Roboto Condensed" pitchFamily="2" charset="0"/>
                <a:ea typeface="Roboto Condensed" pitchFamily="2" charset="0"/>
              </a:rPr>
              <a:t>	04/01/1939	</a:t>
            </a:r>
            <a:r>
              <a:rPr lang="en-US" sz="1000" u="sng" dirty="0">
                <a:solidFill>
                  <a:srgbClr val="256FBD"/>
                </a:solidFill>
                <a:latin typeface="Roboto Condensed" pitchFamily="2" charset="0"/>
                <a:ea typeface="Roboto Condensed" pitchFamily="2" charset="0"/>
              </a:rPr>
              <a:t>P13-9900215</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WARFARIN 2.5MG</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OPENED / STILL UNPROCESSED</a:t>
            </a:r>
          </a:p>
          <a:p>
            <a:endParaRPr lang="en-US" sz="1000" dirty="0">
              <a:solidFill>
                <a:srgbClr val="FF0000"/>
              </a:solidFill>
              <a:latin typeface="Roboto Condensed" pitchFamily="2" charset="0"/>
              <a:ea typeface="Roboto Condensed" pitchFamily="2" charset="0"/>
            </a:endParaRPr>
          </a:p>
          <a:p>
            <a:endParaRPr lang="en-US" sz="1000" dirty="0">
              <a:solidFill>
                <a:srgbClr val="FF0000"/>
              </a:solidFill>
              <a:latin typeface="Roboto Condensed" pitchFamily="2" charset="0"/>
              <a:ea typeface="Roboto Condensed" pitchFamily="2" charset="0"/>
            </a:endParaRPr>
          </a:p>
        </p:txBody>
      </p:sp>
      <p:sp>
        <p:nvSpPr>
          <p:cNvPr id="237" name="TextBox 236"/>
          <p:cNvSpPr txBox="1"/>
          <p:nvPr/>
        </p:nvSpPr>
        <p:spPr>
          <a:xfrm>
            <a:off x="4965716" y="381814"/>
            <a:ext cx="1076128"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37</a:t>
            </a:r>
            <a:endParaRPr lang="en-US" sz="700" b="1" dirty="0">
              <a:solidFill>
                <a:schemeClr val="bg1"/>
              </a:solidFill>
              <a:latin typeface="Roboto Condensed" pitchFamily="2" charset="0"/>
              <a:ea typeface="Roboto Condensed" pitchFamily="2" charset="0"/>
            </a:endParaRPr>
          </a:p>
        </p:txBody>
      </p:sp>
      <p:sp>
        <p:nvSpPr>
          <p:cNvPr id="238" name="TextBox 237"/>
          <p:cNvSpPr txBox="1"/>
          <p:nvPr/>
        </p:nvSpPr>
        <p:spPr>
          <a:xfrm>
            <a:off x="5233727" y="379155"/>
            <a:ext cx="217268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AVERAGE NUMBER OF PRESCRIPTIONS PROCESSED EACH DAY</a:t>
            </a:r>
            <a:endParaRPr lang="en-US" sz="700" b="1" dirty="0">
              <a:solidFill>
                <a:schemeClr val="bg1"/>
              </a:solidFill>
              <a:latin typeface="Roboto Condensed" pitchFamily="2" charset="0"/>
              <a:ea typeface="Roboto Condensed" pitchFamily="2" charset="0"/>
            </a:endParaRPr>
          </a:p>
        </p:txBody>
      </p:sp>
      <p:sp>
        <p:nvSpPr>
          <p:cNvPr id="239" name="TextBox 238"/>
          <p:cNvSpPr txBox="1"/>
          <p:nvPr/>
        </p:nvSpPr>
        <p:spPr>
          <a:xfrm>
            <a:off x="9912451" y="386788"/>
            <a:ext cx="1726693" cy="369332"/>
          </a:xfrm>
          <a:prstGeom prst="rect">
            <a:avLst/>
          </a:prstGeom>
          <a:noFill/>
        </p:spPr>
        <p:txBody>
          <a:bodyPr wrap="square" rtlCol="0">
            <a:spAutoFit/>
          </a:bodyPr>
          <a:lstStyle/>
          <a:p>
            <a:pPr algn="r"/>
            <a:r>
              <a:rPr lang="en-US" sz="900" dirty="0">
                <a:solidFill>
                  <a:schemeClr val="bg1"/>
                </a:solidFill>
                <a:latin typeface="Roboto Condensed" pitchFamily="2" charset="0"/>
                <a:ea typeface="Roboto Condensed" pitchFamily="2" charset="0"/>
              </a:rPr>
              <a:t>Stats current as of 03/17/2016</a:t>
            </a:r>
          </a:p>
          <a:p>
            <a:pPr algn="r"/>
            <a:r>
              <a:rPr lang="en-US" sz="900" dirty="0">
                <a:solidFill>
                  <a:schemeClr val="bg1"/>
                </a:solidFill>
                <a:latin typeface="Roboto Condensed" pitchFamily="2" charset="0"/>
                <a:ea typeface="Roboto Condensed" pitchFamily="2" charset="0"/>
              </a:rPr>
              <a:t>@ 11:37:01 AM</a:t>
            </a:r>
            <a:endParaRPr lang="en-US" sz="700" dirty="0">
              <a:solidFill>
                <a:schemeClr val="bg1"/>
              </a:solidFill>
              <a:latin typeface="Roboto Condensed" pitchFamily="2" charset="0"/>
              <a:ea typeface="Roboto Condensed" pitchFamily="2" charset="0"/>
            </a:endParaRPr>
          </a:p>
        </p:txBody>
      </p:sp>
      <p:sp>
        <p:nvSpPr>
          <p:cNvPr id="240" name="TextBox 239"/>
          <p:cNvSpPr txBox="1"/>
          <p:nvPr/>
        </p:nvSpPr>
        <p:spPr>
          <a:xfrm>
            <a:off x="7513378" y="372323"/>
            <a:ext cx="1076128"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42%</a:t>
            </a:r>
            <a:endParaRPr lang="en-US" sz="700" b="1" dirty="0">
              <a:solidFill>
                <a:schemeClr val="bg1"/>
              </a:solidFill>
              <a:latin typeface="Roboto Condensed" pitchFamily="2" charset="0"/>
              <a:ea typeface="Roboto Condensed" pitchFamily="2" charset="0"/>
            </a:endParaRPr>
          </a:p>
        </p:txBody>
      </p:sp>
      <p:sp>
        <p:nvSpPr>
          <p:cNvPr id="241" name="TextBox 240"/>
          <p:cNvSpPr txBox="1"/>
          <p:nvPr/>
        </p:nvSpPr>
        <p:spPr>
          <a:xfrm>
            <a:off x="7944563" y="379189"/>
            <a:ext cx="217268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 OF NEW PRESRIPTIONS</a:t>
            </a:r>
            <a:br>
              <a:rPr lang="en-US" sz="900" b="1" dirty="0">
                <a:solidFill>
                  <a:schemeClr val="bg1"/>
                </a:solidFill>
                <a:latin typeface="Roboto Condensed" pitchFamily="2" charset="0"/>
                <a:ea typeface="Roboto Condensed" pitchFamily="2" charset="0"/>
              </a:rPr>
            </a:br>
            <a:r>
              <a:rPr lang="en-US" sz="900" b="1" dirty="0">
                <a:solidFill>
                  <a:schemeClr val="bg1"/>
                </a:solidFill>
                <a:latin typeface="Roboto Condensed" pitchFamily="2" charset="0"/>
                <a:ea typeface="Roboto Condensed" pitchFamily="2" charset="0"/>
              </a:rPr>
              <a:t>PROCESSED BY </a:t>
            </a:r>
            <a:r>
              <a:rPr lang="en-US" sz="900" b="1" i="1" dirty="0">
                <a:solidFill>
                  <a:schemeClr val="bg1"/>
                </a:solidFill>
                <a:latin typeface="Roboto Condensed" pitchFamily="2" charset="0"/>
                <a:ea typeface="Roboto Condensed" pitchFamily="2" charset="0"/>
              </a:rPr>
              <a:t>YOU </a:t>
            </a:r>
            <a:r>
              <a:rPr lang="en-US" sz="900" b="1" dirty="0">
                <a:solidFill>
                  <a:schemeClr val="bg1"/>
                </a:solidFill>
                <a:latin typeface="Roboto Condensed" pitchFamily="2" charset="0"/>
                <a:ea typeface="Roboto Condensed" pitchFamily="2" charset="0"/>
              </a:rPr>
              <a:t>THIS WEEK</a:t>
            </a:r>
            <a:endParaRPr lang="en-US" sz="700" b="1" dirty="0">
              <a:solidFill>
                <a:schemeClr val="bg1"/>
              </a:solidFill>
              <a:latin typeface="Roboto Condensed" pitchFamily="2" charset="0"/>
              <a:ea typeface="Roboto Condensed" pitchFamily="2" charset="0"/>
            </a:endParaRPr>
          </a:p>
        </p:txBody>
      </p:sp>
      <p:sp>
        <p:nvSpPr>
          <p:cNvPr id="2" name="Oval 1"/>
          <p:cNvSpPr/>
          <p:nvPr/>
        </p:nvSpPr>
        <p:spPr>
          <a:xfrm>
            <a:off x="10170005" y="1315135"/>
            <a:ext cx="124531" cy="12453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a:t>
            </a:r>
          </a:p>
        </p:txBody>
      </p:sp>
      <p:pic>
        <p:nvPicPr>
          <p:cNvPr id="73" name="Picture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4641" y="630215"/>
            <a:ext cx="4474619" cy="6348467"/>
          </a:xfrm>
          <a:prstGeom prst="rect">
            <a:avLst/>
          </a:prstGeom>
        </p:spPr>
      </p:pic>
      <p:pic>
        <p:nvPicPr>
          <p:cNvPr id="7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3370" y="826625"/>
            <a:ext cx="4474619" cy="6348467"/>
          </a:xfrm>
          <a:prstGeom prst="rect">
            <a:avLst/>
          </a:prstGeom>
        </p:spPr>
      </p:pic>
      <p:sp>
        <p:nvSpPr>
          <p:cNvPr id="76" name="Rectangle 75"/>
          <p:cNvSpPr/>
          <p:nvPr/>
        </p:nvSpPr>
        <p:spPr>
          <a:xfrm>
            <a:off x="8221976" y="1516985"/>
            <a:ext cx="2028420" cy="2655562"/>
          </a:xfrm>
          <a:prstGeom prst="rect">
            <a:avLst/>
          </a:prstGeom>
          <a:solidFill>
            <a:srgbClr val="256FBD"/>
          </a:solidFill>
          <a:ln w="19050">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OPEN RX STATUSES</a:t>
            </a:r>
          </a:p>
          <a:p>
            <a:endParaRPr lang="en-US" sz="1050" b="1" dirty="0"/>
          </a:p>
          <a:p>
            <a:r>
              <a:rPr lang="en-US" sz="1050" b="1" dirty="0"/>
              <a:t>OPENED / STILL UNPROCESSED</a:t>
            </a:r>
          </a:p>
          <a:p>
            <a:r>
              <a:rPr lang="en-US" sz="1050" dirty="0"/>
              <a:t>Prescription was previously viewed, but no action has been taken.</a:t>
            </a:r>
            <a:r>
              <a:rPr lang="en-US" sz="1050" b="1" dirty="0"/>
              <a:t> </a:t>
            </a:r>
            <a:br>
              <a:rPr lang="en-US" sz="1050" b="1" dirty="0"/>
            </a:br>
            <a:endParaRPr lang="en-US" sz="1050" b="1" dirty="0"/>
          </a:p>
          <a:p>
            <a:r>
              <a:rPr lang="en-US" sz="1050" b="1" dirty="0"/>
              <a:t>OPEN BY OTHER USER</a:t>
            </a:r>
          </a:p>
          <a:p>
            <a:r>
              <a:rPr lang="en-US" sz="1050" dirty="0"/>
              <a:t>Prescription is currently open by another user and cannot be viewed.</a:t>
            </a:r>
          </a:p>
          <a:p>
            <a:endParaRPr lang="en-US" sz="1050" dirty="0"/>
          </a:p>
          <a:p>
            <a:r>
              <a:rPr lang="en-US" sz="1050" b="1" dirty="0"/>
              <a:t>NOT VIEWED</a:t>
            </a:r>
          </a:p>
          <a:p>
            <a:r>
              <a:rPr lang="en-US" sz="1050" dirty="0"/>
              <a:t>Prescription has not been viewed by any user.</a:t>
            </a:r>
          </a:p>
        </p:txBody>
      </p:sp>
      <p:cxnSp>
        <p:nvCxnSpPr>
          <p:cNvPr id="5" name="Straight Connector 4"/>
          <p:cNvCxnSpPr/>
          <p:nvPr/>
        </p:nvCxnSpPr>
        <p:spPr>
          <a:xfrm>
            <a:off x="100584" y="3015048"/>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00584" y="3474109"/>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0584" y="4013148"/>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00584" y="4585877"/>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3875" y="3559383"/>
            <a:ext cx="2011680" cy="369332"/>
          </a:xfrm>
          <a:prstGeom prst="rect">
            <a:avLst/>
          </a:prstGeom>
          <a:noFill/>
        </p:spPr>
        <p:txBody>
          <a:bodyPr wrap="square" rtlCol="0">
            <a:spAutoFit/>
          </a:bodyPr>
          <a:lstStyle/>
          <a:p>
            <a:pPr algn="ctr"/>
            <a:r>
              <a:rPr lang="en-US" dirty="0">
                <a:solidFill>
                  <a:schemeClr val="bg1"/>
                </a:solidFill>
                <a:latin typeface="Roboto Condensed" pitchFamily="2" charset="0"/>
                <a:ea typeface="Roboto Condensed" pitchFamily="2" charset="0"/>
              </a:rPr>
              <a:t>REPORTS</a:t>
            </a:r>
          </a:p>
        </p:txBody>
      </p:sp>
      <p:sp>
        <p:nvSpPr>
          <p:cNvPr id="83" name="TextBox 82"/>
          <p:cNvSpPr txBox="1"/>
          <p:nvPr/>
        </p:nvSpPr>
        <p:spPr>
          <a:xfrm>
            <a:off x="93875" y="4113754"/>
            <a:ext cx="2011680" cy="369332"/>
          </a:xfrm>
          <a:prstGeom prst="rect">
            <a:avLst/>
          </a:prstGeom>
          <a:noFill/>
        </p:spPr>
        <p:txBody>
          <a:bodyPr wrap="square" rtlCol="0">
            <a:spAutoFit/>
          </a:bodyPr>
          <a:lstStyle/>
          <a:p>
            <a:pPr algn="ctr"/>
            <a:r>
              <a:rPr lang="en-US" dirty="0">
                <a:solidFill>
                  <a:schemeClr val="bg1"/>
                </a:solidFill>
                <a:latin typeface="Roboto Condensed" pitchFamily="2" charset="0"/>
                <a:ea typeface="Roboto Condensed" pitchFamily="2" charset="0"/>
              </a:rPr>
              <a:t>PATIENT LOOKUP</a:t>
            </a:r>
          </a:p>
        </p:txBody>
      </p:sp>
      <p:sp>
        <p:nvSpPr>
          <p:cNvPr id="84" name="TextBox 83"/>
          <p:cNvSpPr txBox="1"/>
          <p:nvPr/>
        </p:nvSpPr>
        <p:spPr>
          <a:xfrm>
            <a:off x="2230438" y="1505015"/>
            <a:ext cx="9470355" cy="1015663"/>
          </a:xfrm>
          <a:prstGeom prst="rect">
            <a:avLst/>
          </a:prstGeom>
          <a:noFill/>
        </p:spPr>
        <p:txBody>
          <a:bodyPr wrap="square" rtlCol="0">
            <a:spAutoFit/>
          </a:bodyPr>
          <a:lstStyle/>
          <a:p>
            <a:r>
              <a:rPr lang="en-US" sz="1000" dirty="0">
                <a:latin typeface="Roboto Condensed" pitchFamily="2" charset="0"/>
                <a:ea typeface="Roboto Condensed" pitchFamily="2" charset="0"/>
              </a:rPr>
              <a:t>01/29/2016 @ 02:42 PM	</a:t>
            </a:r>
            <a:r>
              <a:rPr lang="en-US" sz="1000" u="sng" dirty="0">
                <a:solidFill>
                  <a:srgbClr val="256FBD"/>
                </a:solidFill>
                <a:latin typeface="Roboto Condensed" pitchFamily="2" charset="0"/>
                <a:ea typeface="Roboto Condensed" pitchFamily="2" charset="0"/>
              </a:rPr>
              <a:t>FULLERTON, DAVID L.</a:t>
            </a:r>
            <a:r>
              <a:rPr lang="en-US" sz="1000" dirty="0">
                <a:latin typeface="Roboto Condensed" pitchFamily="2" charset="0"/>
                <a:ea typeface="Roboto Condensed" pitchFamily="2" charset="0"/>
              </a:rPr>
              <a:t>	01/02/1991	</a:t>
            </a:r>
            <a:r>
              <a:rPr lang="en-US" sz="1000" u="sng" dirty="0">
                <a:solidFill>
                  <a:srgbClr val="256FBD"/>
                </a:solidFill>
                <a:latin typeface="Roboto Condensed" pitchFamily="2" charset="0"/>
                <a:ea typeface="Roboto Condensed" pitchFamily="2" charset="0"/>
              </a:rPr>
              <a:t>P13-8854621</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IBOPROFEN 800MG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PHARMACY ACTION NEEDED</a:t>
            </a:r>
          </a:p>
          <a:p>
            <a:r>
              <a:rPr lang="en-US" sz="1000" dirty="0">
                <a:latin typeface="Roboto Condensed" pitchFamily="2" charset="0"/>
                <a:ea typeface="Roboto Condensed" pitchFamily="2" charset="0"/>
              </a:rPr>
              <a:t>01/29/2016 @ 01:33 PM	</a:t>
            </a:r>
            <a:r>
              <a:rPr lang="en-US" sz="1000" u="sng" dirty="0">
                <a:solidFill>
                  <a:srgbClr val="256FBD"/>
                </a:solidFill>
                <a:latin typeface="Roboto Condensed" pitchFamily="2" charset="0"/>
                <a:ea typeface="Roboto Condensed" pitchFamily="2" charset="0"/>
              </a:rPr>
              <a:t>GRAVES, NATALIE O.</a:t>
            </a:r>
            <a:r>
              <a:rPr lang="en-US" sz="1000" dirty="0">
                <a:latin typeface="Roboto Condensed" pitchFamily="2" charset="0"/>
                <a:ea typeface="Roboto Condensed" pitchFamily="2" charset="0"/>
              </a:rPr>
              <a:t>	12/30/1947	</a:t>
            </a:r>
            <a:r>
              <a:rPr lang="en-US" sz="1000" u="sng" dirty="0">
                <a:solidFill>
                  <a:srgbClr val="256FBD"/>
                </a:solidFill>
                <a:latin typeface="Roboto Condensed" pitchFamily="2" charset="0"/>
                <a:ea typeface="Roboto Condensed" pitchFamily="2" charset="0"/>
              </a:rPr>
              <a:t>P13-8761559</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OMEPRAZOLE 40MG</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p>
          <a:p>
            <a:r>
              <a:rPr lang="en-US" sz="1000" dirty="0">
                <a:latin typeface="Roboto Condensed" pitchFamily="2" charset="0"/>
                <a:ea typeface="Roboto Condensed" pitchFamily="2" charset="0"/>
              </a:rPr>
              <a:t>01/29/2016 @ 11:37 AM	</a:t>
            </a:r>
            <a:r>
              <a:rPr lang="en-US" sz="1000" u="sng" dirty="0">
                <a:solidFill>
                  <a:srgbClr val="256FBD"/>
                </a:solidFill>
                <a:latin typeface="Roboto Condensed" pitchFamily="2" charset="0"/>
                <a:ea typeface="Roboto Condensed" pitchFamily="2" charset="0"/>
              </a:rPr>
              <a:t>JACKSON, FRANK P.</a:t>
            </a:r>
            <a:r>
              <a:rPr lang="en-US" sz="1000" dirty="0">
                <a:latin typeface="Roboto Condensed" pitchFamily="2" charset="0"/>
                <a:ea typeface="Roboto Condensed" pitchFamily="2" charset="0"/>
              </a:rPr>
              <a:t>	11/08/1959	</a:t>
            </a:r>
            <a:r>
              <a:rPr lang="en-US" sz="1000" u="sng" dirty="0">
                <a:solidFill>
                  <a:srgbClr val="256FBD"/>
                </a:solidFill>
                <a:latin typeface="Roboto Condensed" pitchFamily="2" charset="0"/>
                <a:ea typeface="Roboto Condensed" pitchFamily="2" charset="0"/>
              </a:rPr>
              <a:t>P13-1332251</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ATENOLOL 50MG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PHARMACY ACTION NEEDED</a:t>
            </a:r>
            <a:endParaRPr lang="en-US" sz="10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11:03 AM	</a:t>
            </a:r>
            <a:r>
              <a:rPr lang="en-US" sz="1000" u="sng" dirty="0">
                <a:solidFill>
                  <a:srgbClr val="256FBD"/>
                </a:solidFill>
                <a:latin typeface="Roboto Condensed" pitchFamily="2" charset="0"/>
                <a:ea typeface="Roboto Condensed" pitchFamily="2" charset="0"/>
              </a:rPr>
              <a:t>BURKETT, KENNETH A.</a:t>
            </a:r>
            <a:r>
              <a:rPr lang="en-US" sz="1000" dirty="0">
                <a:latin typeface="Roboto Condensed" pitchFamily="2" charset="0"/>
                <a:ea typeface="Roboto Condensed" pitchFamily="2" charset="0"/>
              </a:rPr>
              <a:t>	02/02/1970	</a:t>
            </a:r>
            <a:r>
              <a:rPr lang="en-US" sz="1000" u="sng" dirty="0">
                <a:solidFill>
                  <a:srgbClr val="256FBD"/>
                </a:solidFill>
                <a:latin typeface="Roboto Condensed" pitchFamily="2" charset="0"/>
                <a:ea typeface="Roboto Condensed" pitchFamily="2" charset="0"/>
              </a:rPr>
              <a:t>P13-6002052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RANITIDINE 300MG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PHARMACY ACTION NEEDED</a:t>
            </a:r>
            <a:endParaRPr lang="en-US" sz="7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09:52 AM	</a:t>
            </a:r>
            <a:r>
              <a:rPr lang="en-US" sz="1000" u="sng" dirty="0">
                <a:solidFill>
                  <a:srgbClr val="256FBD"/>
                </a:solidFill>
                <a:latin typeface="Roboto Condensed" pitchFamily="2" charset="0"/>
                <a:ea typeface="Roboto Condensed" pitchFamily="2" charset="0"/>
              </a:rPr>
              <a:t>KELLER, EMMA J.	</a:t>
            </a:r>
            <a:r>
              <a:rPr lang="en-US" sz="1000" dirty="0">
                <a:latin typeface="Roboto Condensed" pitchFamily="2" charset="0"/>
                <a:ea typeface="Roboto Condensed" pitchFamily="2" charset="0"/>
              </a:rPr>
              <a:t>	05/15/1988	</a:t>
            </a:r>
            <a:r>
              <a:rPr lang="en-US" sz="1000" u="sng" dirty="0">
                <a:solidFill>
                  <a:srgbClr val="256FBD"/>
                </a:solidFill>
                <a:latin typeface="Roboto Condensed" pitchFamily="2" charset="0"/>
                <a:ea typeface="Roboto Condensed" pitchFamily="2" charset="0"/>
              </a:rPr>
              <a:t>P13-7418932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LISINOPRIL 5MG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p>
          <a:p>
            <a:r>
              <a:rPr lang="en-US" sz="1000" dirty="0">
                <a:latin typeface="Roboto Condensed" pitchFamily="2" charset="0"/>
                <a:ea typeface="Roboto Condensed" pitchFamily="2" charset="0"/>
              </a:rPr>
              <a:t>01/29/2016 @ 08:01 AM	</a:t>
            </a:r>
            <a:r>
              <a:rPr lang="en-US" sz="1000" u="sng" dirty="0">
                <a:solidFill>
                  <a:srgbClr val="256FBD"/>
                </a:solidFill>
                <a:latin typeface="Roboto Condensed" pitchFamily="2" charset="0"/>
                <a:ea typeface="Roboto Condensed" pitchFamily="2" charset="0"/>
              </a:rPr>
              <a:t>JONES, BARBARA K.</a:t>
            </a:r>
            <a:r>
              <a:rPr lang="en-US" sz="1000" dirty="0">
                <a:latin typeface="Roboto Condensed" pitchFamily="2" charset="0"/>
                <a:ea typeface="Roboto Condensed" pitchFamily="2" charset="0"/>
              </a:rPr>
              <a:t>	01/27/1952	</a:t>
            </a:r>
            <a:r>
              <a:rPr lang="en-US" sz="1000" u="sng" dirty="0">
                <a:solidFill>
                  <a:srgbClr val="256FBD"/>
                </a:solidFill>
                <a:latin typeface="Roboto Condensed" pitchFamily="2" charset="0"/>
                <a:ea typeface="Roboto Condensed" pitchFamily="2" charset="0"/>
              </a:rPr>
              <a:t>P13-2698432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METFORMIN 500MG</a:t>
            </a:r>
            <a:r>
              <a:rPr lang="en-US" sz="1000" dirty="0">
                <a:latin typeface="Roboto Condensed" pitchFamily="2" charset="0"/>
                <a:ea typeface="Roboto Condensed" pitchFamily="2" charset="0"/>
              </a:rPr>
              <a:t>	</a:t>
            </a:r>
            <a:r>
              <a:rPr lang="en-US" sz="1000" dirty="0">
                <a:solidFill>
                  <a:srgbClr val="256FBD"/>
                </a:solidFill>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endParaRPr lang="en-US" sz="1000" dirty="0">
              <a:solidFill>
                <a:srgbClr val="256FBD"/>
              </a:solidFill>
              <a:latin typeface="Roboto Condensed" pitchFamily="2" charset="0"/>
              <a:ea typeface="Roboto Condensed" pitchFamily="2" charset="0"/>
            </a:endParaRPr>
          </a:p>
        </p:txBody>
      </p:sp>
    </p:spTree>
    <p:extLst>
      <p:ext uri="{BB962C8B-B14F-4D97-AF65-F5344CB8AC3E}">
        <p14:creationId xmlns:p14="http://schemas.microsoft.com/office/powerpoint/2010/main" val="233267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10" presetClass="exit" presetSubtype="0" fill="hold" nodeType="afterEffect">
                                  <p:stCondLst>
                                    <p:cond delay="500"/>
                                  </p:stCondLst>
                                  <p:childTnLst>
                                    <p:animEffect transition="out" filter="fade">
                                      <p:cBhvr>
                                        <p:cTn id="10" dur="500"/>
                                        <p:tgtEl>
                                          <p:spTgt spid="75"/>
                                        </p:tgtEl>
                                      </p:cBhvr>
                                    </p:animEffect>
                                    <p:set>
                                      <p:cBhvr>
                                        <p:cTn id="11" dur="1" fill="hold">
                                          <p:stCondLst>
                                            <p:cond delay="499"/>
                                          </p:stCondLst>
                                        </p:cTn>
                                        <p:tgtEl>
                                          <p:spTgt spid="75"/>
                                        </p:tgtEl>
                                        <p:attrNameLst>
                                          <p:attrName>style.visibility</p:attrName>
                                        </p:attrNameLst>
                                      </p:cBhvr>
                                      <p:to>
                                        <p:strVal val="hidden"/>
                                      </p:to>
                                    </p:se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wipe(up)">
                                      <p:cBhvr>
                                        <p:cTn id="15" dur="50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6"/>
                                        </p:tgtEl>
                                      </p:cBhvr>
                                    </p:animEffect>
                                    <p:set>
                                      <p:cBhvr>
                                        <p:cTn id="20" dur="1" fill="hold">
                                          <p:stCondLst>
                                            <p:cond delay="499"/>
                                          </p:stCondLst>
                                        </p:cTn>
                                        <p:tgtEl>
                                          <p:spTgt spid="7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childTnLst>
                          </p:cTn>
                        </p:par>
                        <p:par>
                          <p:cTn id="26" fill="hold">
                            <p:stCondLst>
                              <p:cond delay="500"/>
                            </p:stCondLst>
                            <p:childTnLst>
                              <p:par>
                                <p:cTn id="27" presetID="10" presetClass="exit" presetSubtype="0" fill="hold" nodeType="afterEffect">
                                  <p:stCondLst>
                                    <p:cond delay="500"/>
                                  </p:stCondLst>
                                  <p:childTnLst>
                                    <p:animEffect transition="out" filter="fade">
                                      <p:cBhvr>
                                        <p:cTn id="28" dur="500"/>
                                        <p:tgtEl>
                                          <p:spTgt spid="73"/>
                                        </p:tgtEl>
                                      </p:cBhvr>
                                    </p:animEffect>
                                    <p:set>
                                      <p:cBhvr>
                                        <p:cTn id="29" dur="1" fill="hold">
                                          <p:stCondLst>
                                            <p:cond delay="499"/>
                                          </p:stCondLst>
                                        </p:cTn>
                                        <p:tgtEl>
                                          <p:spTgt spid="73"/>
                                        </p:tgtEl>
                                        <p:attrNameLst>
                                          <p:attrName>style.visibility</p:attrName>
                                        </p:attrNameLst>
                                      </p:cBhvr>
                                      <p:to>
                                        <p:strVal val="hidden"/>
                                      </p:to>
                                    </p:set>
                                  </p:childTnLst>
                                </p:cTn>
                              </p:par>
                              <p:par>
                                <p:cTn id="30" presetID="1" presetClass="emph" presetSubtype="2" fill="hold" nodeType="withEffect">
                                  <p:stCondLst>
                                    <p:cond delay="500"/>
                                  </p:stCondLst>
                                  <p:childTnLst>
                                    <p:animClr clrSpc="rgb" dir="cw">
                                      <p:cBhvr>
                                        <p:cTn id="31" dur="1000" fill="hold"/>
                                        <p:tgtEl>
                                          <p:spTgt spid="34"/>
                                        </p:tgtEl>
                                        <p:attrNameLst>
                                          <p:attrName>fillcolor</p:attrName>
                                        </p:attrNameLst>
                                      </p:cBhvr>
                                      <p:to>
                                        <a:srgbClr val="A5A5A5"/>
                                      </p:to>
                                    </p:animClr>
                                    <p:set>
                                      <p:cBhvr>
                                        <p:cTn id="32" dur="1000" fill="hold"/>
                                        <p:tgtEl>
                                          <p:spTgt spid="34"/>
                                        </p:tgtEl>
                                        <p:attrNameLst>
                                          <p:attrName>fill.type</p:attrName>
                                        </p:attrNameLst>
                                      </p:cBhvr>
                                      <p:to>
                                        <p:strVal val="solid"/>
                                      </p:to>
                                    </p:set>
                                    <p:set>
                                      <p:cBhvr>
                                        <p:cTn id="33" dur="1000" fill="hold"/>
                                        <p:tgtEl>
                                          <p:spTgt spid="34"/>
                                        </p:tgtEl>
                                        <p:attrNameLst>
                                          <p:attrName>fill.on</p:attrName>
                                        </p:attrNameLst>
                                      </p:cBhvr>
                                      <p:to>
                                        <p:strVal val="true"/>
                                      </p:to>
                                    </p:set>
                                  </p:childTnLst>
                                </p:cTn>
                              </p:par>
                              <p:par>
                                <p:cTn id="34" presetID="1" presetClass="emph" presetSubtype="2" fill="hold" nodeType="withEffect">
                                  <p:stCondLst>
                                    <p:cond delay="500"/>
                                  </p:stCondLst>
                                  <p:childTnLst>
                                    <p:animClr clrSpc="rgb" dir="cw">
                                      <p:cBhvr>
                                        <p:cTn id="35" dur="1000" fill="hold"/>
                                        <p:tgtEl>
                                          <p:spTgt spid="203"/>
                                        </p:tgtEl>
                                        <p:attrNameLst>
                                          <p:attrName>fillcolor</p:attrName>
                                        </p:attrNameLst>
                                      </p:cBhvr>
                                      <p:to>
                                        <a:srgbClr val="9AC642"/>
                                      </p:to>
                                    </p:animClr>
                                    <p:set>
                                      <p:cBhvr>
                                        <p:cTn id="36" dur="1000" fill="hold"/>
                                        <p:tgtEl>
                                          <p:spTgt spid="203"/>
                                        </p:tgtEl>
                                        <p:attrNameLst>
                                          <p:attrName>fill.type</p:attrName>
                                        </p:attrNameLst>
                                      </p:cBhvr>
                                      <p:to>
                                        <p:strVal val="solid"/>
                                      </p:to>
                                    </p:set>
                                    <p:set>
                                      <p:cBhvr>
                                        <p:cTn id="37" dur="1000" fill="hold"/>
                                        <p:tgtEl>
                                          <p:spTgt spid="203"/>
                                        </p:tgtEl>
                                        <p:attrNameLst>
                                          <p:attrName>fill.on</p:attrName>
                                        </p:attrNameLst>
                                      </p:cBhvr>
                                      <p:to>
                                        <p:strVal val="true"/>
                                      </p:to>
                                    </p:set>
                                  </p:childTnLst>
                                </p:cTn>
                              </p:par>
                              <p:par>
                                <p:cTn id="38" presetID="10" presetClass="entr" presetSubtype="0" fill="hold" grpId="0" nodeType="withEffect">
                                  <p:stCondLst>
                                    <p:cond delay="50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par>
                                <p:cTn id="41" presetID="10" presetClass="exit" presetSubtype="0" fill="hold" grpId="0" nodeType="withEffect">
                                  <p:stCondLst>
                                    <p:cond delay="500"/>
                                  </p:stCondLst>
                                  <p:childTnLst>
                                    <p:animEffect transition="out" filter="fade">
                                      <p:cBhvr>
                                        <p:cTn id="42" dur="500"/>
                                        <p:tgtEl>
                                          <p:spTgt spid="236"/>
                                        </p:tgtEl>
                                      </p:cBhvr>
                                    </p:animEffect>
                                    <p:set>
                                      <p:cBhvr>
                                        <p:cTn id="43" dur="1" fill="hold">
                                          <p:stCondLst>
                                            <p:cond delay="499"/>
                                          </p:stCondLst>
                                        </p:cTn>
                                        <p:tgtEl>
                                          <p:spTgt spid="2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76" grpId="0" animBg="1"/>
      <p:bldP spid="76" grpId="1" animBg="1"/>
      <p:bldP spid="84"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87598"/>
          <a:stretch/>
        </p:blipFill>
        <p:spPr>
          <a:xfrm>
            <a:off x="225166" y="-936544"/>
            <a:ext cx="9120976" cy="811867"/>
          </a:xfrm>
          <a:prstGeom prst="rect">
            <a:avLst/>
          </a:prstGeom>
        </p:spPr>
      </p:pic>
      <p:pic>
        <p:nvPicPr>
          <p:cNvPr id="13" name="Picture 12"/>
          <p:cNvPicPr>
            <a:picLocks noChangeAspect="1"/>
          </p:cNvPicPr>
          <p:nvPr/>
        </p:nvPicPr>
        <p:blipFill>
          <a:blip r:embed="rId4"/>
          <a:stretch>
            <a:fillRect/>
          </a:stretch>
        </p:blipFill>
        <p:spPr>
          <a:xfrm>
            <a:off x="-27050" y="-65847"/>
            <a:ext cx="1377951" cy="530640"/>
          </a:xfrm>
          <a:prstGeom prst="rect">
            <a:avLst/>
          </a:prstGeom>
        </p:spPr>
      </p:pic>
      <p:sp>
        <p:nvSpPr>
          <p:cNvPr id="15" name="TextBox 14"/>
          <p:cNvSpPr txBox="1"/>
          <p:nvPr/>
        </p:nvSpPr>
        <p:spPr>
          <a:xfrm>
            <a:off x="9455978" y="-52102"/>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71042" y="379115"/>
            <a:ext cx="1168176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808115" y="-289750"/>
            <a:ext cx="1228205"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762724" y="-305625"/>
            <a:ext cx="1473350"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SORT BY PATIENT </a:t>
            </a:r>
          </a:p>
        </p:txBody>
      </p:sp>
      <p:sp>
        <p:nvSpPr>
          <p:cNvPr id="24" name="Rectangle 23"/>
          <p:cNvSpPr/>
          <p:nvPr/>
        </p:nvSpPr>
        <p:spPr>
          <a:xfrm>
            <a:off x="7089557" y="-283569"/>
            <a:ext cx="1269188"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051232" y="-305625"/>
            <a:ext cx="1435336"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SORT  BY PRESCRIBER</a:t>
            </a:r>
          </a:p>
        </p:txBody>
      </p:sp>
      <p:sp>
        <p:nvSpPr>
          <p:cNvPr id="27" name="Rectangle 26"/>
          <p:cNvSpPr/>
          <p:nvPr/>
        </p:nvSpPr>
        <p:spPr>
          <a:xfrm>
            <a:off x="8779048" y="-274713"/>
            <a:ext cx="865662" cy="22390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747364" y="-280783"/>
            <a:ext cx="973393"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NEW RX ONLY</a:t>
            </a:r>
          </a:p>
        </p:txBody>
      </p:sp>
      <p:sp>
        <p:nvSpPr>
          <p:cNvPr id="29" name="Rectangle 28"/>
          <p:cNvSpPr/>
          <p:nvPr/>
        </p:nvSpPr>
        <p:spPr>
          <a:xfrm>
            <a:off x="9715054" y="-274713"/>
            <a:ext cx="865662" cy="22390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683370" y="-280783"/>
            <a:ext cx="973393"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X-FER’s ONLY</a:t>
            </a:r>
          </a:p>
        </p:txBody>
      </p:sp>
      <p:sp>
        <p:nvSpPr>
          <p:cNvPr id="71" name="Flowchart: Connector 70"/>
          <p:cNvSpPr/>
          <p:nvPr/>
        </p:nvSpPr>
        <p:spPr>
          <a:xfrm>
            <a:off x="6534775" y="-153698"/>
            <a:ext cx="118927" cy="11745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6476257" y="-211927"/>
            <a:ext cx="235962" cy="215444"/>
          </a:xfrm>
          <a:prstGeom prst="rect">
            <a:avLst/>
          </a:prstGeom>
          <a:noFill/>
        </p:spPr>
        <p:txBody>
          <a:bodyPr wrap="none" rtlCol="0">
            <a:spAutoFit/>
          </a:bodyPr>
          <a:lstStyle/>
          <a:p>
            <a:r>
              <a:rPr lang="en-US" sz="800" dirty="0">
                <a:solidFill>
                  <a:schemeClr val="bg1"/>
                </a:solidFill>
                <a:latin typeface="Roboto Condensed" pitchFamily="2" charset="0"/>
                <a:ea typeface="Roboto Condensed" pitchFamily="2" charset="0"/>
              </a:rPr>
              <a:t>5</a:t>
            </a:r>
          </a:p>
        </p:txBody>
      </p:sp>
      <p:sp>
        <p:nvSpPr>
          <p:cNvPr id="77" name="TextBox 76"/>
          <p:cNvSpPr txBox="1"/>
          <p:nvPr/>
        </p:nvSpPr>
        <p:spPr>
          <a:xfrm>
            <a:off x="3529247" y="11006514"/>
            <a:ext cx="1434807"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Other Rx INSURANCE CARD</a:t>
            </a:r>
            <a:endParaRPr lang="en-US" sz="700" b="1" dirty="0">
              <a:solidFill>
                <a:prstClr val="black"/>
              </a:solidFill>
              <a:latin typeface="Roboto Condensed" pitchFamily="2" charset="0"/>
              <a:ea typeface="Roboto Condensed" pitchFamily="2" charset="0"/>
            </a:endParaRPr>
          </a:p>
        </p:txBody>
      </p:sp>
      <p:sp>
        <p:nvSpPr>
          <p:cNvPr id="78" name="Rounded Rectangle 77"/>
          <p:cNvSpPr/>
          <p:nvPr/>
        </p:nvSpPr>
        <p:spPr>
          <a:xfrm>
            <a:off x="1883000" y="12414438"/>
            <a:ext cx="1276346"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98" name="L-Shape 97"/>
          <p:cNvSpPr/>
          <p:nvPr/>
        </p:nvSpPr>
        <p:spPr>
          <a:xfrm rot="13610145">
            <a:off x="3024615" y="12469061"/>
            <a:ext cx="93742" cy="84544"/>
          </a:xfrm>
          <a:prstGeom prst="corner">
            <a:avLst>
              <a:gd name="adj1" fmla="val 33158"/>
              <a:gd name="adj2" fmla="val 33211"/>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1727947" y="12172618"/>
            <a:ext cx="1934100"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PAYMENT CARD</a:t>
            </a:r>
            <a:endParaRPr lang="en-US" sz="700" b="1" dirty="0">
              <a:solidFill>
                <a:prstClr val="black"/>
              </a:solidFill>
              <a:latin typeface="Roboto Condensed" pitchFamily="2" charset="0"/>
              <a:ea typeface="Roboto Condensed" pitchFamily="2" charset="0"/>
            </a:endParaRPr>
          </a:p>
        </p:txBody>
      </p:sp>
      <p:sp>
        <p:nvSpPr>
          <p:cNvPr id="100" name="TextBox 99"/>
          <p:cNvSpPr txBox="1"/>
          <p:nvPr/>
        </p:nvSpPr>
        <p:spPr>
          <a:xfrm>
            <a:off x="1838555" y="12389563"/>
            <a:ext cx="1175322" cy="230832"/>
          </a:xfrm>
          <a:prstGeom prst="rect">
            <a:avLst/>
          </a:prstGeom>
          <a:noFill/>
        </p:spPr>
        <p:txBody>
          <a:bodyPr wrap="none" rtlCol="0">
            <a:spAutoFit/>
          </a:bodyPr>
          <a:lstStyle/>
          <a:p>
            <a:r>
              <a:rPr lang="en-US" sz="900" dirty="0">
                <a:solidFill>
                  <a:srgbClr val="0070C0"/>
                </a:solidFill>
                <a:latin typeface="Roboto Condensed" pitchFamily="2" charset="0"/>
                <a:ea typeface="Roboto Condensed" pitchFamily="2" charset="0"/>
              </a:rPr>
              <a:t>VISA   ending in  1028</a:t>
            </a:r>
          </a:p>
        </p:txBody>
      </p:sp>
      <p:sp>
        <p:nvSpPr>
          <p:cNvPr id="101" name="Rounded Rectangle 100"/>
          <p:cNvSpPr/>
          <p:nvPr/>
        </p:nvSpPr>
        <p:spPr>
          <a:xfrm>
            <a:off x="3219072" y="12420978"/>
            <a:ext cx="545877"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2" name="TextBox 101"/>
          <p:cNvSpPr txBox="1"/>
          <p:nvPr/>
        </p:nvSpPr>
        <p:spPr>
          <a:xfrm>
            <a:off x="3166688" y="12263561"/>
            <a:ext cx="489236"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Expiration</a:t>
            </a:r>
          </a:p>
        </p:txBody>
      </p:sp>
      <p:sp>
        <p:nvSpPr>
          <p:cNvPr id="103" name="TextBox 102"/>
          <p:cNvSpPr txBox="1"/>
          <p:nvPr/>
        </p:nvSpPr>
        <p:spPr>
          <a:xfrm>
            <a:off x="3189244" y="12405490"/>
            <a:ext cx="553231"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03 - 17</a:t>
            </a:r>
          </a:p>
        </p:txBody>
      </p:sp>
      <p:sp>
        <p:nvSpPr>
          <p:cNvPr id="104" name="Rounded Rectangle 103"/>
          <p:cNvSpPr/>
          <p:nvPr/>
        </p:nvSpPr>
        <p:spPr>
          <a:xfrm>
            <a:off x="3837088" y="12416301"/>
            <a:ext cx="545877"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5" name="TextBox 104"/>
          <p:cNvSpPr txBox="1"/>
          <p:nvPr/>
        </p:nvSpPr>
        <p:spPr>
          <a:xfrm>
            <a:off x="3784704" y="12258884"/>
            <a:ext cx="4812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CYY Code</a:t>
            </a:r>
          </a:p>
        </p:txBody>
      </p:sp>
      <p:sp>
        <p:nvSpPr>
          <p:cNvPr id="106" name="TextBox 105"/>
          <p:cNvSpPr txBox="1"/>
          <p:nvPr/>
        </p:nvSpPr>
        <p:spPr>
          <a:xfrm>
            <a:off x="3807260" y="12400813"/>
            <a:ext cx="553231"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 * *</a:t>
            </a:r>
          </a:p>
        </p:txBody>
      </p:sp>
      <p:sp>
        <p:nvSpPr>
          <p:cNvPr id="7" name="Title 6"/>
          <p:cNvSpPr>
            <a:spLocks noGrp="1"/>
          </p:cNvSpPr>
          <p:nvPr>
            <p:ph type="title"/>
          </p:nvPr>
        </p:nvSpPr>
        <p:spPr>
          <a:xfrm>
            <a:off x="4285185" y="-41359"/>
            <a:ext cx="2311484" cy="497505"/>
          </a:xfrm>
        </p:spPr>
        <p:txBody>
          <a:bodyPr>
            <a:normAutofit/>
          </a:bodyPr>
          <a:lstStyle/>
          <a:p>
            <a:r>
              <a:rPr lang="en-US" sz="2000" dirty="0">
                <a:solidFill>
                  <a:schemeClr val="bg1">
                    <a:lumMod val="50000"/>
                  </a:schemeClr>
                </a:solidFill>
                <a:latin typeface="Roboto Condensed" pitchFamily="2" charset="0"/>
                <a:ea typeface="Roboto Condensed" pitchFamily="2" charset="0"/>
                <a:cs typeface="Segoe UI" pitchFamily="34" charset="0"/>
              </a:rPr>
              <a:t>PHARMACY QUEUE</a:t>
            </a:r>
          </a:p>
        </p:txBody>
      </p:sp>
      <p:sp>
        <p:nvSpPr>
          <p:cNvPr id="136" name="TextBox 135"/>
          <p:cNvSpPr txBox="1"/>
          <p:nvPr/>
        </p:nvSpPr>
        <p:spPr>
          <a:xfrm>
            <a:off x="7515513" y="139507"/>
            <a:ext cx="2015440" cy="261610"/>
          </a:xfrm>
          <a:prstGeom prst="rect">
            <a:avLst/>
          </a:prstGeom>
          <a:noFill/>
        </p:spPr>
        <p:txBody>
          <a:bodyPr wrap="square" rtlCol="0">
            <a:spAutoFit/>
          </a:bodyPr>
          <a:lstStyle/>
          <a:p>
            <a:pPr algn="r"/>
            <a:r>
              <a:rPr lang="en-US" sz="1100" b="1" dirty="0">
                <a:solidFill>
                  <a:srgbClr val="256FBD"/>
                </a:solidFill>
                <a:latin typeface="Roboto Condensed" pitchFamily="2" charset="0"/>
                <a:ea typeface="Roboto Condensed" pitchFamily="2" charset="0"/>
              </a:rPr>
              <a:t>TUESDAY  JANUARY  29  2016  </a:t>
            </a:r>
            <a:endParaRPr lang="en-US" sz="1050" b="1" dirty="0">
              <a:solidFill>
                <a:srgbClr val="256FBD"/>
              </a:solidFill>
              <a:latin typeface="Roboto Condensed" pitchFamily="2" charset="0"/>
              <a:ea typeface="Roboto Condensed" pitchFamily="2" charset="0"/>
            </a:endParaRPr>
          </a:p>
        </p:txBody>
      </p:sp>
      <p:sp>
        <p:nvSpPr>
          <p:cNvPr id="137" name="TextBox 136"/>
          <p:cNvSpPr txBox="1"/>
          <p:nvPr/>
        </p:nvSpPr>
        <p:spPr>
          <a:xfrm>
            <a:off x="-1919643" y="9571916"/>
            <a:ext cx="2795534"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Rx INSURANCE CARD                                 RELATIONSHIP          </a:t>
            </a:r>
            <a:endParaRPr lang="en-US" sz="700" b="1" dirty="0">
              <a:solidFill>
                <a:prstClr val="black"/>
              </a:solidFill>
              <a:latin typeface="Roboto Condensed" pitchFamily="2" charset="0"/>
              <a:ea typeface="Roboto Condensed" pitchFamily="2" charset="0"/>
            </a:endParaRPr>
          </a:p>
        </p:txBody>
      </p:sp>
      <p:sp>
        <p:nvSpPr>
          <p:cNvPr id="138" name="Rectangle 137"/>
          <p:cNvSpPr/>
          <p:nvPr/>
        </p:nvSpPr>
        <p:spPr>
          <a:xfrm>
            <a:off x="2146372" y="756120"/>
            <a:ext cx="9492773" cy="579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2230438" y="1254953"/>
            <a:ext cx="9264277" cy="253916"/>
          </a:xfrm>
          <a:prstGeom prst="rect">
            <a:avLst/>
          </a:prstGeom>
          <a:noFill/>
        </p:spPr>
        <p:txBody>
          <a:bodyPr wrap="square" rtlCol="0">
            <a:spAutoFit/>
          </a:bodyPr>
          <a:lstStyle/>
          <a:p>
            <a:r>
              <a:rPr lang="en-US" sz="1050" b="1" dirty="0">
                <a:solidFill>
                  <a:schemeClr val="tx1">
                    <a:lumMod val="65000"/>
                    <a:lumOff val="35000"/>
                  </a:schemeClr>
                </a:solidFill>
                <a:latin typeface="Roboto Condensed" pitchFamily="2" charset="0"/>
                <a:ea typeface="Roboto Condensed" pitchFamily="2" charset="0"/>
              </a:rPr>
              <a:t>RECEIVED		PATIENT NAME		PATIENT DOB      RX NUMBER	  RX DRUG NAME		  STATUS</a:t>
            </a:r>
            <a:endParaRPr lang="en-US" sz="800" dirty="0">
              <a:solidFill>
                <a:schemeClr val="tx1">
                  <a:lumMod val="65000"/>
                  <a:lumOff val="35000"/>
                </a:schemeClr>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1826" y="5786400"/>
            <a:ext cx="1276359" cy="683278"/>
          </a:xfrm>
          <a:prstGeom prst="rect">
            <a:avLst/>
          </a:prstGeom>
        </p:spPr>
      </p:pic>
      <p:sp>
        <p:nvSpPr>
          <p:cNvPr id="35" name="Rounded Rectangle 34"/>
          <p:cNvSpPr/>
          <p:nvPr/>
        </p:nvSpPr>
        <p:spPr>
          <a:xfrm>
            <a:off x="-3121729" y="1199492"/>
            <a:ext cx="903751" cy="16114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6" name="TextBox 35"/>
          <p:cNvSpPr txBox="1"/>
          <p:nvPr/>
        </p:nvSpPr>
        <p:spPr>
          <a:xfrm>
            <a:off x="-3187395" y="1053228"/>
            <a:ext cx="3209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First</a:t>
            </a:r>
          </a:p>
        </p:txBody>
      </p:sp>
      <p:sp>
        <p:nvSpPr>
          <p:cNvPr id="37" name="Rounded Rectangle 36"/>
          <p:cNvSpPr/>
          <p:nvPr/>
        </p:nvSpPr>
        <p:spPr>
          <a:xfrm>
            <a:off x="-2155220" y="1192235"/>
            <a:ext cx="1531938"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8" name="TextBox 37"/>
          <p:cNvSpPr txBox="1"/>
          <p:nvPr/>
        </p:nvSpPr>
        <p:spPr>
          <a:xfrm>
            <a:off x="-2235755" y="1053228"/>
            <a:ext cx="31611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Last</a:t>
            </a:r>
          </a:p>
        </p:txBody>
      </p:sp>
      <p:sp>
        <p:nvSpPr>
          <p:cNvPr id="39" name="Rounded Rectangle 38"/>
          <p:cNvSpPr/>
          <p:nvPr/>
        </p:nvSpPr>
        <p:spPr>
          <a:xfrm>
            <a:off x="-3115334" y="1442201"/>
            <a:ext cx="887057"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40" name="TextBox 39"/>
          <p:cNvSpPr txBox="1"/>
          <p:nvPr/>
        </p:nvSpPr>
        <p:spPr>
          <a:xfrm>
            <a:off x="-3184618" y="1298914"/>
            <a:ext cx="1007007"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Date of Birth (</a:t>
            </a:r>
            <a:r>
              <a:rPr lang="en-US" sz="600" dirty="0" err="1">
                <a:solidFill>
                  <a:prstClr val="black"/>
                </a:solidFill>
                <a:latin typeface="Roboto Condensed" pitchFamily="2" charset="0"/>
                <a:ea typeface="Roboto Condensed" pitchFamily="2" charset="0"/>
              </a:rPr>
              <a:t>dd</a:t>
            </a:r>
            <a:r>
              <a:rPr lang="en-US" sz="600" dirty="0">
                <a:solidFill>
                  <a:prstClr val="black"/>
                </a:solidFill>
                <a:latin typeface="Roboto Condensed" pitchFamily="2" charset="0"/>
                <a:ea typeface="Roboto Condensed" pitchFamily="2" charset="0"/>
              </a:rPr>
              <a:t>/mm/</a:t>
            </a:r>
            <a:r>
              <a:rPr lang="en-US" sz="600" dirty="0" err="1">
                <a:solidFill>
                  <a:prstClr val="black"/>
                </a:solidFill>
                <a:latin typeface="Roboto Condensed" pitchFamily="2" charset="0"/>
                <a:ea typeface="Roboto Condensed" pitchFamily="2" charset="0"/>
              </a:rPr>
              <a:t>yyyy</a:t>
            </a:r>
            <a:r>
              <a:rPr lang="en-US" sz="600" dirty="0">
                <a:solidFill>
                  <a:prstClr val="black"/>
                </a:solidFill>
                <a:latin typeface="Roboto Condensed" pitchFamily="2" charset="0"/>
                <a:ea typeface="Roboto Condensed" pitchFamily="2" charset="0"/>
              </a:rPr>
              <a:t>)</a:t>
            </a:r>
          </a:p>
        </p:txBody>
      </p:sp>
      <p:sp>
        <p:nvSpPr>
          <p:cNvPr id="41" name="TextBox 40"/>
          <p:cNvSpPr txBox="1"/>
          <p:nvPr/>
        </p:nvSpPr>
        <p:spPr>
          <a:xfrm>
            <a:off x="-3061280" y="1440254"/>
            <a:ext cx="56297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     /           /  </a:t>
            </a:r>
          </a:p>
        </p:txBody>
      </p:sp>
      <p:sp>
        <p:nvSpPr>
          <p:cNvPr id="90" name="TextBox 89"/>
          <p:cNvSpPr txBox="1"/>
          <p:nvPr/>
        </p:nvSpPr>
        <p:spPr>
          <a:xfrm>
            <a:off x="-2179326" y="1412135"/>
            <a:ext cx="136120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Robert T. Martin   MD</a:t>
            </a:r>
          </a:p>
        </p:txBody>
      </p:sp>
      <p:sp>
        <p:nvSpPr>
          <p:cNvPr id="91" name="TextBox 90"/>
          <p:cNvSpPr txBox="1"/>
          <p:nvPr/>
        </p:nvSpPr>
        <p:spPr>
          <a:xfrm>
            <a:off x="-2222020" y="1303328"/>
            <a:ext cx="1260281"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Primary Health Care Provider Name</a:t>
            </a:r>
          </a:p>
        </p:txBody>
      </p:sp>
      <p:cxnSp>
        <p:nvCxnSpPr>
          <p:cNvPr id="8" name="Straight Connector 7"/>
          <p:cNvCxnSpPr/>
          <p:nvPr/>
        </p:nvCxnSpPr>
        <p:spPr>
          <a:xfrm>
            <a:off x="2305304" y="1505757"/>
            <a:ext cx="9120423" cy="191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96275" y="1581602"/>
            <a:ext cx="2006881" cy="65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29062" y="1714368"/>
            <a:ext cx="2037038" cy="553998"/>
          </a:xfrm>
          <a:prstGeom prst="rect">
            <a:avLst/>
          </a:prstGeom>
          <a:noFill/>
        </p:spPr>
        <p:txBody>
          <a:bodyPr wrap="square" rtlCol="0">
            <a:spAutoFit/>
          </a:bodyPr>
          <a:lstStyle/>
          <a:p>
            <a:r>
              <a:rPr lang="en-US" sz="1000" dirty="0">
                <a:solidFill>
                  <a:prstClr val="black"/>
                </a:solidFill>
                <a:latin typeface="Roboto Condensed" pitchFamily="2" charset="0"/>
                <a:ea typeface="Roboto Condensed" pitchFamily="2" charset="0"/>
              </a:rPr>
              <a:t>Pharmacists	2</a:t>
            </a:r>
          </a:p>
          <a:p>
            <a:r>
              <a:rPr lang="en-US" sz="1000" dirty="0">
                <a:solidFill>
                  <a:prstClr val="black"/>
                </a:solidFill>
                <a:latin typeface="Roboto Condensed" pitchFamily="2" charset="0"/>
                <a:ea typeface="Roboto Condensed" pitchFamily="2" charset="0"/>
              </a:rPr>
              <a:t>Staff	5</a:t>
            </a:r>
          </a:p>
          <a:p>
            <a:r>
              <a:rPr lang="en-US" sz="1000" dirty="0">
                <a:solidFill>
                  <a:prstClr val="black"/>
                </a:solidFill>
                <a:latin typeface="Roboto Condensed" pitchFamily="2" charset="0"/>
                <a:ea typeface="Roboto Condensed" pitchFamily="2" charset="0"/>
              </a:rPr>
              <a:t>Other	1</a:t>
            </a:r>
          </a:p>
        </p:txBody>
      </p:sp>
      <p:sp>
        <p:nvSpPr>
          <p:cNvPr id="118" name="TextBox 117"/>
          <p:cNvSpPr txBox="1"/>
          <p:nvPr/>
        </p:nvSpPr>
        <p:spPr>
          <a:xfrm>
            <a:off x="1751088" y="2048356"/>
            <a:ext cx="400106" cy="200055"/>
          </a:xfrm>
          <a:prstGeom prst="rect">
            <a:avLst/>
          </a:prstGeom>
          <a:noFill/>
        </p:spPr>
        <p:txBody>
          <a:bodyPr wrap="square" rtlCol="0">
            <a:spAutoFit/>
          </a:bodyPr>
          <a:lstStyle/>
          <a:p>
            <a:pPr algn="r"/>
            <a:r>
              <a:rPr lang="en-US" sz="700" u="sng" dirty="0">
                <a:solidFill>
                  <a:srgbClr val="256FBD"/>
                </a:solidFill>
                <a:latin typeface="Roboto Condensed" pitchFamily="2" charset="0"/>
                <a:ea typeface="Roboto Condensed" pitchFamily="2" charset="0"/>
              </a:rPr>
              <a:t>EDIT</a:t>
            </a:r>
            <a:endParaRPr lang="en-US" sz="700" b="1" u="sng" dirty="0">
              <a:solidFill>
                <a:srgbClr val="256FBD"/>
              </a:solidFill>
              <a:latin typeface="Roboto Condensed" pitchFamily="2" charset="0"/>
              <a:ea typeface="Roboto Condensed" pitchFamily="2" charset="0"/>
            </a:endParaRPr>
          </a:p>
        </p:txBody>
      </p:sp>
      <p:sp>
        <p:nvSpPr>
          <p:cNvPr id="131" name="TextBox 130"/>
          <p:cNvSpPr txBox="1"/>
          <p:nvPr/>
        </p:nvSpPr>
        <p:spPr>
          <a:xfrm>
            <a:off x="42913" y="1561351"/>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USER PROFILES</a:t>
            </a:r>
          </a:p>
        </p:txBody>
      </p:sp>
      <p:sp>
        <p:nvSpPr>
          <p:cNvPr id="146" name="TextBox 145"/>
          <p:cNvSpPr txBox="1"/>
          <p:nvPr/>
        </p:nvSpPr>
        <p:spPr>
          <a:xfrm>
            <a:off x="2059515" y="390258"/>
            <a:ext cx="1391643"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0h 41m</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2785916" y="387599"/>
            <a:ext cx="1921155"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AVERAGE TIME IT TAKES YOUR PHARMACY TO PROCESS AN RX</a:t>
            </a:r>
            <a:endParaRPr lang="en-US" sz="700" b="1" dirty="0">
              <a:solidFill>
                <a:schemeClr val="bg1"/>
              </a:solidFill>
              <a:latin typeface="Roboto Condensed" pitchFamily="2" charset="0"/>
              <a:ea typeface="Roboto Condensed" pitchFamily="2" charset="0"/>
            </a:endParaRPr>
          </a:p>
        </p:txBody>
      </p:sp>
      <p:sp>
        <p:nvSpPr>
          <p:cNvPr id="151" name="TextBox 150"/>
          <p:cNvSpPr txBox="1"/>
          <p:nvPr/>
        </p:nvSpPr>
        <p:spPr>
          <a:xfrm>
            <a:off x="18915" y="371465"/>
            <a:ext cx="208424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You are currently logged in as:</a:t>
            </a:r>
            <a:br>
              <a:rPr lang="en-US" sz="900" b="1" dirty="0">
                <a:solidFill>
                  <a:schemeClr val="bg1"/>
                </a:solidFill>
                <a:latin typeface="Roboto Condensed" pitchFamily="2" charset="0"/>
                <a:ea typeface="Roboto Condensed" pitchFamily="2" charset="0"/>
              </a:rPr>
            </a:br>
            <a:r>
              <a:rPr lang="en-US" sz="900" b="1" dirty="0">
                <a:solidFill>
                  <a:schemeClr val="bg1"/>
                </a:solidFill>
                <a:latin typeface="Roboto Condensed" pitchFamily="2" charset="0"/>
                <a:ea typeface="Roboto Condensed" pitchFamily="2" charset="0"/>
              </a:rPr>
              <a:t>Steven </a:t>
            </a:r>
            <a:r>
              <a:rPr lang="en-US" sz="900" b="1" dirty="0" err="1">
                <a:solidFill>
                  <a:schemeClr val="bg1"/>
                </a:solidFill>
                <a:latin typeface="Roboto Condensed" pitchFamily="2" charset="0"/>
                <a:ea typeface="Roboto Condensed" pitchFamily="2" charset="0"/>
              </a:rPr>
              <a:t>Vanser</a:t>
            </a:r>
            <a:r>
              <a:rPr lang="en-US" sz="900" b="1" dirty="0">
                <a:solidFill>
                  <a:schemeClr val="bg1"/>
                </a:solidFill>
                <a:latin typeface="Roboto Condensed" pitchFamily="2" charset="0"/>
                <a:ea typeface="Roboto Condensed" pitchFamily="2" charset="0"/>
              </a:rPr>
              <a:t>, </a:t>
            </a:r>
            <a:r>
              <a:rPr lang="en-US" sz="900" b="1" dirty="0" err="1">
                <a:solidFill>
                  <a:schemeClr val="bg1"/>
                </a:solidFill>
                <a:latin typeface="Roboto Condensed" pitchFamily="2" charset="0"/>
                <a:ea typeface="Roboto Condensed" pitchFamily="2" charset="0"/>
              </a:rPr>
              <a:t>R.Ph</a:t>
            </a:r>
            <a:r>
              <a:rPr lang="en-US" sz="900" b="1" dirty="0">
                <a:solidFill>
                  <a:schemeClr val="bg1"/>
                </a:solidFill>
                <a:latin typeface="Roboto Condensed" pitchFamily="2" charset="0"/>
                <a:ea typeface="Roboto Condensed" pitchFamily="2" charset="0"/>
              </a:rPr>
              <a:t>. (</a:t>
            </a:r>
            <a:r>
              <a:rPr lang="en-US" sz="900" b="1" u="sng" dirty="0">
                <a:solidFill>
                  <a:schemeClr val="bg1"/>
                </a:solidFill>
                <a:latin typeface="Roboto Condensed" pitchFamily="2" charset="0"/>
                <a:ea typeface="Roboto Condensed" pitchFamily="2" charset="0"/>
              </a:rPr>
              <a:t>LOGOUT</a:t>
            </a:r>
            <a:r>
              <a:rPr lang="en-US" sz="900" b="1" dirty="0">
                <a:solidFill>
                  <a:schemeClr val="bg1"/>
                </a:solidFill>
                <a:latin typeface="Roboto Condensed" pitchFamily="2" charset="0"/>
                <a:ea typeface="Roboto Condensed" pitchFamily="2" charset="0"/>
              </a:rPr>
              <a:t>)</a:t>
            </a:r>
            <a:endParaRPr lang="en-US" sz="700" b="1" dirty="0">
              <a:solidFill>
                <a:schemeClr val="bg1"/>
              </a:solidFill>
              <a:latin typeface="Roboto Condensed" pitchFamily="2" charset="0"/>
              <a:ea typeface="Roboto Condensed" pitchFamily="2" charset="0"/>
            </a:endParaRPr>
          </a:p>
        </p:txBody>
      </p:sp>
      <p:sp>
        <p:nvSpPr>
          <p:cNvPr id="168" name="Rectangle 167"/>
          <p:cNvSpPr/>
          <p:nvPr/>
        </p:nvSpPr>
        <p:spPr>
          <a:xfrm>
            <a:off x="91255" y="75666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38340" y="889430"/>
            <a:ext cx="2037038" cy="646331"/>
          </a:xfrm>
          <a:prstGeom prst="rect">
            <a:avLst/>
          </a:prstGeom>
          <a:noFill/>
        </p:spPr>
        <p:txBody>
          <a:bodyPr wrap="square" rtlCol="0">
            <a:spAutoFit/>
          </a:bodyPr>
          <a:lstStyle/>
          <a:p>
            <a:r>
              <a:rPr lang="en-US" sz="900" dirty="0">
                <a:solidFill>
                  <a:prstClr val="black"/>
                </a:solidFill>
                <a:latin typeface="Roboto Condensed" pitchFamily="2" charset="0"/>
                <a:ea typeface="Roboto Condensed" pitchFamily="2" charset="0"/>
              </a:rPr>
              <a:t>2817 Filler Lane, #201</a:t>
            </a:r>
            <a:br>
              <a:rPr lang="en-US" sz="900" dirty="0">
                <a:solidFill>
                  <a:prstClr val="black"/>
                </a:solidFill>
                <a:latin typeface="Roboto Condensed" pitchFamily="2" charset="0"/>
                <a:ea typeface="Roboto Condensed" pitchFamily="2" charset="0"/>
              </a:rPr>
            </a:br>
            <a:r>
              <a:rPr lang="en-US" sz="900" dirty="0" err="1">
                <a:solidFill>
                  <a:prstClr val="black"/>
                </a:solidFill>
                <a:latin typeface="Roboto Condensed" pitchFamily="2" charset="0"/>
                <a:ea typeface="Roboto Condensed" pitchFamily="2" charset="0"/>
              </a:rPr>
              <a:t>Hadwick</a:t>
            </a:r>
            <a:r>
              <a:rPr lang="en-US" sz="900" dirty="0">
                <a:solidFill>
                  <a:prstClr val="black"/>
                </a:solidFill>
                <a:latin typeface="Roboto Condensed" pitchFamily="2" charset="0"/>
                <a:ea typeface="Roboto Condensed" pitchFamily="2" charset="0"/>
              </a:rPr>
              <a:t>, VT 05843</a:t>
            </a:r>
            <a:br>
              <a:rPr lang="en-US" sz="900" dirty="0">
                <a:solidFill>
                  <a:prstClr val="black"/>
                </a:solidFill>
                <a:latin typeface="Roboto Condensed" pitchFamily="2" charset="0"/>
                <a:ea typeface="Roboto Condensed" pitchFamily="2" charset="0"/>
              </a:rPr>
            </a:br>
            <a:r>
              <a:rPr lang="en-US" sz="900" dirty="0">
                <a:solidFill>
                  <a:prstClr val="black"/>
                </a:solidFill>
                <a:latin typeface="Roboto Condensed" pitchFamily="2" charset="0"/>
                <a:ea typeface="Roboto Condensed" pitchFamily="2" charset="0"/>
              </a:rPr>
              <a:t>(802) 555-5555  -  PH</a:t>
            </a:r>
          </a:p>
          <a:p>
            <a:r>
              <a:rPr lang="en-US" sz="900" dirty="0">
                <a:solidFill>
                  <a:prstClr val="black"/>
                </a:solidFill>
                <a:latin typeface="Roboto Condensed" pitchFamily="2" charset="0"/>
                <a:ea typeface="Roboto Condensed" pitchFamily="2" charset="0"/>
              </a:rPr>
              <a:t>(802) 555-2222  -  FX</a:t>
            </a:r>
          </a:p>
        </p:txBody>
      </p:sp>
      <p:sp>
        <p:nvSpPr>
          <p:cNvPr id="173" name="TextBox 172"/>
          <p:cNvSpPr txBox="1"/>
          <p:nvPr/>
        </p:nvSpPr>
        <p:spPr>
          <a:xfrm>
            <a:off x="42666" y="73641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PHARMACY PROFILE</a:t>
            </a:r>
          </a:p>
        </p:txBody>
      </p:sp>
      <p:sp>
        <p:nvSpPr>
          <p:cNvPr id="85" name="TextBox 84"/>
          <p:cNvSpPr txBox="1"/>
          <p:nvPr/>
        </p:nvSpPr>
        <p:spPr>
          <a:xfrm>
            <a:off x="6032927" y="6335123"/>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34" name="Round Same Side Corner Rectangle 33"/>
          <p:cNvSpPr/>
          <p:nvPr/>
        </p:nvSpPr>
        <p:spPr>
          <a:xfrm>
            <a:off x="2306968" y="1003167"/>
            <a:ext cx="1567332" cy="251727"/>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NEW / OPEN RX’s  (9)</a:t>
            </a:r>
          </a:p>
        </p:txBody>
      </p:sp>
      <p:sp>
        <p:nvSpPr>
          <p:cNvPr id="203" name="Round Same Side Corner Rectangle 202"/>
          <p:cNvSpPr/>
          <p:nvPr/>
        </p:nvSpPr>
        <p:spPr>
          <a:xfrm>
            <a:off x="3874544" y="1004668"/>
            <a:ext cx="1567332" cy="251845"/>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PENDING RX’s (6)</a:t>
            </a:r>
          </a:p>
        </p:txBody>
      </p:sp>
      <p:sp>
        <p:nvSpPr>
          <p:cNvPr id="204" name="Round Same Side Corner Rectangle 203"/>
          <p:cNvSpPr/>
          <p:nvPr/>
        </p:nvSpPr>
        <p:spPr>
          <a:xfrm>
            <a:off x="5437381" y="1003282"/>
            <a:ext cx="1567332" cy="251845"/>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Roboto Condensed" pitchFamily="2" charset="0"/>
                <a:ea typeface="Roboto Condensed" pitchFamily="2" charset="0"/>
              </a:rPr>
              <a:t>PROCESSED RX’s (238)</a:t>
            </a:r>
          </a:p>
        </p:txBody>
      </p:sp>
      <p:sp>
        <p:nvSpPr>
          <p:cNvPr id="230" name="Rectangle 229"/>
          <p:cNvSpPr/>
          <p:nvPr/>
        </p:nvSpPr>
        <p:spPr>
          <a:xfrm>
            <a:off x="96890" y="2267884"/>
            <a:ext cx="2006881" cy="65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29677" y="2400650"/>
            <a:ext cx="2037038" cy="553998"/>
          </a:xfrm>
          <a:prstGeom prst="rect">
            <a:avLst/>
          </a:prstGeom>
          <a:noFill/>
        </p:spPr>
        <p:txBody>
          <a:bodyPr wrap="square" rtlCol="0">
            <a:spAutoFit/>
          </a:bodyPr>
          <a:lstStyle/>
          <a:p>
            <a:r>
              <a:rPr lang="en-US" sz="1000" dirty="0">
                <a:solidFill>
                  <a:prstClr val="black"/>
                </a:solidFill>
                <a:latin typeface="Roboto Condensed" pitchFamily="2" charset="0"/>
                <a:ea typeface="Roboto Condensed" pitchFamily="2" charset="0"/>
              </a:rPr>
              <a:t>New / Open	9</a:t>
            </a:r>
          </a:p>
          <a:p>
            <a:r>
              <a:rPr lang="en-US" sz="1000" dirty="0">
                <a:solidFill>
                  <a:prstClr val="black"/>
                </a:solidFill>
                <a:latin typeface="Roboto Condensed" pitchFamily="2" charset="0"/>
                <a:ea typeface="Roboto Condensed" pitchFamily="2" charset="0"/>
              </a:rPr>
              <a:t>Pending	6</a:t>
            </a:r>
          </a:p>
          <a:p>
            <a:r>
              <a:rPr lang="en-US" sz="1000" dirty="0">
                <a:solidFill>
                  <a:prstClr val="black"/>
                </a:solidFill>
                <a:latin typeface="Roboto Condensed" pitchFamily="2" charset="0"/>
                <a:ea typeface="Roboto Condensed" pitchFamily="2" charset="0"/>
              </a:rPr>
              <a:t>Processed	238</a:t>
            </a:r>
          </a:p>
        </p:txBody>
      </p:sp>
      <p:sp>
        <p:nvSpPr>
          <p:cNvPr id="232" name="TextBox 231"/>
          <p:cNvSpPr txBox="1"/>
          <p:nvPr/>
        </p:nvSpPr>
        <p:spPr>
          <a:xfrm>
            <a:off x="1638300" y="2734973"/>
            <a:ext cx="592138" cy="200055"/>
          </a:xfrm>
          <a:prstGeom prst="rect">
            <a:avLst/>
          </a:prstGeom>
          <a:noFill/>
        </p:spPr>
        <p:txBody>
          <a:bodyPr wrap="square" rtlCol="0">
            <a:spAutoFit/>
          </a:bodyPr>
          <a:lstStyle/>
          <a:p>
            <a:r>
              <a:rPr lang="en-US" sz="700" u="sng" dirty="0">
                <a:solidFill>
                  <a:srgbClr val="256FBD"/>
                </a:solidFill>
                <a:latin typeface="Roboto Condensed" pitchFamily="2" charset="0"/>
                <a:ea typeface="Roboto Condensed" pitchFamily="2" charset="0"/>
              </a:rPr>
              <a:t>REPORTS</a:t>
            </a:r>
            <a:endParaRPr lang="en-US" sz="700" b="1" u="sng" dirty="0">
              <a:solidFill>
                <a:srgbClr val="256FBD"/>
              </a:solidFill>
              <a:latin typeface="Roboto Condensed" pitchFamily="2" charset="0"/>
              <a:ea typeface="Roboto Condensed" pitchFamily="2" charset="0"/>
            </a:endParaRPr>
          </a:p>
        </p:txBody>
      </p:sp>
      <p:sp>
        <p:nvSpPr>
          <p:cNvPr id="233" name="TextBox 232"/>
          <p:cNvSpPr txBox="1"/>
          <p:nvPr/>
        </p:nvSpPr>
        <p:spPr>
          <a:xfrm>
            <a:off x="43528" y="224763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Queue Overview</a:t>
            </a:r>
          </a:p>
        </p:txBody>
      </p:sp>
      <p:sp>
        <p:nvSpPr>
          <p:cNvPr id="234" name="TextBox 233"/>
          <p:cNvSpPr txBox="1"/>
          <p:nvPr/>
        </p:nvSpPr>
        <p:spPr>
          <a:xfrm>
            <a:off x="1764873" y="1382879"/>
            <a:ext cx="400106" cy="200055"/>
          </a:xfrm>
          <a:prstGeom prst="rect">
            <a:avLst/>
          </a:prstGeom>
          <a:noFill/>
        </p:spPr>
        <p:txBody>
          <a:bodyPr wrap="square" rtlCol="0">
            <a:spAutoFit/>
          </a:bodyPr>
          <a:lstStyle/>
          <a:p>
            <a:pPr algn="r"/>
            <a:r>
              <a:rPr lang="en-US" sz="700" u="sng" dirty="0">
                <a:solidFill>
                  <a:srgbClr val="256FBD"/>
                </a:solidFill>
                <a:latin typeface="Roboto Condensed" pitchFamily="2" charset="0"/>
                <a:ea typeface="Roboto Condensed" pitchFamily="2" charset="0"/>
              </a:rPr>
              <a:t>EDIT</a:t>
            </a:r>
            <a:endParaRPr lang="en-US" sz="700" b="1" u="sng" dirty="0">
              <a:solidFill>
                <a:srgbClr val="256FBD"/>
              </a:solidFill>
              <a:latin typeface="Roboto Condensed" pitchFamily="2" charset="0"/>
              <a:ea typeface="Roboto Condensed" pitchFamily="2" charset="0"/>
            </a:endParaRPr>
          </a:p>
        </p:txBody>
      </p:sp>
      <p:sp>
        <p:nvSpPr>
          <p:cNvPr id="3" name="TextBox 2"/>
          <p:cNvSpPr txBox="1"/>
          <p:nvPr/>
        </p:nvSpPr>
        <p:spPr>
          <a:xfrm>
            <a:off x="100584" y="3061351"/>
            <a:ext cx="2011680" cy="369332"/>
          </a:xfrm>
          <a:prstGeom prst="rect">
            <a:avLst/>
          </a:prstGeom>
          <a:noFill/>
        </p:spPr>
        <p:txBody>
          <a:bodyPr wrap="square" rtlCol="0">
            <a:spAutoFit/>
          </a:bodyPr>
          <a:lstStyle/>
          <a:p>
            <a:pPr algn="ctr"/>
            <a:r>
              <a:rPr lang="en-US" b="1" dirty="0">
                <a:solidFill>
                  <a:schemeClr val="bg1"/>
                </a:solidFill>
                <a:latin typeface="Roboto Condensed" pitchFamily="2" charset="0"/>
                <a:ea typeface="Roboto Condensed" pitchFamily="2" charset="0"/>
              </a:rPr>
              <a:t>RX QUEUE</a:t>
            </a:r>
            <a:endParaRPr lang="en-US" dirty="0">
              <a:solidFill>
                <a:schemeClr val="bg1"/>
              </a:solidFill>
              <a:latin typeface="Roboto Condensed" pitchFamily="2" charset="0"/>
              <a:ea typeface="Roboto Condensed" pitchFamily="2" charset="0"/>
            </a:endParaRPr>
          </a:p>
        </p:txBody>
      </p:sp>
      <p:sp>
        <p:nvSpPr>
          <p:cNvPr id="237" name="TextBox 236"/>
          <p:cNvSpPr txBox="1"/>
          <p:nvPr/>
        </p:nvSpPr>
        <p:spPr>
          <a:xfrm>
            <a:off x="4965716" y="381814"/>
            <a:ext cx="1076128"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37</a:t>
            </a:r>
            <a:endParaRPr lang="en-US" sz="700" b="1" dirty="0">
              <a:solidFill>
                <a:schemeClr val="bg1"/>
              </a:solidFill>
              <a:latin typeface="Roboto Condensed" pitchFamily="2" charset="0"/>
              <a:ea typeface="Roboto Condensed" pitchFamily="2" charset="0"/>
            </a:endParaRPr>
          </a:p>
        </p:txBody>
      </p:sp>
      <p:sp>
        <p:nvSpPr>
          <p:cNvPr id="238" name="TextBox 237"/>
          <p:cNvSpPr txBox="1"/>
          <p:nvPr/>
        </p:nvSpPr>
        <p:spPr>
          <a:xfrm>
            <a:off x="5233727" y="379155"/>
            <a:ext cx="217268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AVERAGE NUMBER OF PRESCRIPTIONS PROCESSED EACH DAY</a:t>
            </a:r>
            <a:endParaRPr lang="en-US" sz="700" b="1" dirty="0">
              <a:solidFill>
                <a:schemeClr val="bg1"/>
              </a:solidFill>
              <a:latin typeface="Roboto Condensed" pitchFamily="2" charset="0"/>
              <a:ea typeface="Roboto Condensed" pitchFamily="2" charset="0"/>
            </a:endParaRPr>
          </a:p>
        </p:txBody>
      </p:sp>
      <p:sp>
        <p:nvSpPr>
          <p:cNvPr id="239" name="TextBox 238"/>
          <p:cNvSpPr txBox="1"/>
          <p:nvPr/>
        </p:nvSpPr>
        <p:spPr>
          <a:xfrm>
            <a:off x="9912451" y="386788"/>
            <a:ext cx="1726693" cy="369332"/>
          </a:xfrm>
          <a:prstGeom prst="rect">
            <a:avLst/>
          </a:prstGeom>
          <a:noFill/>
        </p:spPr>
        <p:txBody>
          <a:bodyPr wrap="square" rtlCol="0">
            <a:spAutoFit/>
          </a:bodyPr>
          <a:lstStyle/>
          <a:p>
            <a:pPr algn="r"/>
            <a:r>
              <a:rPr lang="en-US" sz="900" dirty="0">
                <a:solidFill>
                  <a:schemeClr val="bg1"/>
                </a:solidFill>
                <a:latin typeface="Roboto Condensed" pitchFamily="2" charset="0"/>
                <a:ea typeface="Roboto Condensed" pitchFamily="2" charset="0"/>
              </a:rPr>
              <a:t>Stats current as of 03/17/2016</a:t>
            </a:r>
          </a:p>
          <a:p>
            <a:pPr algn="r"/>
            <a:r>
              <a:rPr lang="en-US" sz="900" dirty="0">
                <a:solidFill>
                  <a:schemeClr val="bg1"/>
                </a:solidFill>
                <a:latin typeface="Roboto Condensed" pitchFamily="2" charset="0"/>
                <a:ea typeface="Roboto Condensed" pitchFamily="2" charset="0"/>
              </a:rPr>
              <a:t>@ 11:37:01 AM</a:t>
            </a:r>
            <a:endParaRPr lang="en-US" sz="700" dirty="0">
              <a:solidFill>
                <a:schemeClr val="bg1"/>
              </a:solidFill>
              <a:latin typeface="Roboto Condensed" pitchFamily="2" charset="0"/>
              <a:ea typeface="Roboto Condensed" pitchFamily="2" charset="0"/>
            </a:endParaRPr>
          </a:p>
        </p:txBody>
      </p:sp>
      <p:sp>
        <p:nvSpPr>
          <p:cNvPr id="240" name="TextBox 239"/>
          <p:cNvSpPr txBox="1"/>
          <p:nvPr/>
        </p:nvSpPr>
        <p:spPr>
          <a:xfrm>
            <a:off x="7513378" y="372323"/>
            <a:ext cx="1076128"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42%</a:t>
            </a:r>
            <a:endParaRPr lang="en-US" sz="700" b="1" dirty="0">
              <a:solidFill>
                <a:schemeClr val="bg1"/>
              </a:solidFill>
              <a:latin typeface="Roboto Condensed" pitchFamily="2" charset="0"/>
              <a:ea typeface="Roboto Condensed" pitchFamily="2" charset="0"/>
            </a:endParaRPr>
          </a:p>
        </p:txBody>
      </p:sp>
      <p:sp>
        <p:nvSpPr>
          <p:cNvPr id="241" name="TextBox 240"/>
          <p:cNvSpPr txBox="1"/>
          <p:nvPr/>
        </p:nvSpPr>
        <p:spPr>
          <a:xfrm>
            <a:off x="7944563" y="379189"/>
            <a:ext cx="2172682" cy="369332"/>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THE % OF NEW PRESRIPTIONS</a:t>
            </a:r>
            <a:br>
              <a:rPr lang="en-US" sz="900" b="1" dirty="0">
                <a:solidFill>
                  <a:schemeClr val="bg1"/>
                </a:solidFill>
                <a:latin typeface="Roboto Condensed" pitchFamily="2" charset="0"/>
                <a:ea typeface="Roboto Condensed" pitchFamily="2" charset="0"/>
              </a:rPr>
            </a:br>
            <a:r>
              <a:rPr lang="en-US" sz="900" b="1" dirty="0">
                <a:solidFill>
                  <a:schemeClr val="bg1"/>
                </a:solidFill>
                <a:latin typeface="Roboto Condensed" pitchFamily="2" charset="0"/>
                <a:ea typeface="Roboto Condensed" pitchFamily="2" charset="0"/>
              </a:rPr>
              <a:t>PROCESSED BY </a:t>
            </a:r>
            <a:r>
              <a:rPr lang="en-US" sz="900" b="1" i="1" dirty="0">
                <a:solidFill>
                  <a:schemeClr val="bg1"/>
                </a:solidFill>
                <a:latin typeface="Roboto Condensed" pitchFamily="2" charset="0"/>
                <a:ea typeface="Roboto Condensed" pitchFamily="2" charset="0"/>
              </a:rPr>
              <a:t>YOU </a:t>
            </a:r>
            <a:r>
              <a:rPr lang="en-US" sz="900" b="1" dirty="0">
                <a:solidFill>
                  <a:schemeClr val="bg1"/>
                </a:solidFill>
                <a:latin typeface="Roboto Condensed" pitchFamily="2" charset="0"/>
                <a:ea typeface="Roboto Condensed" pitchFamily="2" charset="0"/>
              </a:rPr>
              <a:t>THIS WEEK</a:t>
            </a:r>
            <a:endParaRPr lang="en-US" sz="700" b="1" dirty="0">
              <a:solidFill>
                <a:schemeClr val="bg1"/>
              </a:solidFill>
              <a:latin typeface="Roboto Condensed" pitchFamily="2" charset="0"/>
              <a:ea typeface="Roboto Condensed" pitchFamily="2" charset="0"/>
            </a:endParaRPr>
          </a:p>
        </p:txBody>
      </p:sp>
      <p:sp>
        <p:nvSpPr>
          <p:cNvPr id="2" name="Oval 1"/>
          <p:cNvSpPr/>
          <p:nvPr/>
        </p:nvSpPr>
        <p:spPr>
          <a:xfrm>
            <a:off x="10170005" y="1315135"/>
            <a:ext cx="124531" cy="12453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a:t>
            </a:r>
          </a:p>
        </p:txBody>
      </p:sp>
      <p:cxnSp>
        <p:nvCxnSpPr>
          <p:cNvPr id="5" name="Straight Connector 4"/>
          <p:cNvCxnSpPr/>
          <p:nvPr/>
        </p:nvCxnSpPr>
        <p:spPr>
          <a:xfrm>
            <a:off x="100584" y="3015048"/>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00584" y="3474109"/>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0584" y="4013148"/>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00584" y="4585877"/>
            <a:ext cx="2011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3875" y="3559383"/>
            <a:ext cx="2011680" cy="369332"/>
          </a:xfrm>
          <a:prstGeom prst="rect">
            <a:avLst/>
          </a:prstGeom>
          <a:noFill/>
        </p:spPr>
        <p:txBody>
          <a:bodyPr wrap="square" rtlCol="0">
            <a:spAutoFit/>
          </a:bodyPr>
          <a:lstStyle/>
          <a:p>
            <a:pPr algn="ctr"/>
            <a:r>
              <a:rPr lang="en-US" dirty="0">
                <a:solidFill>
                  <a:schemeClr val="bg1"/>
                </a:solidFill>
                <a:latin typeface="Roboto Condensed" pitchFamily="2" charset="0"/>
                <a:ea typeface="Roboto Condensed" pitchFamily="2" charset="0"/>
              </a:rPr>
              <a:t>REPORTS</a:t>
            </a:r>
          </a:p>
        </p:txBody>
      </p:sp>
      <p:sp>
        <p:nvSpPr>
          <p:cNvPr id="83" name="TextBox 82"/>
          <p:cNvSpPr txBox="1"/>
          <p:nvPr/>
        </p:nvSpPr>
        <p:spPr>
          <a:xfrm>
            <a:off x="93875" y="4113754"/>
            <a:ext cx="2011680" cy="369332"/>
          </a:xfrm>
          <a:prstGeom prst="rect">
            <a:avLst/>
          </a:prstGeom>
          <a:noFill/>
        </p:spPr>
        <p:txBody>
          <a:bodyPr wrap="square" rtlCol="0">
            <a:spAutoFit/>
          </a:bodyPr>
          <a:lstStyle/>
          <a:p>
            <a:pPr algn="ctr"/>
            <a:r>
              <a:rPr lang="en-US" dirty="0">
                <a:solidFill>
                  <a:schemeClr val="bg1"/>
                </a:solidFill>
                <a:latin typeface="Roboto Condensed" pitchFamily="2" charset="0"/>
                <a:ea typeface="Roboto Condensed" pitchFamily="2" charset="0"/>
              </a:rPr>
              <a:t>PATIENT LOOKUP</a:t>
            </a:r>
          </a:p>
        </p:txBody>
      </p:sp>
      <p:sp>
        <p:nvSpPr>
          <p:cNvPr id="84" name="TextBox 83"/>
          <p:cNvSpPr txBox="1"/>
          <p:nvPr/>
        </p:nvSpPr>
        <p:spPr>
          <a:xfrm>
            <a:off x="2230438" y="1505015"/>
            <a:ext cx="9470355" cy="1015663"/>
          </a:xfrm>
          <a:prstGeom prst="rect">
            <a:avLst/>
          </a:prstGeom>
          <a:noFill/>
        </p:spPr>
        <p:txBody>
          <a:bodyPr wrap="square" rtlCol="0">
            <a:spAutoFit/>
          </a:bodyPr>
          <a:lstStyle/>
          <a:p>
            <a:r>
              <a:rPr lang="en-US" sz="1000" dirty="0">
                <a:latin typeface="Roboto Condensed" pitchFamily="2" charset="0"/>
                <a:ea typeface="Roboto Condensed" pitchFamily="2" charset="0"/>
              </a:rPr>
              <a:t>01/29/2016 @ 02:42 PM	</a:t>
            </a:r>
            <a:r>
              <a:rPr lang="en-US" sz="1000" u="sng" dirty="0">
                <a:solidFill>
                  <a:srgbClr val="256FBD"/>
                </a:solidFill>
                <a:latin typeface="Roboto Condensed" pitchFamily="2" charset="0"/>
                <a:ea typeface="Roboto Condensed" pitchFamily="2" charset="0"/>
              </a:rPr>
              <a:t>FULLERTON, DAVID L.</a:t>
            </a:r>
            <a:r>
              <a:rPr lang="en-US" sz="1000" dirty="0">
                <a:latin typeface="Roboto Condensed" pitchFamily="2" charset="0"/>
                <a:ea typeface="Roboto Condensed" pitchFamily="2" charset="0"/>
              </a:rPr>
              <a:t>	01/02/1991	</a:t>
            </a:r>
            <a:r>
              <a:rPr lang="en-US" sz="1000" u="sng" dirty="0">
                <a:solidFill>
                  <a:srgbClr val="256FBD"/>
                </a:solidFill>
                <a:latin typeface="Roboto Condensed" pitchFamily="2" charset="0"/>
                <a:ea typeface="Roboto Condensed" pitchFamily="2" charset="0"/>
              </a:rPr>
              <a:t>P13-8854621</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IBOPROFEN 800MG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PHARMACY ACTION NEEDED</a:t>
            </a:r>
          </a:p>
          <a:p>
            <a:r>
              <a:rPr lang="en-US" sz="1000" dirty="0">
                <a:latin typeface="Roboto Condensed" pitchFamily="2" charset="0"/>
                <a:ea typeface="Roboto Condensed" pitchFamily="2" charset="0"/>
              </a:rPr>
              <a:t>01/29/2016 @ 01:33 PM	</a:t>
            </a:r>
            <a:r>
              <a:rPr lang="en-US" sz="1000" u="sng" dirty="0">
                <a:solidFill>
                  <a:srgbClr val="256FBD"/>
                </a:solidFill>
                <a:latin typeface="Roboto Condensed" pitchFamily="2" charset="0"/>
                <a:ea typeface="Roboto Condensed" pitchFamily="2" charset="0"/>
              </a:rPr>
              <a:t>GRAVES, NATALIE O.</a:t>
            </a:r>
            <a:r>
              <a:rPr lang="en-US" sz="1000" dirty="0">
                <a:latin typeface="Roboto Condensed" pitchFamily="2" charset="0"/>
                <a:ea typeface="Roboto Condensed" pitchFamily="2" charset="0"/>
              </a:rPr>
              <a:t>	12/30/1947	</a:t>
            </a:r>
            <a:r>
              <a:rPr lang="en-US" sz="1000" u="sng" dirty="0">
                <a:solidFill>
                  <a:srgbClr val="256FBD"/>
                </a:solidFill>
                <a:latin typeface="Roboto Condensed" pitchFamily="2" charset="0"/>
                <a:ea typeface="Roboto Condensed" pitchFamily="2" charset="0"/>
              </a:rPr>
              <a:t>P13-8761559</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OMEPRAZOLE 40MG</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p>
          <a:p>
            <a:r>
              <a:rPr lang="en-US" sz="1000" dirty="0">
                <a:latin typeface="Roboto Condensed" pitchFamily="2" charset="0"/>
                <a:ea typeface="Roboto Condensed" pitchFamily="2" charset="0"/>
              </a:rPr>
              <a:t>01/29/2016 @ 11:37 AM	</a:t>
            </a:r>
            <a:r>
              <a:rPr lang="en-US" sz="1000" u="sng" dirty="0">
                <a:solidFill>
                  <a:srgbClr val="256FBD"/>
                </a:solidFill>
                <a:latin typeface="Roboto Condensed" pitchFamily="2" charset="0"/>
                <a:ea typeface="Roboto Condensed" pitchFamily="2" charset="0"/>
              </a:rPr>
              <a:t>JACKSON, FRANK P.</a:t>
            </a:r>
            <a:r>
              <a:rPr lang="en-US" sz="1000" dirty="0">
                <a:latin typeface="Roboto Condensed" pitchFamily="2" charset="0"/>
                <a:ea typeface="Roboto Condensed" pitchFamily="2" charset="0"/>
              </a:rPr>
              <a:t>	11/08/1959	</a:t>
            </a:r>
            <a:r>
              <a:rPr lang="en-US" sz="1000" u="sng" dirty="0">
                <a:solidFill>
                  <a:srgbClr val="256FBD"/>
                </a:solidFill>
                <a:latin typeface="Roboto Condensed" pitchFamily="2" charset="0"/>
                <a:ea typeface="Roboto Condensed" pitchFamily="2" charset="0"/>
              </a:rPr>
              <a:t>P13-1332251</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ATENOLOL 50MG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PHARMACY ACTION NEEDED</a:t>
            </a:r>
            <a:endParaRPr lang="en-US" sz="10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11:03 AM	</a:t>
            </a:r>
            <a:r>
              <a:rPr lang="en-US" sz="1000" u="sng" dirty="0">
                <a:solidFill>
                  <a:srgbClr val="256FBD"/>
                </a:solidFill>
                <a:latin typeface="Roboto Condensed" pitchFamily="2" charset="0"/>
                <a:ea typeface="Roboto Condensed" pitchFamily="2" charset="0"/>
              </a:rPr>
              <a:t>BURKETT, KENNETH A.</a:t>
            </a:r>
            <a:r>
              <a:rPr lang="en-US" sz="1000" dirty="0">
                <a:latin typeface="Roboto Condensed" pitchFamily="2" charset="0"/>
                <a:ea typeface="Roboto Condensed" pitchFamily="2" charset="0"/>
              </a:rPr>
              <a:t>	02/02/1970	</a:t>
            </a:r>
            <a:r>
              <a:rPr lang="en-US" sz="1000" u="sng" dirty="0">
                <a:solidFill>
                  <a:srgbClr val="256FBD"/>
                </a:solidFill>
                <a:latin typeface="Roboto Condensed" pitchFamily="2" charset="0"/>
                <a:ea typeface="Roboto Condensed" pitchFamily="2" charset="0"/>
              </a:rPr>
              <a:t>P13-6002052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RANITIDINE 300MG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PHARMACY ACTION NEEDED</a:t>
            </a:r>
            <a:endParaRPr lang="en-US" sz="7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09:52 AM	</a:t>
            </a:r>
            <a:r>
              <a:rPr lang="en-US" sz="1000" u="sng" dirty="0">
                <a:solidFill>
                  <a:srgbClr val="256FBD"/>
                </a:solidFill>
                <a:latin typeface="Roboto Condensed" pitchFamily="2" charset="0"/>
                <a:ea typeface="Roboto Condensed" pitchFamily="2" charset="0"/>
              </a:rPr>
              <a:t>KELLER, EMMA J.	</a:t>
            </a:r>
            <a:r>
              <a:rPr lang="en-US" sz="1000" dirty="0">
                <a:latin typeface="Roboto Condensed" pitchFamily="2" charset="0"/>
                <a:ea typeface="Roboto Condensed" pitchFamily="2" charset="0"/>
              </a:rPr>
              <a:t>	05/15/1988	</a:t>
            </a:r>
            <a:r>
              <a:rPr lang="en-US" sz="1000" u="sng" dirty="0">
                <a:solidFill>
                  <a:srgbClr val="256FBD"/>
                </a:solidFill>
                <a:latin typeface="Roboto Condensed" pitchFamily="2" charset="0"/>
                <a:ea typeface="Roboto Condensed" pitchFamily="2" charset="0"/>
              </a:rPr>
              <a:t>P13-7418932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LISINOPRIL 5MG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p>
          <a:p>
            <a:r>
              <a:rPr lang="en-US" sz="1000" dirty="0">
                <a:latin typeface="Roboto Condensed" pitchFamily="2" charset="0"/>
                <a:ea typeface="Roboto Condensed" pitchFamily="2" charset="0"/>
              </a:rPr>
              <a:t>01/29/2016 @ 08:01 AM	</a:t>
            </a:r>
            <a:r>
              <a:rPr lang="en-US" sz="1000" u="sng" dirty="0">
                <a:solidFill>
                  <a:srgbClr val="256FBD"/>
                </a:solidFill>
                <a:latin typeface="Roboto Condensed" pitchFamily="2" charset="0"/>
                <a:ea typeface="Roboto Condensed" pitchFamily="2" charset="0"/>
              </a:rPr>
              <a:t>JONES, BARBARA K.</a:t>
            </a:r>
            <a:r>
              <a:rPr lang="en-US" sz="1000" dirty="0">
                <a:latin typeface="Roboto Condensed" pitchFamily="2" charset="0"/>
                <a:ea typeface="Roboto Condensed" pitchFamily="2" charset="0"/>
              </a:rPr>
              <a:t>	01/27/1952	</a:t>
            </a:r>
            <a:r>
              <a:rPr lang="en-US" sz="1000" u="sng" dirty="0">
                <a:solidFill>
                  <a:srgbClr val="256FBD"/>
                </a:solidFill>
                <a:latin typeface="Roboto Condensed" pitchFamily="2" charset="0"/>
                <a:ea typeface="Roboto Condensed" pitchFamily="2" charset="0"/>
              </a:rPr>
              <a:t>P13-2698432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METFORMIN 500MG</a:t>
            </a:r>
            <a:r>
              <a:rPr lang="en-US" sz="1000" dirty="0">
                <a:latin typeface="Roboto Condensed" pitchFamily="2" charset="0"/>
                <a:ea typeface="Roboto Condensed" pitchFamily="2" charset="0"/>
              </a:rPr>
              <a:t>	</a:t>
            </a:r>
            <a:r>
              <a:rPr lang="en-US" sz="1000" dirty="0">
                <a:solidFill>
                  <a:srgbClr val="256FBD"/>
                </a:solidFill>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endParaRPr lang="en-US" sz="1000" dirty="0">
              <a:solidFill>
                <a:srgbClr val="256FBD"/>
              </a:solidFill>
              <a:latin typeface="Roboto Condensed" pitchFamily="2" charset="0"/>
              <a:ea typeface="Roboto Condensed" pitchFamily="2" charset="0"/>
            </a:endParaRPr>
          </a:p>
        </p:txBody>
      </p:sp>
      <p:sp>
        <p:nvSpPr>
          <p:cNvPr id="86" name="Oval 85"/>
          <p:cNvSpPr/>
          <p:nvPr/>
        </p:nvSpPr>
        <p:spPr>
          <a:xfrm>
            <a:off x="9520179" y="1564164"/>
            <a:ext cx="124531" cy="1245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a:t>
            </a:r>
          </a:p>
        </p:txBody>
      </p:sp>
      <p:sp>
        <p:nvSpPr>
          <p:cNvPr id="87" name="Oval 86"/>
          <p:cNvSpPr/>
          <p:nvPr/>
        </p:nvSpPr>
        <p:spPr>
          <a:xfrm>
            <a:off x="9520178" y="1874674"/>
            <a:ext cx="124531" cy="1245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a:t>
            </a:r>
          </a:p>
        </p:txBody>
      </p:sp>
      <p:sp>
        <p:nvSpPr>
          <p:cNvPr id="88" name="Oval 87"/>
          <p:cNvSpPr/>
          <p:nvPr/>
        </p:nvSpPr>
        <p:spPr>
          <a:xfrm>
            <a:off x="9520177" y="2034048"/>
            <a:ext cx="124531" cy="1245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a:t>
            </a:r>
          </a:p>
        </p:txBody>
      </p:sp>
      <p:pic>
        <p:nvPicPr>
          <p:cNvPr id="89" name="Picture 8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5493" y="1117953"/>
            <a:ext cx="4123733" cy="5850640"/>
          </a:xfrm>
          <a:prstGeom prst="rect">
            <a:avLst/>
          </a:prstGeom>
        </p:spPr>
      </p:pic>
      <p:grpSp>
        <p:nvGrpSpPr>
          <p:cNvPr id="11" name="Group 10"/>
          <p:cNvGrpSpPr/>
          <p:nvPr/>
        </p:nvGrpSpPr>
        <p:grpSpPr>
          <a:xfrm>
            <a:off x="3798161" y="2097249"/>
            <a:ext cx="5945916" cy="2932903"/>
            <a:chOff x="3798161" y="2097249"/>
            <a:chExt cx="5945916" cy="2932903"/>
          </a:xfrm>
        </p:grpSpPr>
        <p:sp>
          <p:nvSpPr>
            <p:cNvPr id="4" name="Rectangle 3"/>
            <p:cNvSpPr/>
            <p:nvPr/>
          </p:nvSpPr>
          <p:spPr>
            <a:xfrm>
              <a:off x="3798161" y="2097249"/>
              <a:ext cx="5931297" cy="2932903"/>
            </a:xfrm>
            <a:prstGeom prst="rect">
              <a:avLst/>
            </a:prstGeom>
            <a:solidFill>
              <a:schemeClr val="bg1"/>
            </a:solidFill>
            <a:ln w="38100">
              <a:solidFill>
                <a:srgbClr val="FF0000"/>
              </a:solidFill>
            </a:ln>
            <a:effectLst>
              <a:outerShdw blurRad="4064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700" b="1" dirty="0">
                <a:solidFill>
                  <a:srgbClr val="FF0000"/>
                </a:solidFill>
                <a:latin typeface="Roboto Condensed" pitchFamily="2" charset="0"/>
                <a:ea typeface="Roboto Condensed" pitchFamily="2" charset="0"/>
              </a:endParaRPr>
            </a:p>
            <a:p>
              <a:pPr algn="ctr"/>
              <a:r>
                <a:rPr lang="en-US" b="1" dirty="0">
                  <a:solidFill>
                    <a:srgbClr val="FF0000"/>
                  </a:solidFill>
                  <a:latin typeface="Roboto Condensed" pitchFamily="2" charset="0"/>
                  <a:ea typeface="Roboto Condensed" pitchFamily="2" charset="0"/>
                </a:rPr>
                <a:t>PHARMACY ACTION REQUIRED</a:t>
              </a:r>
              <a:endParaRPr lang="en-US" sz="1200" b="1" dirty="0">
                <a:solidFill>
                  <a:schemeClr val="tx1"/>
                </a:solidFill>
                <a:latin typeface="Roboto Condensed" pitchFamily="2" charset="0"/>
                <a:ea typeface="Roboto Condensed" pitchFamily="2" charset="0"/>
              </a:endParaRPr>
            </a:p>
            <a:p>
              <a:pPr algn="ctr"/>
              <a:r>
                <a:rPr lang="en-US" sz="1200" b="1" dirty="0">
                  <a:solidFill>
                    <a:schemeClr val="tx1"/>
                  </a:solidFill>
                  <a:latin typeface="Roboto Condensed" pitchFamily="2" charset="0"/>
                  <a:ea typeface="Roboto Condensed" pitchFamily="2" charset="0"/>
                </a:rPr>
                <a:t>INSURER PHONE NUMBER NECESSARY</a:t>
              </a:r>
              <a:br>
                <a:rPr lang="en-US" sz="1200" b="1" dirty="0">
                  <a:solidFill>
                    <a:schemeClr val="tx1"/>
                  </a:solidFill>
                  <a:latin typeface="Roboto Condensed" pitchFamily="2" charset="0"/>
                  <a:ea typeface="Roboto Condensed" pitchFamily="2" charset="0"/>
                </a:rPr>
              </a:br>
              <a:endParaRPr lang="en-US" sz="1200" b="1" dirty="0">
                <a:solidFill>
                  <a:schemeClr val="tx1"/>
                </a:solidFill>
                <a:latin typeface="Roboto Condensed" pitchFamily="2" charset="0"/>
                <a:ea typeface="Roboto Condensed" pitchFamily="2" charset="0"/>
              </a:endParaRPr>
            </a:p>
            <a:p>
              <a:r>
                <a:rPr lang="en-US" sz="1200" b="1" dirty="0">
                  <a:solidFill>
                    <a:schemeClr val="tx1"/>
                  </a:solidFill>
                  <a:latin typeface="Roboto Condensed" pitchFamily="2" charset="0"/>
                  <a:ea typeface="Roboto Condensed" pitchFamily="2" charset="0"/>
                </a:rPr>
                <a:t>	Rx #: 	</a:t>
              </a:r>
              <a:r>
                <a:rPr lang="en-US" sz="1200" dirty="0">
                  <a:solidFill>
                    <a:schemeClr val="tx1"/>
                  </a:solidFill>
                  <a:latin typeface="Roboto Condensed" pitchFamily="2" charset="0"/>
                  <a:ea typeface="Roboto Condensed" pitchFamily="2" charset="0"/>
                </a:rPr>
                <a:t>P13-8854621</a:t>
              </a:r>
              <a:br>
                <a:rPr lang="en-US" sz="1200" dirty="0">
                  <a:solidFill>
                    <a:schemeClr val="tx1"/>
                  </a:solidFill>
                  <a:latin typeface="Roboto Condensed" pitchFamily="2" charset="0"/>
                  <a:ea typeface="Roboto Condensed" pitchFamily="2" charset="0"/>
                </a:rPr>
              </a:br>
              <a:r>
                <a:rPr lang="en-US" sz="1200" dirty="0">
                  <a:solidFill>
                    <a:schemeClr val="tx1"/>
                  </a:solidFill>
                  <a:latin typeface="Roboto Condensed" pitchFamily="2" charset="0"/>
                  <a:ea typeface="Roboto Condensed" pitchFamily="2" charset="0"/>
                </a:rPr>
                <a:t>	</a:t>
              </a:r>
              <a:r>
                <a:rPr lang="en-US" sz="1200" b="1" dirty="0">
                  <a:solidFill>
                    <a:schemeClr val="tx1"/>
                  </a:solidFill>
                  <a:latin typeface="Roboto Condensed" pitchFamily="2" charset="0"/>
                  <a:ea typeface="Roboto Condensed" pitchFamily="2" charset="0"/>
                </a:rPr>
                <a:t>Received: </a:t>
              </a:r>
              <a:r>
                <a:rPr lang="en-US" sz="1200" dirty="0">
                  <a:solidFill>
                    <a:schemeClr val="tx1"/>
                  </a:solidFill>
                  <a:latin typeface="Roboto Condensed" pitchFamily="2" charset="0"/>
                  <a:ea typeface="Roboto Condensed" pitchFamily="2" charset="0"/>
                </a:rPr>
                <a:t>	01/29/2016 @ 02:42 PM	</a:t>
              </a:r>
            </a:p>
            <a:p>
              <a:r>
                <a:rPr lang="en-US" sz="1200" b="1" dirty="0">
                  <a:solidFill>
                    <a:schemeClr val="tx1"/>
                  </a:solidFill>
                  <a:latin typeface="Roboto Condensed" pitchFamily="2" charset="0"/>
                  <a:ea typeface="Roboto Condensed" pitchFamily="2" charset="0"/>
                </a:rPr>
                <a:t>	Patient</a:t>
              </a:r>
              <a:r>
                <a:rPr lang="en-US" sz="1200" dirty="0">
                  <a:solidFill>
                    <a:schemeClr val="tx1"/>
                  </a:solidFill>
                  <a:latin typeface="Roboto Condensed" pitchFamily="2" charset="0"/>
                  <a:ea typeface="Roboto Condensed" pitchFamily="2" charset="0"/>
                </a:rPr>
                <a:t>: 	FULLERTON, DAVID L. (DOB: 01/02/1991)</a:t>
              </a:r>
            </a:p>
            <a:p>
              <a:r>
                <a:rPr lang="en-US" sz="1200" b="1" dirty="0">
                  <a:solidFill>
                    <a:schemeClr val="tx1"/>
                  </a:solidFill>
                  <a:latin typeface="Roboto Condensed" pitchFamily="2" charset="0"/>
                  <a:ea typeface="Roboto Condensed" pitchFamily="2" charset="0"/>
                </a:rPr>
                <a:t>	Drug: </a:t>
              </a:r>
              <a:r>
                <a:rPr lang="en-US" sz="1200" dirty="0">
                  <a:solidFill>
                    <a:schemeClr val="tx1"/>
                  </a:solidFill>
                  <a:latin typeface="Roboto Condensed" pitchFamily="2" charset="0"/>
                  <a:ea typeface="Roboto Condensed" pitchFamily="2" charset="0"/>
                </a:rPr>
                <a:t>	Ibuprofen 800mg</a:t>
              </a:r>
            </a:p>
            <a:p>
              <a:endParaRPr lang="en-US" sz="1200" dirty="0">
                <a:solidFill>
                  <a:schemeClr val="tx1"/>
                </a:solidFill>
                <a:latin typeface="Roboto Condensed" pitchFamily="2" charset="0"/>
                <a:ea typeface="Roboto Condensed" pitchFamily="2" charset="0"/>
              </a:endParaRPr>
            </a:p>
            <a:p>
              <a:r>
                <a:rPr lang="en-US" sz="1200" dirty="0">
                  <a:solidFill>
                    <a:schemeClr val="tx1"/>
                  </a:solidFill>
                  <a:latin typeface="Roboto Condensed" pitchFamily="2" charset="0"/>
                  <a:ea typeface="Roboto Condensed" pitchFamily="2" charset="0"/>
                </a:rPr>
                <a:t>The patient must be notified that a call to their insurer is necessary.  Please review the patient’s insurance card (</a:t>
              </a:r>
              <a:r>
                <a:rPr lang="en-US" sz="1200" u="sng" dirty="0">
                  <a:solidFill>
                    <a:srgbClr val="256FBD"/>
                  </a:solidFill>
                  <a:latin typeface="Roboto Condensed" pitchFamily="2" charset="0"/>
                  <a:ea typeface="Roboto Condensed" pitchFamily="2" charset="0"/>
                </a:rPr>
                <a:t>VIEW IMAGE</a:t>
              </a:r>
              <a:r>
                <a:rPr lang="en-US" sz="1200" dirty="0">
                  <a:solidFill>
                    <a:schemeClr val="tx1"/>
                  </a:solidFill>
                  <a:latin typeface="Roboto Condensed" pitchFamily="2" charset="0"/>
                  <a:ea typeface="Roboto Condensed" pitchFamily="2" charset="0"/>
                </a:rPr>
                <a:t>) and enter the customer service number into the field below.  This will be included in the message to the patient.</a:t>
              </a:r>
            </a:p>
            <a:p>
              <a:endParaRPr lang="en-US" sz="1200" dirty="0">
                <a:solidFill>
                  <a:schemeClr val="tx1"/>
                </a:solidFill>
                <a:latin typeface="Roboto Condensed" pitchFamily="2" charset="0"/>
                <a:ea typeface="Roboto Condensed" pitchFamily="2" charset="0"/>
              </a:endParaRPr>
            </a:p>
            <a:p>
              <a:r>
                <a:rPr lang="en-US" sz="1200" b="1" dirty="0">
                  <a:solidFill>
                    <a:schemeClr val="tx1"/>
                  </a:solidFill>
                  <a:latin typeface="Roboto Condensed" pitchFamily="2" charset="0"/>
                  <a:ea typeface="Roboto Condensed" pitchFamily="2" charset="0"/>
                </a:rPr>
                <a:t>BCBSGA CUSTOMER SERVICE NUMBER:</a:t>
              </a:r>
              <a:endParaRPr lang="en-US" sz="1200" dirty="0">
                <a:solidFill>
                  <a:schemeClr val="tx1"/>
                </a:solidFill>
                <a:latin typeface="Roboto Condensed" pitchFamily="2" charset="0"/>
                <a:ea typeface="Roboto Condensed" pitchFamily="2" charset="0"/>
              </a:endParaRPr>
            </a:p>
          </p:txBody>
        </p:sp>
        <p:sp>
          <p:nvSpPr>
            <p:cNvPr id="9" name="Rectangle 8"/>
            <p:cNvSpPr/>
            <p:nvPr/>
          </p:nvSpPr>
          <p:spPr>
            <a:xfrm>
              <a:off x="6464673" y="4375229"/>
              <a:ext cx="2159557" cy="370941"/>
            </a:xfrm>
            <a:prstGeom prst="rect">
              <a:avLst/>
            </a:prstGeom>
            <a:no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65000"/>
                    </a:schemeClr>
                  </a:solidFill>
                </a:rPr>
                <a:t>10-digit phone number</a:t>
              </a:r>
            </a:p>
          </p:txBody>
        </p:sp>
        <p:sp>
          <p:nvSpPr>
            <p:cNvPr id="92" name="Rectangle 91"/>
            <p:cNvSpPr/>
            <p:nvPr/>
          </p:nvSpPr>
          <p:spPr>
            <a:xfrm>
              <a:off x="8623555" y="4375229"/>
              <a:ext cx="1021154" cy="370941"/>
            </a:xfrm>
            <a:prstGeom prst="rect">
              <a:avLst/>
            </a:prstGeom>
            <a:solidFill>
              <a:srgbClr val="256FBD"/>
            </a:solidFill>
            <a:ln>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SUBMIT</a:t>
              </a:r>
            </a:p>
          </p:txBody>
        </p:sp>
        <p:sp>
          <p:nvSpPr>
            <p:cNvPr id="10" name="TextBox 9"/>
            <p:cNvSpPr txBox="1"/>
            <p:nvPr/>
          </p:nvSpPr>
          <p:spPr>
            <a:xfrm>
              <a:off x="9420807" y="2138232"/>
              <a:ext cx="323270" cy="369332"/>
            </a:xfrm>
            <a:prstGeom prst="rect">
              <a:avLst/>
            </a:prstGeom>
            <a:noFill/>
          </p:spPr>
          <p:txBody>
            <a:bodyPr wrap="square" rtlCol="0">
              <a:spAutoFit/>
            </a:bodyPr>
            <a:lstStyle/>
            <a:p>
              <a:r>
                <a:rPr lang="en-US" dirty="0"/>
                <a:t>X</a:t>
              </a:r>
            </a:p>
          </p:txBody>
        </p:sp>
      </p:grpSp>
      <p:sp>
        <p:nvSpPr>
          <p:cNvPr id="12" name="TextBox 11"/>
          <p:cNvSpPr txBox="1"/>
          <p:nvPr/>
        </p:nvSpPr>
        <p:spPr>
          <a:xfrm>
            <a:off x="6522557" y="5688795"/>
            <a:ext cx="1964011" cy="338554"/>
          </a:xfrm>
          <a:prstGeom prst="rect">
            <a:avLst/>
          </a:prstGeom>
          <a:solidFill>
            <a:schemeClr val="bg1"/>
          </a:solidFill>
        </p:spPr>
        <p:txBody>
          <a:bodyPr wrap="square" rtlCol="0">
            <a:spAutoFit/>
          </a:bodyPr>
          <a:lstStyle/>
          <a:p>
            <a:r>
              <a:rPr lang="en-US" sz="1600" b="1" dirty="0">
                <a:solidFill>
                  <a:srgbClr val="256FBD"/>
                </a:solidFill>
              </a:rPr>
              <a:t>8 8 8 – 2 2 2 – 5 5 5 5</a:t>
            </a:r>
          </a:p>
        </p:txBody>
      </p:sp>
      <p:pic>
        <p:nvPicPr>
          <p:cNvPr id="93" name="Picture 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5956" y="5396504"/>
            <a:ext cx="4123733" cy="5850640"/>
          </a:xfrm>
          <a:prstGeom prst="rect">
            <a:avLst/>
          </a:prstGeom>
        </p:spPr>
      </p:pic>
      <p:sp>
        <p:nvSpPr>
          <p:cNvPr id="94" name="Rectangle 93"/>
          <p:cNvSpPr/>
          <p:nvPr/>
        </p:nvSpPr>
        <p:spPr>
          <a:xfrm>
            <a:off x="3784704" y="3389144"/>
            <a:ext cx="5943600" cy="2932903"/>
          </a:xfrm>
          <a:prstGeom prst="rect">
            <a:avLst/>
          </a:prstGeom>
          <a:solidFill>
            <a:schemeClr val="bg1"/>
          </a:solidFill>
          <a:ln w="38100">
            <a:solidFill>
              <a:srgbClr val="256FBD"/>
            </a:solidFill>
          </a:ln>
          <a:effectLst>
            <a:outerShdw blurRad="4064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256FBD"/>
                </a:solidFill>
                <a:latin typeface="Roboto Condensed" pitchFamily="2" charset="0"/>
                <a:ea typeface="Roboto Condensed" pitchFamily="2" charset="0"/>
              </a:rPr>
              <a:t>Thank you!</a:t>
            </a:r>
          </a:p>
          <a:p>
            <a:pPr algn="ctr"/>
            <a:r>
              <a:rPr lang="en-US" sz="3200" dirty="0">
                <a:solidFill>
                  <a:schemeClr val="tx1"/>
                </a:solidFill>
                <a:latin typeface="Roboto Condensed" pitchFamily="2" charset="0"/>
                <a:ea typeface="Roboto Condensed" pitchFamily="2" charset="0"/>
              </a:rPr>
              <a:t>Click anywhere to close</a:t>
            </a:r>
            <a:br>
              <a:rPr lang="en-US" sz="3200" dirty="0">
                <a:solidFill>
                  <a:schemeClr val="tx1"/>
                </a:solidFill>
                <a:latin typeface="Roboto Condensed" pitchFamily="2" charset="0"/>
                <a:ea typeface="Roboto Condensed" pitchFamily="2" charset="0"/>
              </a:rPr>
            </a:br>
            <a:r>
              <a:rPr lang="en-US" sz="3200" dirty="0">
                <a:solidFill>
                  <a:schemeClr val="tx1"/>
                </a:solidFill>
                <a:latin typeface="Roboto Condensed" pitchFamily="2" charset="0"/>
                <a:ea typeface="Roboto Condensed" pitchFamily="2" charset="0"/>
              </a:rPr>
              <a:t>this window.</a:t>
            </a:r>
          </a:p>
        </p:txBody>
      </p:sp>
      <p:pic>
        <p:nvPicPr>
          <p:cNvPr id="95" name="Picture 94"/>
          <p:cNvPicPr>
            <a:picLocks noChangeAspect="1"/>
          </p:cNvPicPr>
          <p:nvPr/>
        </p:nvPicPr>
        <p:blipFill rotWithShape="1">
          <a:blip r:embed="rId7" cstate="print">
            <a:extLst>
              <a:ext uri="{28A0092B-C50C-407E-A947-70E740481C1C}">
                <a14:useLocalDpi xmlns:a14="http://schemas.microsoft.com/office/drawing/2010/main" val="0"/>
              </a:ext>
            </a:extLst>
          </a:blip>
          <a:srcRect l="8806" t="14392" b="11278"/>
          <a:stretch/>
        </p:blipFill>
        <p:spPr>
          <a:xfrm>
            <a:off x="1149764" y="401117"/>
            <a:ext cx="4737511" cy="2833314"/>
          </a:xfrm>
          <a:prstGeom prst="rect">
            <a:avLst/>
          </a:prstGeom>
          <a:ln w="28575">
            <a:solidFill>
              <a:srgbClr val="256FBD"/>
            </a:solidFill>
          </a:ln>
        </p:spPr>
      </p:pic>
      <p:pic>
        <p:nvPicPr>
          <p:cNvPr id="96" name="Picture 95"/>
          <p:cNvPicPr>
            <a:picLocks noChangeAspect="1"/>
          </p:cNvPicPr>
          <p:nvPr/>
        </p:nvPicPr>
        <p:blipFill rotWithShape="1">
          <a:blip r:embed="rId8"/>
          <a:srcRect l="18512" t="9011" r="12539" b="18415"/>
          <a:stretch/>
        </p:blipFill>
        <p:spPr>
          <a:xfrm rot="5400000">
            <a:off x="7029960" y="-612868"/>
            <a:ext cx="2837672" cy="4880315"/>
          </a:xfrm>
          <a:prstGeom prst="rect">
            <a:avLst/>
          </a:prstGeom>
          <a:ln w="28575">
            <a:solidFill>
              <a:srgbClr val="256FBD"/>
            </a:solidFill>
          </a:ln>
        </p:spPr>
      </p:pic>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5315" y="3528120"/>
            <a:ext cx="4123733" cy="5850640"/>
          </a:xfrm>
          <a:prstGeom prst="rect">
            <a:avLst/>
          </a:prstGeom>
        </p:spPr>
      </p:pic>
      <p:pic>
        <p:nvPicPr>
          <p:cNvPr id="107" name="Picture 1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3947" y="3473441"/>
            <a:ext cx="4123733" cy="5850640"/>
          </a:xfrm>
          <a:prstGeom prst="rect">
            <a:avLst/>
          </a:prstGeom>
        </p:spPr>
      </p:pic>
      <p:sp>
        <p:nvSpPr>
          <p:cNvPr id="108" name="TextBox 107"/>
          <p:cNvSpPr txBox="1"/>
          <p:nvPr/>
        </p:nvSpPr>
        <p:spPr>
          <a:xfrm>
            <a:off x="2228228" y="1505726"/>
            <a:ext cx="9470355" cy="1015663"/>
          </a:xfrm>
          <a:prstGeom prst="rect">
            <a:avLst/>
          </a:prstGeom>
          <a:noFill/>
        </p:spPr>
        <p:txBody>
          <a:bodyPr wrap="square" rtlCol="0">
            <a:spAutoFit/>
          </a:bodyPr>
          <a:lstStyle/>
          <a:p>
            <a:r>
              <a:rPr lang="en-US" sz="1000" dirty="0">
                <a:latin typeface="Roboto Condensed" pitchFamily="2" charset="0"/>
                <a:ea typeface="Roboto Condensed" pitchFamily="2" charset="0"/>
              </a:rPr>
              <a:t>01/29/2016 @ 02:42 PM	</a:t>
            </a:r>
            <a:r>
              <a:rPr lang="en-US" sz="1000" u="sng" dirty="0">
                <a:solidFill>
                  <a:srgbClr val="256FBD"/>
                </a:solidFill>
                <a:latin typeface="Roboto Condensed" pitchFamily="2" charset="0"/>
                <a:ea typeface="Roboto Condensed" pitchFamily="2" charset="0"/>
              </a:rPr>
              <a:t>FULLERTON, DAVID L.</a:t>
            </a:r>
            <a:r>
              <a:rPr lang="en-US" sz="1000" dirty="0">
                <a:latin typeface="Roboto Condensed" pitchFamily="2" charset="0"/>
                <a:ea typeface="Roboto Condensed" pitchFamily="2" charset="0"/>
              </a:rPr>
              <a:t>	01/02/1991	</a:t>
            </a:r>
            <a:r>
              <a:rPr lang="en-US" sz="1000" u="sng" dirty="0">
                <a:solidFill>
                  <a:srgbClr val="256FBD"/>
                </a:solidFill>
                <a:latin typeface="Roboto Condensed" pitchFamily="2" charset="0"/>
                <a:ea typeface="Roboto Condensed" pitchFamily="2" charset="0"/>
              </a:rPr>
              <a:t>P13-8854621</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IBOPROFEN 800MG</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p>
          <a:p>
            <a:r>
              <a:rPr lang="en-US" sz="1000" dirty="0">
                <a:latin typeface="Roboto Condensed" pitchFamily="2" charset="0"/>
                <a:ea typeface="Roboto Condensed" pitchFamily="2" charset="0"/>
              </a:rPr>
              <a:t>01/29/2016 @ 01:33 PM	</a:t>
            </a:r>
            <a:r>
              <a:rPr lang="en-US" sz="1000" u="sng" dirty="0">
                <a:solidFill>
                  <a:srgbClr val="256FBD"/>
                </a:solidFill>
                <a:latin typeface="Roboto Condensed" pitchFamily="2" charset="0"/>
                <a:ea typeface="Roboto Condensed" pitchFamily="2" charset="0"/>
              </a:rPr>
              <a:t>GRAVES, NATALIE O.</a:t>
            </a:r>
            <a:r>
              <a:rPr lang="en-US" sz="1000" dirty="0">
                <a:latin typeface="Roboto Condensed" pitchFamily="2" charset="0"/>
                <a:ea typeface="Roboto Condensed" pitchFamily="2" charset="0"/>
              </a:rPr>
              <a:t>	12/30/1947	</a:t>
            </a:r>
            <a:r>
              <a:rPr lang="en-US" sz="1000" u="sng" dirty="0">
                <a:solidFill>
                  <a:srgbClr val="256FBD"/>
                </a:solidFill>
                <a:latin typeface="Roboto Condensed" pitchFamily="2" charset="0"/>
                <a:ea typeface="Roboto Condensed" pitchFamily="2" charset="0"/>
              </a:rPr>
              <a:t>P13-8761559</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OMEPRAZOLE 40MG</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p>
          <a:p>
            <a:r>
              <a:rPr lang="en-US" sz="1000" dirty="0">
                <a:latin typeface="Roboto Condensed" pitchFamily="2" charset="0"/>
                <a:ea typeface="Roboto Condensed" pitchFamily="2" charset="0"/>
              </a:rPr>
              <a:t>01/29/2016 @ 11:37 AM	</a:t>
            </a:r>
            <a:r>
              <a:rPr lang="en-US" sz="1000" u="sng" dirty="0">
                <a:solidFill>
                  <a:srgbClr val="256FBD"/>
                </a:solidFill>
                <a:latin typeface="Roboto Condensed" pitchFamily="2" charset="0"/>
                <a:ea typeface="Roboto Condensed" pitchFamily="2" charset="0"/>
              </a:rPr>
              <a:t>JACKSON, FRANK P.</a:t>
            </a:r>
            <a:r>
              <a:rPr lang="en-US" sz="1000" dirty="0">
                <a:latin typeface="Roboto Condensed" pitchFamily="2" charset="0"/>
                <a:ea typeface="Roboto Condensed" pitchFamily="2" charset="0"/>
              </a:rPr>
              <a:t>	11/08/1959	</a:t>
            </a:r>
            <a:r>
              <a:rPr lang="en-US" sz="1000" u="sng" dirty="0">
                <a:solidFill>
                  <a:srgbClr val="256FBD"/>
                </a:solidFill>
                <a:latin typeface="Roboto Condensed" pitchFamily="2" charset="0"/>
                <a:ea typeface="Roboto Condensed" pitchFamily="2" charset="0"/>
              </a:rPr>
              <a:t>P13-1332251</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ATENOLOL 50MG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PHARMACY ACTION NEEDED</a:t>
            </a:r>
            <a:endParaRPr lang="en-US" sz="10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11:03 AM	</a:t>
            </a:r>
            <a:r>
              <a:rPr lang="en-US" sz="1000" u="sng" dirty="0">
                <a:solidFill>
                  <a:srgbClr val="256FBD"/>
                </a:solidFill>
                <a:latin typeface="Roboto Condensed" pitchFamily="2" charset="0"/>
                <a:ea typeface="Roboto Condensed" pitchFamily="2" charset="0"/>
              </a:rPr>
              <a:t>BURKETT, KENNETH A.</a:t>
            </a:r>
            <a:r>
              <a:rPr lang="en-US" sz="1000" dirty="0">
                <a:latin typeface="Roboto Condensed" pitchFamily="2" charset="0"/>
                <a:ea typeface="Roboto Condensed" pitchFamily="2" charset="0"/>
              </a:rPr>
              <a:t>	02/02/1970	</a:t>
            </a:r>
            <a:r>
              <a:rPr lang="en-US" sz="1000" u="sng" dirty="0">
                <a:solidFill>
                  <a:srgbClr val="256FBD"/>
                </a:solidFill>
                <a:latin typeface="Roboto Condensed" pitchFamily="2" charset="0"/>
                <a:ea typeface="Roboto Condensed" pitchFamily="2" charset="0"/>
              </a:rPr>
              <a:t>P13-6002052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RANITIDINE 300MG</a:t>
            </a:r>
            <a:r>
              <a:rPr lang="en-US" sz="1000" dirty="0">
                <a:latin typeface="Roboto Condensed" pitchFamily="2" charset="0"/>
                <a:ea typeface="Roboto Condensed" pitchFamily="2" charset="0"/>
              </a:rPr>
              <a:t>	 </a:t>
            </a:r>
            <a:r>
              <a:rPr lang="en-US" sz="1000" u="sng" dirty="0">
                <a:solidFill>
                  <a:srgbClr val="FF0000"/>
                </a:solidFill>
                <a:latin typeface="Roboto Condensed" pitchFamily="2" charset="0"/>
                <a:ea typeface="Roboto Condensed" pitchFamily="2" charset="0"/>
              </a:rPr>
              <a:t>PHARMACY ACTION NEEDED</a:t>
            </a:r>
            <a:endParaRPr lang="en-US" sz="700" dirty="0">
              <a:latin typeface="Roboto Condensed" pitchFamily="2" charset="0"/>
              <a:ea typeface="Roboto Condensed" pitchFamily="2" charset="0"/>
            </a:endParaRPr>
          </a:p>
          <a:p>
            <a:r>
              <a:rPr lang="en-US" sz="1000" dirty="0">
                <a:latin typeface="Roboto Condensed" pitchFamily="2" charset="0"/>
                <a:ea typeface="Roboto Condensed" pitchFamily="2" charset="0"/>
              </a:rPr>
              <a:t>01/29/2016 @ 09:52 AM	</a:t>
            </a:r>
            <a:r>
              <a:rPr lang="en-US" sz="1000" u="sng" dirty="0">
                <a:solidFill>
                  <a:srgbClr val="256FBD"/>
                </a:solidFill>
                <a:latin typeface="Roboto Condensed" pitchFamily="2" charset="0"/>
                <a:ea typeface="Roboto Condensed" pitchFamily="2" charset="0"/>
              </a:rPr>
              <a:t>KELLER, EMMA J.	</a:t>
            </a:r>
            <a:r>
              <a:rPr lang="en-US" sz="1000" dirty="0">
                <a:latin typeface="Roboto Condensed" pitchFamily="2" charset="0"/>
                <a:ea typeface="Roboto Condensed" pitchFamily="2" charset="0"/>
              </a:rPr>
              <a:t>	05/15/1988	</a:t>
            </a:r>
            <a:r>
              <a:rPr lang="en-US" sz="1000" u="sng" dirty="0">
                <a:solidFill>
                  <a:srgbClr val="256FBD"/>
                </a:solidFill>
                <a:latin typeface="Roboto Condensed" pitchFamily="2" charset="0"/>
                <a:ea typeface="Roboto Condensed" pitchFamily="2" charset="0"/>
              </a:rPr>
              <a:t>P13-7418932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LISINOPRIL 5MG	</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p>
          <a:p>
            <a:r>
              <a:rPr lang="en-US" sz="1000" dirty="0">
                <a:latin typeface="Roboto Condensed" pitchFamily="2" charset="0"/>
                <a:ea typeface="Roboto Condensed" pitchFamily="2" charset="0"/>
              </a:rPr>
              <a:t>01/29/2016 @ 08:01 AM	</a:t>
            </a:r>
            <a:r>
              <a:rPr lang="en-US" sz="1000" u="sng" dirty="0">
                <a:solidFill>
                  <a:srgbClr val="256FBD"/>
                </a:solidFill>
                <a:latin typeface="Roboto Condensed" pitchFamily="2" charset="0"/>
                <a:ea typeface="Roboto Condensed" pitchFamily="2" charset="0"/>
              </a:rPr>
              <a:t>JONES, BARBARA K.</a:t>
            </a:r>
            <a:r>
              <a:rPr lang="en-US" sz="1000" dirty="0">
                <a:latin typeface="Roboto Condensed" pitchFamily="2" charset="0"/>
                <a:ea typeface="Roboto Condensed" pitchFamily="2" charset="0"/>
              </a:rPr>
              <a:t>	01/27/1952	</a:t>
            </a:r>
            <a:r>
              <a:rPr lang="en-US" sz="1000" u="sng" dirty="0">
                <a:solidFill>
                  <a:srgbClr val="256FBD"/>
                </a:solidFill>
                <a:latin typeface="Roboto Condensed" pitchFamily="2" charset="0"/>
                <a:ea typeface="Roboto Condensed" pitchFamily="2" charset="0"/>
              </a:rPr>
              <a:t>P13-2698432</a:t>
            </a:r>
            <a:r>
              <a:rPr lang="en-US" sz="1000" dirty="0">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METFORMIN 500MG</a:t>
            </a:r>
            <a:r>
              <a:rPr lang="en-US" sz="1000" dirty="0">
                <a:latin typeface="Roboto Condensed" pitchFamily="2" charset="0"/>
                <a:ea typeface="Roboto Condensed" pitchFamily="2" charset="0"/>
              </a:rPr>
              <a:t>	</a:t>
            </a:r>
            <a:r>
              <a:rPr lang="en-US" sz="1000" dirty="0">
                <a:solidFill>
                  <a:srgbClr val="256FBD"/>
                </a:solidFill>
                <a:latin typeface="Roboto Condensed" pitchFamily="2" charset="0"/>
                <a:ea typeface="Roboto Condensed" pitchFamily="2" charset="0"/>
              </a:rPr>
              <a:t> </a:t>
            </a:r>
            <a:r>
              <a:rPr lang="en-US" sz="1000" u="sng" dirty="0">
                <a:solidFill>
                  <a:srgbClr val="256FBD"/>
                </a:solidFill>
                <a:latin typeface="Roboto Condensed" pitchFamily="2" charset="0"/>
                <a:ea typeface="Roboto Condensed" pitchFamily="2" charset="0"/>
              </a:rPr>
              <a:t>PATIENT ACTION NEEDED</a:t>
            </a:r>
            <a:endParaRPr lang="en-US" sz="1000" dirty="0">
              <a:solidFill>
                <a:srgbClr val="256FBD"/>
              </a:solidFill>
              <a:latin typeface="Roboto Condensed" pitchFamily="2" charset="0"/>
              <a:ea typeface="Roboto Condensed" pitchFamily="2" charset="0"/>
            </a:endParaRPr>
          </a:p>
        </p:txBody>
      </p:sp>
    </p:spTree>
    <p:extLst>
      <p:ext uri="{BB962C8B-B14F-4D97-AF65-F5344CB8AC3E}">
        <p14:creationId xmlns:p14="http://schemas.microsoft.com/office/powerpoint/2010/main" val="1494542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childTnLst>
                          </p:cTn>
                        </p:par>
                        <p:par>
                          <p:cTn id="14" fill="hold">
                            <p:stCondLst>
                              <p:cond delay="500"/>
                            </p:stCondLst>
                            <p:childTnLst>
                              <p:par>
                                <p:cTn id="15" presetID="10" presetClass="exit" presetSubtype="0" fill="hold" grpId="1" nodeType="afterEffect">
                                  <p:stCondLst>
                                    <p:cond delay="1000"/>
                                  </p:stCondLst>
                                  <p:childTnLst>
                                    <p:animEffect transition="out" filter="fade">
                                      <p:cBhvr>
                                        <p:cTn id="16" dur="500"/>
                                        <p:tgtEl>
                                          <p:spTgt spid="86"/>
                                        </p:tgtEl>
                                      </p:cBhvr>
                                    </p:animEffect>
                                    <p:set>
                                      <p:cBhvr>
                                        <p:cTn id="17" dur="1" fill="hold">
                                          <p:stCondLst>
                                            <p:cond delay="499"/>
                                          </p:stCondLst>
                                        </p:cTn>
                                        <p:tgtEl>
                                          <p:spTgt spid="86"/>
                                        </p:tgtEl>
                                        <p:attrNameLst>
                                          <p:attrName>style.visibility</p:attrName>
                                        </p:attrNameLst>
                                      </p:cBhvr>
                                      <p:to>
                                        <p:strVal val="hidden"/>
                                      </p:to>
                                    </p:set>
                                  </p:childTnLst>
                                </p:cTn>
                              </p:par>
                              <p:par>
                                <p:cTn id="18" presetID="10" presetClass="exit" presetSubtype="0" fill="hold" grpId="1" nodeType="withEffect">
                                  <p:stCondLst>
                                    <p:cond delay="1000"/>
                                  </p:stCondLst>
                                  <p:childTnLst>
                                    <p:animEffect transition="out" filter="fade">
                                      <p:cBhvr>
                                        <p:cTn id="19" dur="500"/>
                                        <p:tgtEl>
                                          <p:spTgt spid="87"/>
                                        </p:tgtEl>
                                      </p:cBhvr>
                                    </p:animEffect>
                                    <p:set>
                                      <p:cBhvr>
                                        <p:cTn id="20" dur="1" fill="hold">
                                          <p:stCondLst>
                                            <p:cond delay="499"/>
                                          </p:stCondLst>
                                        </p:cTn>
                                        <p:tgtEl>
                                          <p:spTgt spid="87"/>
                                        </p:tgtEl>
                                        <p:attrNameLst>
                                          <p:attrName>style.visibility</p:attrName>
                                        </p:attrNameLst>
                                      </p:cBhvr>
                                      <p:to>
                                        <p:strVal val="hidden"/>
                                      </p:to>
                                    </p:set>
                                  </p:childTnLst>
                                </p:cTn>
                              </p:par>
                              <p:par>
                                <p:cTn id="21" presetID="10" presetClass="exit" presetSubtype="0" fill="hold" grpId="1" nodeType="withEffect">
                                  <p:stCondLst>
                                    <p:cond delay="1000"/>
                                  </p:stCondLst>
                                  <p:childTnLst>
                                    <p:animEffect transition="out" filter="fade">
                                      <p:cBhvr>
                                        <p:cTn id="22" dur="500"/>
                                        <p:tgtEl>
                                          <p:spTgt spid="88"/>
                                        </p:tgtEl>
                                      </p:cBhvr>
                                    </p:animEffect>
                                    <p:set>
                                      <p:cBhvr>
                                        <p:cTn id="23" dur="1" fill="hold">
                                          <p:stCondLst>
                                            <p:cond delay="499"/>
                                          </p:stCondLst>
                                        </p:cTn>
                                        <p:tgtEl>
                                          <p:spTgt spid="88"/>
                                        </p:tgtEl>
                                        <p:attrNameLst>
                                          <p:attrName>style.visibility</p:attrName>
                                        </p:attrNameLst>
                                      </p:cBhvr>
                                      <p:to>
                                        <p:strVal val="hidden"/>
                                      </p:to>
                                    </p:set>
                                  </p:childTnLst>
                                </p:cTn>
                              </p:par>
                            </p:childTnLst>
                          </p:cTn>
                        </p:par>
                        <p:par>
                          <p:cTn id="24" fill="hold">
                            <p:stCondLst>
                              <p:cond delay="2000"/>
                            </p:stCondLst>
                            <p:childTnLst>
                              <p:par>
                                <p:cTn id="25" presetID="10" presetClass="entr" presetSubtype="0" fill="hold" grpId="2"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childTnLst>
                                </p:cTn>
                              </p:par>
                              <p:par>
                                <p:cTn id="28" presetID="10" presetClass="entr" presetSubtype="0" fill="hold" grpId="2" nodeType="with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par>
                                <p:cTn id="31" presetID="10" presetClass="entr" presetSubtype="0" fill="hold" grpId="2" nodeType="with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fade">
                                      <p:cBhvr>
                                        <p:cTn id="33" dur="500"/>
                                        <p:tgtEl>
                                          <p:spTgt spid="88"/>
                                        </p:tgtEl>
                                      </p:cBhvr>
                                    </p:animEffect>
                                  </p:childTnLst>
                                </p:cTn>
                              </p:par>
                            </p:childTnLst>
                          </p:cTn>
                        </p:par>
                        <p:par>
                          <p:cTn id="34" fill="hold">
                            <p:stCondLst>
                              <p:cond delay="2500"/>
                            </p:stCondLst>
                            <p:childTnLst>
                              <p:par>
                                <p:cTn id="35" presetID="10" presetClass="exit" presetSubtype="0" fill="hold" grpId="3" nodeType="afterEffect">
                                  <p:stCondLst>
                                    <p:cond delay="1000"/>
                                  </p:stCondLst>
                                  <p:childTnLst>
                                    <p:animEffect transition="out" filter="fade">
                                      <p:cBhvr>
                                        <p:cTn id="36" dur="500"/>
                                        <p:tgtEl>
                                          <p:spTgt spid="86"/>
                                        </p:tgtEl>
                                      </p:cBhvr>
                                    </p:animEffect>
                                    <p:set>
                                      <p:cBhvr>
                                        <p:cTn id="37" dur="1" fill="hold">
                                          <p:stCondLst>
                                            <p:cond delay="499"/>
                                          </p:stCondLst>
                                        </p:cTn>
                                        <p:tgtEl>
                                          <p:spTgt spid="86"/>
                                        </p:tgtEl>
                                        <p:attrNameLst>
                                          <p:attrName>style.visibility</p:attrName>
                                        </p:attrNameLst>
                                      </p:cBhvr>
                                      <p:to>
                                        <p:strVal val="hidden"/>
                                      </p:to>
                                    </p:set>
                                  </p:childTnLst>
                                </p:cTn>
                              </p:par>
                              <p:par>
                                <p:cTn id="38" presetID="10" presetClass="exit" presetSubtype="0" fill="hold" grpId="3" nodeType="withEffect">
                                  <p:stCondLst>
                                    <p:cond delay="1000"/>
                                  </p:stCondLst>
                                  <p:childTnLst>
                                    <p:animEffect transition="out" filter="fade">
                                      <p:cBhvr>
                                        <p:cTn id="39" dur="500"/>
                                        <p:tgtEl>
                                          <p:spTgt spid="87"/>
                                        </p:tgtEl>
                                      </p:cBhvr>
                                    </p:animEffect>
                                    <p:set>
                                      <p:cBhvr>
                                        <p:cTn id="40" dur="1" fill="hold">
                                          <p:stCondLst>
                                            <p:cond delay="499"/>
                                          </p:stCondLst>
                                        </p:cTn>
                                        <p:tgtEl>
                                          <p:spTgt spid="87"/>
                                        </p:tgtEl>
                                        <p:attrNameLst>
                                          <p:attrName>style.visibility</p:attrName>
                                        </p:attrNameLst>
                                      </p:cBhvr>
                                      <p:to>
                                        <p:strVal val="hidden"/>
                                      </p:to>
                                    </p:set>
                                  </p:childTnLst>
                                </p:cTn>
                              </p:par>
                              <p:par>
                                <p:cTn id="41" presetID="10" presetClass="exit" presetSubtype="0" fill="hold" grpId="3" nodeType="withEffect">
                                  <p:stCondLst>
                                    <p:cond delay="1000"/>
                                  </p:stCondLst>
                                  <p:childTnLst>
                                    <p:animEffect transition="out" filter="fade">
                                      <p:cBhvr>
                                        <p:cTn id="42" dur="500"/>
                                        <p:tgtEl>
                                          <p:spTgt spid="88"/>
                                        </p:tgtEl>
                                      </p:cBhvr>
                                    </p:animEffect>
                                    <p:set>
                                      <p:cBhvr>
                                        <p:cTn id="43" dur="1" fill="hold">
                                          <p:stCondLst>
                                            <p:cond delay="499"/>
                                          </p:stCondLst>
                                        </p:cTn>
                                        <p:tgtEl>
                                          <p:spTgt spid="88"/>
                                        </p:tgtEl>
                                        <p:attrNameLst>
                                          <p:attrName>style.visibility</p:attrName>
                                        </p:attrNameLst>
                                      </p:cBhvr>
                                      <p:to>
                                        <p:strVal val="hidden"/>
                                      </p:to>
                                    </p:set>
                                  </p:childTnLst>
                                </p:cTn>
                              </p:par>
                            </p:childTnLst>
                          </p:cTn>
                        </p:par>
                        <p:par>
                          <p:cTn id="44" fill="hold">
                            <p:stCondLst>
                              <p:cond delay="4000"/>
                            </p:stCondLst>
                            <p:childTnLst>
                              <p:par>
                                <p:cTn id="45" presetID="10" presetClass="entr" presetSubtype="0" fill="hold" grpId="4" nodeType="after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fade">
                                      <p:cBhvr>
                                        <p:cTn id="47" dur="500"/>
                                        <p:tgtEl>
                                          <p:spTgt spid="86"/>
                                        </p:tgtEl>
                                      </p:cBhvr>
                                    </p:animEffect>
                                  </p:childTnLst>
                                </p:cTn>
                              </p:par>
                              <p:par>
                                <p:cTn id="48" presetID="10" presetClass="entr" presetSubtype="0" fill="hold" grpId="4" nodeType="with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fade">
                                      <p:cBhvr>
                                        <p:cTn id="50" dur="500"/>
                                        <p:tgtEl>
                                          <p:spTgt spid="87"/>
                                        </p:tgtEl>
                                      </p:cBhvr>
                                    </p:animEffect>
                                  </p:childTnLst>
                                </p:cTn>
                              </p:par>
                              <p:par>
                                <p:cTn id="51" presetID="10" presetClass="entr" presetSubtype="0" fill="hold" grpId="4"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89"/>
                                        </p:tgtEl>
                                      </p:cBhvr>
                                    </p:animEffect>
                                    <p:set>
                                      <p:cBhvr>
                                        <p:cTn id="62" dur="1" fill="hold">
                                          <p:stCondLst>
                                            <p:cond delay="499"/>
                                          </p:stCondLst>
                                        </p:cTn>
                                        <p:tgtEl>
                                          <p:spTgt spid="89"/>
                                        </p:tgtEl>
                                        <p:attrNameLst>
                                          <p:attrName>style.visibility</p:attrName>
                                        </p:attrNameLst>
                                      </p:cBhvr>
                                      <p:to>
                                        <p:strVal val="hidden"/>
                                      </p:to>
                                    </p:se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fade">
                                      <p:cBhvr>
                                        <p:cTn id="71" dur="500"/>
                                        <p:tgtEl>
                                          <p:spTgt spid="97"/>
                                        </p:tgtEl>
                                      </p:cBhvr>
                                    </p:animEffect>
                                  </p:childTnLst>
                                </p:cTn>
                              </p:par>
                            </p:childTnLst>
                          </p:cTn>
                        </p:par>
                        <p:par>
                          <p:cTn id="72" fill="hold">
                            <p:stCondLst>
                              <p:cond delay="500"/>
                            </p:stCondLst>
                            <p:childTnLst>
                              <p:par>
                                <p:cTn id="73" presetID="10" presetClass="exit" presetSubtype="0" fill="hold" nodeType="afterEffect">
                                  <p:stCondLst>
                                    <p:cond delay="500"/>
                                  </p:stCondLst>
                                  <p:childTnLst>
                                    <p:animEffect transition="out" filter="fade">
                                      <p:cBhvr>
                                        <p:cTn id="74" dur="500"/>
                                        <p:tgtEl>
                                          <p:spTgt spid="97"/>
                                        </p:tgtEl>
                                      </p:cBhvr>
                                    </p:animEffect>
                                    <p:set>
                                      <p:cBhvr>
                                        <p:cTn id="75" dur="1" fill="hold">
                                          <p:stCondLst>
                                            <p:cond delay="499"/>
                                          </p:stCondLst>
                                        </p:cTn>
                                        <p:tgtEl>
                                          <p:spTgt spid="97"/>
                                        </p:tgtEl>
                                        <p:attrNameLst>
                                          <p:attrName>style.visibility</p:attrName>
                                        </p:attrNameLst>
                                      </p:cBhvr>
                                      <p:to>
                                        <p:strVal val="hidden"/>
                                      </p:to>
                                    </p:se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fade">
                                      <p:cBhvr>
                                        <p:cTn id="79" dur="500"/>
                                        <p:tgtEl>
                                          <p:spTgt spid="95"/>
                                        </p:tgtEl>
                                      </p:cBhvr>
                                    </p:animEffect>
                                  </p:childTnLst>
                                </p:cTn>
                              </p:par>
                              <p:par>
                                <p:cTn id="80" presetID="10" presetClass="entr" presetSubtype="0" fill="hold" nodeType="with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fade">
                                      <p:cBhvr>
                                        <p:cTn id="82" dur="500"/>
                                        <p:tgtEl>
                                          <p:spTgt spid="96"/>
                                        </p:tgtEl>
                                      </p:cBhvr>
                                    </p:animEffect>
                                  </p:childTnLst>
                                </p:cTn>
                              </p:par>
                              <p:par>
                                <p:cTn id="83" presetID="42" presetClass="path" presetSubtype="0" accel="50000" decel="50000" fill="hold" nodeType="withEffect">
                                  <p:stCondLst>
                                    <p:cond delay="0"/>
                                  </p:stCondLst>
                                  <p:childTnLst>
                                    <p:animMotion origin="layout" path="M 1.45833E-6 4.07407E-6 L 1.45833E-6 0.18912 " pathEditMode="relative" rAng="0" ptsTypes="AA">
                                      <p:cBhvr>
                                        <p:cTn id="84" dur="2000" fill="hold"/>
                                        <p:tgtEl>
                                          <p:spTgt spid="11"/>
                                        </p:tgtEl>
                                        <p:attrNameLst>
                                          <p:attrName>ppt_x</p:attrName>
                                          <p:attrName>ppt_y</p:attrName>
                                        </p:attrNameLst>
                                      </p:cBhvr>
                                      <p:rCtr x="0" y="9444"/>
                                    </p:animMotion>
                                  </p:childTnLst>
                                </p:cTn>
                              </p:par>
                              <p:par>
                                <p:cTn id="85" presetID="1" presetClass="exit" presetSubtype="0" fill="hold" grpId="5" nodeType="withEffect">
                                  <p:stCondLst>
                                    <p:cond delay="0"/>
                                  </p:stCondLst>
                                  <p:childTnLst>
                                    <p:set>
                                      <p:cBhvr>
                                        <p:cTn id="86" dur="1" fill="hold">
                                          <p:stCondLst>
                                            <p:cond delay="0"/>
                                          </p:stCondLst>
                                        </p:cTn>
                                        <p:tgtEl>
                                          <p:spTgt spid="8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left)">
                                      <p:cBhvr>
                                        <p:cTn id="91" dur="1250"/>
                                        <p:tgtEl>
                                          <p:spTgt spid="12"/>
                                        </p:tgtEl>
                                      </p:cBhvr>
                                    </p:animEffect>
                                  </p:childTnLst>
                                </p:cTn>
                              </p:par>
                            </p:childTnLst>
                          </p:cTn>
                        </p:par>
                        <p:par>
                          <p:cTn id="92" fill="hold">
                            <p:stCondLst>
                              <p:cond delay="1250"/>
                            </p:stCondLst>
                            <p:childTnLst>
                              <p:par>
                                <p:cTn id="93" presetID="10" presetClass="entr" presetSubtype="0" fill="hold" nodeType="afterEffect">
                                  <p:stCondLst>
                                    <p:cond delay="500"/>
                                  </p:stCondLst>
                                  <p:childTnLst>
                                    <p:set>
                                      <p:cBhvr>
                                        <p:cTn id="94" dur="1" fill="hold">
                                          <p:stCondLst>
                                            <p:cond delay="0"/>
                                          </p:stCondLst>
                                        </p:cTn>
                                        <p:tgtEl>
                                          <p:spTgt spid="93"/>
                                        </p:tgtEl>
                                        <p:attrNameLst>
                                          <p:attrName>style.visibility</p:attrName>
                                        </p:attrNameLst>
                                      </p:cBhvr>
                                      <p:to>
                                        <p:strVal val="visible"/>
                                      </p:to>
                                    </p:set>
                                    <p:animEffect transition="in" filter="fade">
                                      <p:cBhvr>
                                        <p:cTn id="95" dur="500"/>
                                        <p:tgtEl>
                                          <p:spTgt spid="93"/>
                                        </p:tgtEl>
                                      </p:cBhvr>
                                    </p:animEffect>
                                  </p:childTnLst>
                                </p:cTn>
                              </p:par>
                            </p:childTnLst>
                          </p:cTn>
                        </p:par>
                        <p:par>
                          <p:cTn id="96" fill="hold">
                            <p:stCondLst>
                              <p:cond delay="2250"/>
                            </p:stCondLst>
                            <p:childTnLst>
                              <p:par>
                                <p:cTn id="97" presetID="10" presetClass="exit" presetSubtype="0" fill="hold" nodeType="afterEffect">
                                  <p:stCondLst>
                                    <p:cond delay="500"/>
                                  </p:stCondLst>
                                  <p:childTnLst>
                                    <p:animEffect transition="out" filter="fade">
                                      <p:cBhvr>
                                        <p:cTn id="98" dur="500"/>
                                        <p:tgtEl>
                                          <p:spTgt spid="93"/>
                                        </p:tgtEl>
                                      </p:cBhvr>
                                    </p:animEffect>
                                    <p:set>
                                      <p:cBhvr>
                                        <p:cTn id="99" dur="1" fill="hold">
                                          <p:stCondLst>
                                            <p:cond delay="499"/>
                                          </p:stCondLst>
                                        </p:cTn>
                                        <p:tgtEl>
                                          <p:spTgt spid="93"/>
                                        </p:tgtEl>
                                        <p:attrNameLst>
                                          <p:attrName>style.visibility</p:attrName>
                                        </p:attrNameLst>
                                      </p:cBhvr>
                                      <p:to>
                                        <p:strVal val="hidden"/>
                                      </p:to>
                                    </p:set>
                                  </p:childTnLst>
                                </p:cTn>
                              </p:par>
                            </p:childTnLst>
                          </p:cTn>
                        </p:par>
                        <p:par>
                          <p:cTn id="100" fill="hold">
                            <p:stCondLst>
                              <p:cond delay="3250"/>
                            </p:stCondLst>
                            <p:childTnLst>
                              <p:par>
                                <p:cTn id="101" presetID="10" presetClass="exit" presetSubtype="0" fill="hold" nodeType="after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94"/>
                                        </p:tgtEl>
                                        <p:attrNameLst>
                                          <p:attrName>style.visibility</p:attrName>
                                        </p:attrNameLst>
                                      </p:cBhvr>
                                      <p:to>
                                        <p:strVal val="visible"/>
                                      </p:to>
                                    </p:set>
                                    <p:animEffect transition="in" filter="fade">
                                      <p:cBhvr>
                                        <p:cTn id="106" dur="500"/>
                                        <p:tgtEl>
                                          <p:spTgt spid="9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7"/>
                                        </p:tgtEl>
                                        <p:attrNameLst>
                                          <p:attrName>style.visibility</p:attrName>
                                        </p:attrNameLst>
                                      </p:cBhvr>
                                      <p:to>
                                        <p:strVal val="visible"/>
                                      </p:to>
                                    </p:set>
                                    <p:animEffect transition="in" filter="fade">
                                      <p:cBhvr>
                                        <p:cTn id="111" dur="500"/>
                                        <p:tgtEl>
                                          <p:spTgt spid="107"/>
                                        </p:tgtEl>
                                      </p:cBhvr>
                                    </p:animEffect>
                                  </p:childTnLst>
                                </p:cTn>
                              </p:par>
                            </p:childTnLst>
                          </p:cTn>
                        </p:par>
                        <p:par>
                          <p:cTn id="112" fill="hold">
                            <p:stCondLst>
                              <p:cond delay="500"/>
                            </p:stCondLst>
                            <p:childTnLst>
                              <p:par>
                                <p:cTn id="113" presetID="10" presetClass="exit" presetSubtype="0" fill="hold" nodeType="afterEffect">
                                  <p:stCondLst>
                                    <p:cond delay="500"/>
                                  </p:stCondLst>
                                  <p:childTnLst>
                                    <p:animEffect transition="out" filter="fade">
                                      <p:cBhvr>
                                        <p:cTn id="114" dur="500"/>
                                        <p:tgtEl>
                                          <p:spTgt spid="107"/>
                                        </p:tgtEl>
                                      </p:cBhvr>
                                    </p:animEffect>
                                    <p:set>
                                      <p:cBhvr>
                                        <p:cTn id="115" dur="1" fill="hold">
                                          <p:stCondLst>
                                            <p:cond delay="499"/>
                                          </p:stCondLst>
                                        </p:cTn>
                                        <p:tgtEl>
                                          <p:spTgt spid="107"/>
                                        </p:tgtEl>
                                        <p:attrNameLst>
                                          <p:attrName>style.visibility</p:attrName>
                                        </p:attrNameLst>
                                      </p:cBhvr>
                                      <p:to>
                                        <p:strVal val="hidden"/>
                                      </p:to>
                                    </p:set>
                                  </p:childTnLst>
                                </p:cTn>
                              </p:par>
                            </p:childTnLst>
                          </p:cTn>
                        </p:par>
                        <p:par>
                          <p:cTn id="116" fill="hold">
                            <p:stCondLst>
                              <p:cond delay="1500"/>
                            </p:stCondLst>
                            <p:childTnLst>
                              <p:par>
                                <p:cTn id="117" presetID="10" presetClass="exit" presetSubtype="0" fill="hold" nodeType="afterEffect">
                                  <p:stCondLst>
                                    <p:cond delay="0"/>
                                  </p:stCondLst>
                                  <p:childTnLst>
                                    <p:animEffect transition="out" filter="fade">
                                      <p:cBhvr>
                                        <p:cTn id="118" dur="500"/>
                                        <p:tgtEl>
                                          <p:spTgt spid="95"/>
                                        </p:tgtEl>
                                      </p:cBhvr>
                                    </p:animEffect>
                                    <p:set>
                                      <p:cBhvr>
                                        <p:cTn id="119" dur="1" fill="hold">
                                          <p:stCondLst>
                                            <p:cond delay="499"/>
                                          </p:stCondLst>
                                        </p:cTn>
                                        <p:tgtEl>
                                          <p:spTgt spid="95"/>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96"/>
                                        </p:tgtEl>
                                      </p:cBhvr>
                                    </p:animEffect>
                                    <p:set>
                                      <p:cBhvr>
                                        <p:cTn id="122" dur="1" fill="hold">
                                          <p:stCondLst>
                                            <p:cond delay="499"/>
                                          </p:stCondLst>
                                        </p:cTn>
                                        <p:tgtEl>
                                          <p:spTgt spid="9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94"/>
                                        </p:tgtEl>
                                      </p:cBhvr>
                                    </p:animEffect>
                                    <p:set>
                                      <p:cBhvr>
                                        <p:cTn id="125" dur="1" fill="hold">
                                          <p:stCondLst>
                                            <p:cond delay="499"/>
                                          </p:stCondLst>
                                        </p:cTn>
                                        <p:tgtEl>
                                          <p:spTgt spid="94"/>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84"/>
                                        </p:tgtEl>
                                        <p:attrNameLst>
                                          <p:attrName>style.visibility</p:attrName>
                                        </p:attrNameLst>
                                      </p:cBhvr>
                                      <p:to>
                                        <p:strVal val="hidden"/>
                                      </p:to>
                                    </p:set>
                                  </p:childTnLst>
                                </p:cTn>
                              </p:par>
                              <p:par>
                                <p:cTn id="128" presetID="1" presetClass="entr" presetSubtype="0" fill="hold" grpId="1" nodeType="withEffect">
                                  <p:stCondLst>
                                    <p:cond delay="0"/>
                                  </p:stCondLst>
                                  <p:childTnLst>
                                    <p:set>
                                      <p:cBhvr>
                                        <p:cTn id="129" dur="1" fill="hold">
                                          <p:stCondLst>
                                            <p:cond delay="0"/>
                                          </p:stCondLst>
                                        </p:cTn>
                                        <p:tgtEl>
                                          <p:spTgt spid="108"/>
                                        </p:tgtEl>
                                        <p:attrNameLst>
                                          <p:attrName>style.visibility</p:attrName>
                                        </p:attrNameLst>
                                      </p:cBhvr>
                                      <p:to>
                                        <p:strVal val="visible"/>
                                      </p:to>
                                    </p:set>
                                  </p:childTnLst>
                                </p:cTn>
                              </p:par>
                              <p:par>
                                <p:cTn id="130" presetID="1" presetClass="exit" presetSubtype="0" fill="hold" grpId="1" nodeType="withEffect">
                                  <p:stCondLst>
                                    <p:cond delay="0"/>
                                  </p:stCondLst>
                                  <p:childTnLst>
                                    <p:set>
                                      <p:cBhvr>
                                        <p:cTn id="13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animBg="1"/>
      <p:bldP spid="86" grpId="1" animBg="1"/>
      <p:bldP spid="86" grpId="2" animBg="1"/>
      <p:bldP spid="86" grpId="3" animBg="1"/>
      <p:bldP spid="86" grpId="4" animBg="1"/>
      <p:bldP spid="86" grpId="5" animBg="1"/>
      <p:bldP spid="87" grpId="0" animBg="1"/>
      <p:bldP spid="87" grpId="1" animBg="1"/>
      <p:bldP spid="87" grpId="2" animBg="1"/>
      <p:bldP spid="87" grpId="3" animBg="1"/>
      <p:bldP spid="87" grpId="4" animBg="1"/>
      <p:bldP spid="88" grpId="0" animBg="1"/>
      <p:bldP spid="88" grpId="1" animBg="1"/>
      <p:bldP spid="88" grpId="2" animBg="1"/>
      <p:bldP spid="88" grpId="3" animBg="1"/>
      <p:bldP spid="88" grpId="4" animBg="1"/>
      <p:bldP spid="12" grpId="0" animBg="1"/>
      <p:bldP spid="12" grpId="1" animBg="1"/>
      <p:bldP spid="94" grpId="0" animBg="1"/>
      <p:bldP spid="94" grpId="1" animBg="1"/>
      <p:bldP spid="108" grpId="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TextBox 25"/>
          <p:cNvSpPr txBox="1"/>
          <p:nvPr/>
        </p:nvSpPr>
        <p:spPr>
          <a:xfrm>
            <a:off x="2465905" y="6702969"/>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87598"/>
          <a:stretch/>
        </p:blipFill>
        <p:spPr>
          <a:xfrm>
            <a:off x="225166" y="-936544"/>
            <a:ext cx="9120976" cy="811867"/>
          </a:xfrm>
          <a:prstGeom prst="rect">
            <a:avLst/>
          </a:prstGeom>
        </p:spPr>
      </p:pic>
      <p:pic>
        <p:nvPicPr>
          <p:cNvPr id="13" name="Picture 12"/>
          <p:cNvPicPr>
            <a:picLocks noChangeAspect="1"/>
          </p:cNvPicPr>
          <p:nvPr/>
        </p:nvPicPr>
        <p:blipFill>
          <a:blip r:embed="rId6"/>
          <a:stretch>
            <a:fillRect/>
          </a:stretch>
        </p:blipFill>
        <p:spPr>
          <a:xfrm>
            <a:off x="-27050" y="-65847"/>
            <a:ext cx="1377951" cy="530640"/>
          </a:xfrm>
          <a:prstGeom prst="rect">
            <a:avLst/>
          </a:prstGeom>
        </p:spPr>
      </p:pic>
      <p:sp>
        <p:nvSpPr>
          <p:cNvPr id="15" name="TextBox 14"/>
          <p:cNvSpPr txBox="1"/>
          <p:nvPr/>
        </p:nvSpPr>
        <p:spPr>
          <a:xfrm>
            <a:off x="9455978" y="-42577"/>
            <a:ext cx="2296824" cy="523220"/>
          </a:xfrm>
          <a:prstGeom prst="rect">
            <a:avLst/>
          </a:prstGeom>
          <a:noFill/>
        </p:spPr>
        <p:txBody>
          <a:bodyPr wrap="square" rtlCol="0">
            <a:spAutoFit/>
          </a:bodyPr>
          <a:lstStyle/>
          <a:p>
            <a:r>
              <a:rPr lang="en-US" sz="2800" b="1" dirty="0">
                <a:solidFill>
                  <a:srgbClr val="666666"/>
                </a:solidFill>
                <a:latin typeface="Roboto Condensed" pitchFamily="2" charset="0"/>
                <a:ea typeface="Roboto Condensed" pitchFamily="2" charset="0"/>
              </a:rPr>
              <a:t>11:41:18  CST</a:t>
            </a:r>
          </a:p>
        </p:txBody>
      </p:sp>
      <p:sp>
        <p:nvSpPr>
          <p:cNvPr id="16" name="Rectangle 15"/>
          <p:cNvSpPr/>
          <p:nvPr/>
        </p:nvSpPr>
        <p:spPr>
          <a:xfrm>
            <a:off x="71042" y="379115"/>
            <a:ext cx="11681760" cy="6323854"/>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808115" y="-289750"/>
            <a:ext cx="1228205"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762724" y="-305625"/>
            <a:ext cx="1473350"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SORT BY PATIENT </a:t>
            </a:r>
          </a:p>
        </p:txBody>
      </p:sp>
      <p:sp>
        <p:nvSpPr>
          <p:cNvPr id="24" name="Rectangle 23"/>
          <p:cNvSpPr/>
          <p:nvPr/>
        </p:nvSpPr>
        <p:spPr>
          <a:xfrm>
            <a:off x="7089557" y="-283569"/>
            <a:ext cx="1269188" cy="223903"/>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051232" y="-305625"/>
            <a:ext cx="1435336"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SORT  BY PRESCRIBER</a:t>
            </a:r>
          </a:p>
        </p:txBody>
      </p:sp>
      <p:sp>
        <p:nvSpPr>
          <p:cNvPr id="27" name="Rectangle 26"/>
          <p:cNvSpPr/>
          <p:nvPr/>
        </p:nvSpPr>
        <p:spPr>
          <a:xfrm>
            <a:off x="8779048" y="-274713"/>
            <a:ext cx="865662" cy="22390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747364" y="-280783"/>
            <a:ext cx="973393"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NEW RX ONLY</a:t>
            </a:r>
          </a:p>
        </p:txBody>
      </p:sp>
      <p:sp>
        <p:nvSpPr>
          <p:cNvPr id="29" name="Rectangle 28"/>
          <p:cNvSpPr/>
          <p:nvPr/>
        </p:nvSpPr>
        <p:spPr>
          <a:xfrm>
            <a:off x="9715054" y="-274713"/>
            <a:ext cx="865662" cy="223903"/>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683370" y="-280783"/>
            <a:ext cx="973393" cy="246221"/>
          </a:xfrm>
          <a:prstGeom prst="rect">
            <a:avLst/>
          </a:prstGeom>
          <a:noFill/>
        </p:spPr>
        <p:txBody>
          <a:bodyPr wrap="square" rtlCol="0">
            <a:spAutoFit/>
          </a:bodyPr>
          <a:lstStyle/>
          <a:p>
            <a:r>
              <a:rPr lang="en-US" sz="1000" dirty="0">
                <a:solidFill>
                  <a:schemeClr val="bg1"/>
                </a:solidFill>
                <a:latin typeface="Roboto Condensed" pitchFamily="2" charset="0"/>
                <a:ea typeface="Roboto Condensed" pitchFamily="2" charset="0"/>
              </a:rPr>
              <a:t>X-FER’s ONLY</a:t>
            </a:r>
          </a:p>
        </p:txBody>
      </p:sp>
      <p:sp>
        <p:nvSpPr>
          <p:cNvPr id="71" name="Flowchart: Connector 70"/>
          <p:cNvSpPr/>
          <p:nvPr/>
        </p:nvSpPr>
        <p:spPr>
          <a:xfrm>
            <a:off x="6534775" y="-107518"/>
            <a:ext cx="118927" cy="11745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6476257" y="-156511"/>
            <a:ext cx="235962" cy="215444"/>
          </a:xfrm>
          <a:prstGeom prst="rect">
            <a:avLst/>
          </a:prstGeom>
          <a:noFill/>
        </p:spPr>
        <p:txBody>
          <a:bodyPr wrap="none" rtlCol="0">
            <a:spAutoFit/>
          </a:bodyPr>
          <a:lstStyle/>
          <a:p>
            <a:r>
              <a:rPr lang="en-US" sz="800" dirty="0">
                <a:solidFill>
                  <a:schemeClr val="bg1"/>
                </a:solidFill>
                <a:latin typeface="Roboto Condensed" pitchFamily="2" charset="0"/>
                <a:ea typeface="Roboto Condensed" pitchFamily="2" charset="0"/>
              </a:rPr>
              <a:t>5</a:t>
            </a:r>
          </a:p>
        </p:txBody>
      </p:sp>
      <p:sp>
        <p:nvSpPr>
          <p:cNvPr id="77" name="TextBox 76"/>
          <p:cNvSpPr txBox="1"/>
          <p:nvPr/>
        </p:nvSpPr>
        <p:spPr>
          <a:xfrm>
            <a:off x="3529247" y="11006514"/>
            <a:ext cx="1434807"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Other Rx INSURANCE CARD</a:t>
            </a:r>
            <a:endParaRPr lang="en-US" sz="700" b="1" dirty="0">
              <a:solidFill>
                <a:prstClr val="black"/>
              </a:solidFill>
              <a:latin typeface="Roboto Condensed" pitchFamily="2" charset="0"/>
              <a:ea typeface="Roboto Condensed" pitchFamily="2" charset="0"/>
            </a:endParaRPr>
          </a:p>
        </p:txBody>
      </p:sp>
      <p:sp>
        <p:nvSpPr>
          <p:cNvPr id="78" name="Rounded Rectangle 77"/>
          <p:cNvSpPr/>
          <p:nvPr/>
        </p:nvSpPr>
        <p:spPr>
          <a:xfrm>
            <a:off x="1883000" y="12414438"/>
            <a:ext cx="1276346"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79" name="Rounded Rectangle 78"/>
          <p:cNvSpPr/>
          <p:nvPr/>
        </p:nvSpPr>
        <p:spPr>
          <a:xfrm>
            <a:off x="120702" y="177391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0" name="TextBox 79"/>
          <p:cNvSpPr txBox="1"/>
          <p:nvPr/>
        </p:nvSpPr>
        <p:spPr>
          <a:xfrm>
            <a:off x="47527" y="1612590"/>
            <a:ext cx="636713"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Mobile number</a:t>
            </a:r>
          </a:p>
        </p:txBody>
      </p:sp>
      <p:sp>
        <p:nvSpPr>
          <p:cNvPr id="81" name="TextBox 80"/>
          <p:cNvSpPr txBox="1"/>
          <p:nvPr/>
        </p:nvSpPr>
        <p:spPr>
          <a:xfrm>
            <a:off x="68277" y="174004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2" name="Rounded Rectangle 81"/>
          <p:cNvSpPr/>
          <p:nvPr/>
        </p:nvSpPr>
        <p:spPr>
          <a:xfrm>
            <a:off x="130259" y="208498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83" name="TextBox 82"/>
          <p:cNvSpPr txBox="1"/>
          <p:nvPr/>
        </p:nvSpPr>
        <p:spPr>
          <a:xfrm>
            <a:off x="48707" y="1923627"/>
            <a:ext cx="899605" cy="184666"/>
          </a:xfrm>
          <a:prstGeom prst="rect">
            <a:avLst/>
          </a:prstGeom>
          <a:noFill/>
        </p:spPr>
        <p:txBody>
          <a:bodyPr wrap="none" rtlCol="0">
            <a:spAutoFit/>
          </a:bodyPr>
          <a:lstStyle/>
          <a:p>
            <a:r>
              <a:rPr lang="en-US" sz="600" dirty="0">
                <a:solidFill>
                  <a:schemeClr val="bg1"/>
                </a:solidFill>
                <a:latin typeface="Roboto Condensed" pitchFamily="2" charset="0"/>
                <a:ea typeface="Roboto Condensed" pitchFamily="2" charset="0"/>
              </a:rPr>
              <a:t>Back Up Phone Number</a:t>
            </a:r>
          </a:p>
        </p:txBody>
      </p:sp>
      <p:sp>
        <p:nvSpPr>
          <p:cNvPr id="84" name="TextBox 83"/>
          <p:cNvSpPr txBox="1"/>
          <p:nvPr/>
        </p:nvSpPr>
        <p:spPr>
          <a:xfrm>
            <a:off x="101261" y="203517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86" name="Rounded Rectangle 85"/>
          <p:cNvSpPr/>
          <p:nvPr/>
        </p:nvSpPr>
        <p:spPr>
          <a:xfrm>
            <a:off x="2238615" y="5923197"/>
            <a:ext cx="2035224" cy="665937"/>
          </a:xfrm>
          <a:prstGeom prst="roundRect">
            <a:avLst/>
          </a:prstGeom>
          <a:solidFill>
            <a:schemeClr val="bg1"/>
          </a:solidFill>
          <a:ln w="19050">
            <a:solidFill>
              <a:srgbClr val="9AC6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98" name="L-Shape 97"/>
          <p:cNvSpPr/>
          <p:nvPr/>
        </p:nvSpPr>
        <p:spPr>
          <a:xfrm rot="13610145">
            <a:off x="3024615" y="12469061"/>
            <a:ext cx="93742" cy="84544"/>
          </a:xfrm>
          <a:prstGeom prst="corner">
            <a:avLst>
              <a:gd name="adj1" fmla="val 33158"/>
              <a:gd name="adj2" fmla="val 33211"/>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1727947" y="12172618"/>
            <a:ext cx="1934100"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PAYMENT CARD</a:t>
            </a:r>
            <a:endParaRPr lang="en-US" sz="700" b="1" dirty="0">
              <a:solidFill>
                <a:prstClr val="black"/>
              </a:solidFill>
              <a:latin typeface="Roboto Condensed" pitchFamily="2" charset="0"/>
              <a:ea typeface="Roboto Condensed" pitchFamily="2" charset="0"/>
            </a:endParaRPr>
          </a:p>
        </p:txBody>
      </p:sp>
      <p:sp>
        <p:nvSpPr>
          <p:cNvPr id="100" name="TextBox 99"/>
          <p:cNvSpPr txBox="1"/>
          <p:nvPr/>
        </p:nvSpPr>
        <p:spPr>
          <a:xfrm>
            <a:off x="1838555" y="12389563"/>
            <a:ext cx="1175322" cy="230832"/>
          </a:xfrm>
          <a:prstGeom prst="rect">
            <a:avLst/>
          </a:prstGeom>
          <a:noFill/>
        </p:spPr>
        <p:txBody>
          <a:bodyPr wrap="none" rtlCol="0">
            <a:spAutoFit/>
          </a:bodyPr>
          <a:lstStyle/>
          <a:p>
            <a:r>
              <a:rPr lang="en-US" sz="900" dirty="0">
                <a:solidFill>
                  <a:srgbClr val="0070C0"/>
                </a:solidFill>
                <a:latin typeface="Roboto Condensed" pitchFamily="2" charset="0"/>
                <a:ea typeface="Roboto Condensed" pitchFamily="2" charset="0"/>
              </a:rPr>
              <a:t>VISA   ending in  1028</a:t>
            </a:r>
          </a:p>
        </p:txBody>
      </p:sp>
      <p:sp>
        <p:nvSpPr>
          <p:cNvPr id="101" name="Rounded Rectangle 100"/>
          <p:cNvSpPr/>
          <p:nvPr/>
        </p:nvSpPr>
        <p:spPr>
          <a:xfrm>
            <a:off x="3219072" y="12420978"/>
            <a:ext cx="545877"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2" name="TextBox 101"/>
          <p:cNvSpPr txBox="1"/>
          <p:nvPr/>
        </p:nvSpPr>
        <p:spPr>
          <a:xfrm>
            <a:off x="3166688" y="12263561"/>
            <a:ext cx="489236"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Expiration</a:t>
            </a:r>
          </a:p>
        </p:txBody>
      </p:sp>
      <p:sp>
        <p:nvSpPr>
          <p:cNvPr id="103" name="TextBox 102"/>
          <p:cNvSpPr txBox="1"/>
          <p:nvPr/>
        </p:nvSpPr>
        <p:spPr>
          <a:xfrm>
            <a:off x="3189244" y="12405490"/>
            <a:ext cx="553231"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03 - 17</a:t>
            </a:r>
          </a:p>
        </p:txBody>
      </p:sp>
      <p:sp>
        <p:nvSpPr>
          <p:cNvPr id="104" name="Rounded Rectangle 103"/>
          <p:cNvSpPr/>
          <p:nvPr/>
        </p:nvSpPr>
        <p:spPr>
          <a:xfrm>
            <a:off x="3837088" y="12416301"/>
            <a:ext cx="545877"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05" name="TextBox 104"/>
          <p:cNvSpPr txBox="1"/>
          <p:nvPr/>
        </p:nvSpPr>
        <p:spPr>
          <a:xfrm>
            <a:off x="3784704" y="12258884"/>
            <a:ext cx="4812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CYY Code</a:t>
            </a:r>
          </a:p>
        </p:txBody>
      </p:sp>
      <p:sp>
        <p:nvSpPr>
          <p:cNvPr id="106" name="TextBox 105"/>
          <p:cNvSpPr txBox="1"/>
          <p:nvPr/>
        </p:nvSpPr>
        <p:spPr>
          <a:xfrm>
            <a:off x="3807260" y="12400813"/>
            <a:ext cx="553231"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 * *</a:t>
            </a:r>
          </a:p>
        </p:txBody>
      </p:sp>
      <p:sp>
        <p:nvSpPr>
          <p:cNvPr id="113" name="TextBox 112"/>
          <p:cNvSpPr txBox="1"/>
          <p:nvPr/>
        </p:nvSpPr>
        <p:spPr>
          <a:xfrm>
            <a:off x="4254097" y="6398028"/>
            <a:ext cx="438355" cy="215444"/>
          </a:xfrm>
          <a:prstGeom prst="rect">
            <a:avLst/>
          </a:prstGeom>
          <a:noFill/>
        </p:spPr>
        <p:txBody>
          <a:bodyPr wrap="square" rtlCol="0">
            <a:spAutoFit/>
          </a:bodyPr>
          <a:lstStyle/>
          <a:p>
            <a:r>
              <a:rPr lang="en-US" sz="800" dirty="0">
                <a:solidFill>
                  <a:srgbClr val="FFFF00"/>
                </a:solidFill>
                <a:latin typeface="Roboto Condensed" pitchFamily="2" charset="0"/>
                <a:ea typeface="Roboto Condensed" pitchFamily="2" charset="0"/>
              </a:rPr>
              <a:t>SEND</a:t>
            </a:r>
          </a:p>
        </p:txBody>
      </p:sp>
      <p:sp>
        <p:nvSpPr>
          <p:cNvPr id="7" name="Title 6"/>
          <p:cNvSpPr>
            <a:spLocks noGrp="1"/>
          </p:cNvSpPr>
          <p:nvPr>
            <p:ph type="title"/>
          </p:nvPr>
        </p:nvSpPr>
        <p:spPr>
          <a:xfrm>
            <a:off x="4285185" y="-69934"/>
            <a:ext cx="2311484" cy="497505"/>
          </a:xfrm>
        </p:spPr>
        <p:txBody>
          <a:bodyPr>
            <a:normAutofit/>
          </a:bodyPr>
          <a:lstStyle/>
          <a:p>
            <a:r>
              <a:rPr lang="en-US" sz="2000" dirty="0">
                <a:solidFill>
                  <a:schemeClr val="bg1">
                    <a:lumMod val="50000"/>
                  </a:schemeClr>
                </a:solidFill>
                <a:latin typeface="Roboto Condensed" pitchFamily="2" charset="0"/>
                <a:ea typeface="Roboto Condensed" pitchFamily="2" charset="0"/>
                <a:cs typeface="Segoe UI" pitchFamily="34" charset="0"/>
              </a:rPr>
              <a:t>PATIENT PROFILE</a:t>
            </a:r>
          </a:p>
        </p:txBody>
      </p:sp>
      <p:pic>
        <p:nvPicPr>
          <p:cNvPr id="135" name="Picture 134"/>
          <p:cNvPicPr>
            <a:picLocks noChangeAspect="1"/>
          </p:cNvPicPr>
          <p:nvPr/>
        </p:nvPicPr>
        <p:blipFill rotWithShape="1">
          <a:blip r:embed="rId7" cstate="print">
            <a:extLst>
              <a:ext uri="{28A0092B-C50C-407E-A947-70E740481C1C}">
                <a14:useLocalDpi xmlns:a14="http://schemas.microsoft.com/office/drawing/2010/main" val="0"/>
              </a:ext>
            </a:extLst>
          </a:blip>
          <a:srcRect l="8806" t="14392" b="11278"/>
          <a:stretch/>
        </p:blipFill>
        <p:spPr>
          <a:xfrm>
            <a:off x="69299" y="4058188"/>
            <a:ext cx="2081895" cy="1245097"/>
          </a:xfrm>
          <a:prstGeom prst="rect">
            <a:avLst/>
          </a:prstGeom>
        </p:spPr>
      </p:pic>
      <p:pic>
        <p:nvPicPr>
          <p:cNvPr id="2" name="Picture 1"/>
          <p:cNvPicPr>
            <a:picLocks noChangeAspect="1"/>
          </p:cNvPicPr>
          <p:nvPr/>
        </p:nvPicPr>
        <p:blipFill rotWithShape="1">
          <a:blip r:embed="rId8"/>
          <a:srcRect l="18512" t="9011" r="12539" b="18415"/>
          <a:stretch/>
        </p:blipFill>
        <p:spPr>
          <a:xfrm rot="5400000">
            <a:off x="505304" y="5071026"/>
            <a:ext cx="1189387" cy="2045544"/>
          </a:xfrm>
          <a:prstGeom prst="rect">
            <a:avLst/>
          </a:prstGeom>
        </p:spPr>
      </p:pic>
      <p:sp>
        <p:nvSpPr>
          <p:cNvPr id="136" name="TextBox 135"/>
          <p:cNvSpPr txBox="1"/>
          <p:nvPr/>
        </p:nvSpPr>
        <p:spPr>
          <a:xfrm>
            <a:off x="9590277" y="361361"/>
            <a:ext cx="2015440"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TUESDAY  JANUARY  29  2016  </a:t>
            </a:r>
            <a:endParaRPr lang="en-US" sz="1050" b="1" dirty="0">
              <a:solidFill>
                <a:schemeClr val="bg1"/>
              </a:solidFill>
              <a:latin typeface="Roboto Condensed" pitchFamily="2" charset="0"/>
              <a:ea typeface="Roboto Condensed" pitchFamily="2" charset="0"/>
            </a:endParaRPr>
          </a:p>
        </p:txBody>
      </p:sp>
      <p:sp>
        <p:nvSpPr>
          <p:cNvPr id="137" name="TextBox 136"/>
          <p:cNvSpPr txBox="1"/>
          <p:nvPr/>
        </p:nvSpPr>
        <p:spPr>
          <a:xfrm>
            <a:off x="-1919643" y="9571916"/>
            <a:ext cx="2795534"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Rx INSURANCE CARD                                 RELATIONSHIP          </a:t>
            </a:r>
            <a:endParaRPr lang="en-US" sz="700" b="1" dirty="0">
              <a:solidFill>
                <a:prstClr val="black"/>
              </a:solidFill>
              <a:latin typeface="Roboto Condensed" pitchFamily="2" charset="0"/>
              <a:ea typeface="Roboto Condensed" pitchFamily="2" charset="0"/>
            </a:endParaRPr>
          </a:p>
        </p:txBody>
      </p:sp>
      <p:sp>
        <p:nvSpPr>
          <p:cNvPr id="138" name="Rectangle 137"/>
          <p:cNvSpPr/>
          <p:nvPr/>
        </p:nvSpPr>
        <p:spPr>
          <a:xfrm>
            <a:off x="2146372" y="756120"/>
            <a:ext cx="9492773" cy="4908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extBox 139"/>
          <p:cNvSpPr txBox="1"/>
          <p:nvPr/>
        </p:nvSpPr>
        <p:spPr>
          <a:xfrm>
            <a:off x="2253241" y="2595451"/>
            <a:ext cx="9470355" cy="815608"/>
          </a:xfrm>
          <a:prstGeom prst="rect">
            <a:avLst/>
          </a:prstGeom>
          <a:noFill/>
        </p:spPr>
        <p:txBody>
          <a:bodyPr wrap="square" rtlCol="0">
            <a:spAutoFit/>
          </a:bodyPr>
          <a:lstStyle/>
          <a:p>
            <a:r>
              <a:rPr lang="en-US" sz="1000" dirty="0">
                <a:latin typeface="Roboto Condensed" pitchFamily="2" charset="0"/>
                <a:ea typeface="Roboto Condensed" pitchFamily="2" charset="0"/>
              </a:rPr>
              <a:t>12/12/2015          </a:t>
            </a:r>
            <a:r>
              <a:rPr lang="en-US" sz="1000" u="sng" dirty="0">
                <a:solidFill>
                  <a:srgbClr val="256FBD"/>
                </a:solidFill>
                <a:latin typeface="Roboto Condensed" pitchFamily="2" charset="0"/>
                <a:ea typeface="Roboto Condensed" pitchFamily="2" charset="0"/>
              </a:rPr>
              <a:t>ATORVASTATIN 20mg</a:t>
            </a:r>
            <a:r>
              <a:rPr lang="en-US" sz="1000" dirty="0">
                <a:latin typeface="Roboto Condensed" pitchFamily="2" charset="0"/>
                <a:ea typeface="Roboto Condensed" pitchFamily="2" charset="0"/>
              </a:rPr>
              <a:t>             #60         30       2           TRANSFER IN            COM         $    8.50         $2.75         300              $   12.35        $ 5.25        01-07-2016       </a:t>
            </a:r>
          </a:p>
          <a:p>
            <a:r>
              <a:rPr lang="en-US" sz="1000" dirty="0">
                <a:latin typeface="Roboto Condensed" pitchFamily="2" charset="0"/>
                <a:ea typeface="Roboto Condensed" pitchFamily="2" charset="0"/>
              </a:rPr>
              <a:t>10-31-2015           </a:t>
            </a:r>
            <a:r>
              <a:rPr lang="en-US" sz="1000" u="sng" dirty="0">
                <a:solidFill>
                  <a:srgbClr val="256FBD"/>
                </a:solidFill>
                <a:latin typeface="Roboto Condensed" pitchFamily="2" charset="0"/>
                <a:ea typeface="Roboto Condensed" pitchFamily="2" charset="0"/>
              </a:rPr>
              <a:t>GEMFIBROZIL 600mg</a:t>
            </a:r>
            <a:r>
              <a:rPr lang="en-US" sz="1000" dirty="0">
                <a:latin typeface="Roboto Condensed" pitchFamily="2" charset="0"/>
                <a:ea typeface="Roboto Condensed" pitchFamily="2" charset="0"/>
              </a:rPr>
              <a:t>               #60         30       0           Rx Refill                      COM         $  11.50         $2.75         300              $   19.90        $ 8.25        11-25-2015</a:t>
            </a:r>
          </a:p>
          <a:p>
            <a:r>
              <a:rPr lang="en-US" sz="1000" dirty="0">
                <a:latin typeface="Roboto Condensed" pitchFamily="2" charset="0"/>
                <a:ea typeface="Roboto Condensed" pitchFamily="2" charset="0"/>
              </a:rPr>
              <a:t>09-30-2015           </a:t>
            </a:r>
            <a:r>
              <a:rPr lang="en-US" sz="1000" u="sng" dirty="0">
                <a:solidFill>
                  <a:srgbClr val="256FBD"/>
                </a:solidFill>
                <a:latin typeface="Roboto Condensed" pitchFamily="2" charset="0"/>
                <a:ea typeface="Roboto Condensed" pitchFamily="2" charset="0"/>
              </a:rPr>
              <a:t>PROPRANOLOL 20mg</a:t>
            </a:r>
            <a:r>
              <a:rPr lang="en-US" sz="1000" dirty="0">
                <a:latin typeface="Roboto Condensed" pitchFamily="2" charset="0"/>
                <a:ea typeface="Roboto Condensed" pitchFamily="2" charset="0"/>
              </a:rPr>
              <a:t>               #90         90      1           NEW RX RECEIVED    CASH       $  11.50         $2.75         400              $   22.75        $ 7.25        01-15-2016 </a:t>
            </a:r>
          </a:p>
          <a:p>
            <a:r>
              <a:rPr lang="en-US" sz="1000" dirty="0">
                <a:latin typeface="Roboto Condensed" pitchFamily="2" charset="0"/>
                <a:ea typeface="Roboto Condensed" pitchFamily="2" charset="0"/>
              </a:rPr>
              <a:t>09-30-2015           </a:t>
            </a:r>
            <a:r>
              <a:rPr lang="en-US" sz="1000" u="sng" dirty="0">
                <a:solidFill>
                  <a:srgbClr val="256FBD"/>
                </a:solidFill>
                <a:latin typeface="Roboto Condensed" pitchFamily="2" charset="0"/>
                <a:ea typeface="Roboto Condensed" pitchFamily="2" charset="0"/>
              </a:rPr>
              <a:t>GEMFIBROZIL 600mg</a:t>
            </a:r>
            <a:r>
              <a:rPr lang="en-US" sz="1000" dirty="0">
                <a:latin typeface="Roboto Condensed" pitchFamily="2" charset="0"/>
                <a:ea typeface="Roboto Condensed" pitchFamily="2" charset="0"/>
              </a:rPr>
              <a:t>               #60         30       0           NEW RX                      COM         $  11.50         $2.75         300              $   19.90        $ 8.25        10-25-2015 </a:t>
            </a:r>
            <a:r>
              <a:rPr lang="en-US" sz="800" b="1" dirty="0">
                <a:solidFill>
                  <a:schemeClr val="accent6">
                    <a:lumMod val="75000"/>
                  </a:schemeClr>
                </a:solidFill>
                <a:latin typeface="Roboto Condensed" pitchFamily="2" charset="0"/>
                <a:ea typeface="Roboto Condensed" pitchFamily="2" charset="0"/>
              </a:rPr>
              <a:t>	</a:t>
            </a:r>
          </a:p>
          <a:p>
            <a:endParaRPr lang="en-US" sz="700" dirty="0">
              <a:solidFill>
                <a:srgbClr val="FF0000"/>
              </a:solidFill>
              <a:latin typeface="Roboto Condensed" pitchFamily="2" charset="0"/>
              <a:ea typeface="Roboto Condensed" pitchFamily="2" charset="0"/>
            </a:endParaRPr>
          </a:p>
        </p:txBody>
      </p:sp>
      <p:sp>
        <p:nvSpPr>
          <p:cNvPr id="142" name="TextBox 141"/>
          <p:cNvSpPr txBox="1"/>
          <p:nvPr/>
        </p:nvSpPr>
        <p:spPr>
          <a:xfrm>
            <a:off x="2363925" y="2151078"/>
            <a:ext cx="9130790"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DATE             MEDICATION                                    DISP       DAYS     REF        LAST                             INS             ORIG          HANDLING     POINTS           TOTAL          PT AMT           NEXT</a:t>
            </a:r>
            <a:endParaRPr lang="en-US" sz="600" dirty="0">
              <a:solidFill>
                <a:srgbClr val="7F7F7F"/>
              </a:solidFill>
              <a:latin typeface="Roboto Condensed" pitchFamily="2" charset="0"/>
              <a:ea typeface="Roboto Condensed" pitchFamily="2" charset="0"/>
            </a:endParaRPr>
          </a:p>
        </p:txBody>
      </p:sp>
      <p:sp>
        <p:nvSpPr>
          <p:cNvPr id="157" name="TextBox 156"/>
          <p:cNvSpPr txBox="1"/>
          <p:nvPr/>
        </p:nvSpPr>
        <p:spPr>
          <a:xfrm>
            <a:off x="2356656" y="2273882"/>
            <a:ext cx="9178275" cy="230832"/>
          </a:xfrm>
          <a:prstGeom prst="rect">
            <a:avLst/>
          </a:prstGeom>
          <a:noFill/>
        </p:spPr>
        <p:txBody>
          <a:bodyPr wrap="square" rtlCol="0">
            <a:spAutoFit/>
          </a:bodyPr>
          <a:lstStyle/>
          <a:p>
            <a:r>
              <a:rPr lang="en-US" sz="900" b="1" dirty="0">
                <a:solidFill>
                  <a:srgbClr val="7F7F7F"/>
                </a:solidFill>
                <a:latin typeface="Roboto Condensed" pitchFamily="2" charset="0"/>
                <a:ea typeface="Roboto Condensed" pitchFamily="2" charset="0"/>
              </a:rPr>
              <a:t>                                                                                  QTY       SUPP    REM       ACTION                        CODE          COPAY              FEE          REDEEMED        SALE         COLLECTED      REFILL</a:t>
            </a:r>
            <a:endParaRPr lang="en-US" sz="600" dirty="0">
              <a:solidFill>
                <a:srgbClr val="7F7F7F"/>
              </a:solidFill>
              <a:latin typeface="Roboto Condensed" pitchFamily="2" charset="0"/>
              <a:ea typeface="Roboto Condensed" pitchFamily="2" charset="0"/>
            </a:endParaRPr>
          </a:p>
        </p:txBody>
      </p:sp>
      <p:pic>
        <p:nvPicPr>
          <p:cNvPr id="22" name="Picture 21">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1826" y="4814053"/>
            <a:ext cx="1276359" cy="683278"/>
          </a:xfrm>
          <a:prstGeom prst="rect">
            <a:avLst/>
          </a:prstGeom>
        </p:spPr>
      </p:pic>
      <p:sp>
        <p:nvSpPr>
          <p:cNvPr id="17" name="TextBox 16"/>
          <p:cNvSpPr txBox="1"/>
          <p:nvPr/>
        </p:nvSpPr>
        <p:spPr>
          <a:xfrm>
            <a:off x="4273839" y="337609"/>
            <a:ext cx="63399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29</a:t>
            </a:r>
          </a:p>
        </p:txBody>
      </p:sp>
      <p:sp>
        <p:nvSpPr>
          <p:cNvPr id="35" name="Rounded Rectangle 34"/>
          <p:cNvSpPr/>
          <p:nvPr/>
        </p:nvSpPr>
        <p:spPr>
          <a:xfrm>
            <a:off x="-3121729" y="1199492"/>
            <a:ext cx="903751" cy="16114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6" name="TextBox 35"/>
          <p:cNvSpPr txBox="1"/>
          <p:nvPr/>
        </p:nvSpPr>
        <p:spPr>
          <a:xfrm>
            <a:off x="-3187395" y="1053228"/>
            <a:ext cx="32092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First</a:t>
            </a:r>
          </a:p>
        </p:txBody>
      </p:sp>
      <p:sp>
        <p:nvSpPr>
          <p:cNvPr id="37" name="Rounded Rectangle 36"/>
          <p:cNvSpPr/>
          <p:nvPr/>
        </p:nvSpPr>
        <p:spPr>
          <a:xfrm>
            <a:off x="-2155220" y="1192235"/>
            <a:ext cx="1531938"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38" name="TextBox 37"/>
          <p:cNvSpPr txBox="1"/>
          <p:nvPr/>
        </p:nvSpPr>
        <p:spPr>
          <a:xfrm>
            <a:off x="-2235755" y="1053228"/>
            <a:ext cx="316112"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Last</a:t>
            </a:r>
          </a:p>
        </p:txBody>
      </p:sp>
      <p:sp>
        <p:nvSpPr>
          <p:cNvPr id="39" name="Rounded Rectangle 38"/>
          <p:cNvSpPr/>
          <p:nvPr/>
        </p:nvSpPr>
        <p:spPr>
          <a:xfrm>
            <a:off x="-3115334" y="1442201"/>
            <a:ext cx="887057"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40" name="TextBox 39"/>
          <p:cNvSpPr txBox="1"/>
          <p:nvPr/>
        </p:nvSpPr>
        <p:spPr>
          <a:xfrm>
            <a:off x="-3184618" y="1298914"/>
            <a:ext cx="1007007"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Date of Birth (</a:t>
            </a:r>
            <a:r>
              <a:rPr lang="en-US" sz="600" dirty="0" err="1">
                <a:solidFill>
                  <a:prstClr val="black"/>
                </a:solidFill>
                <a:latin typeface="Roboto Condensed" pitchFamily="2" charset="0"/>
                <a:ea typeface="Roboto Condensed" pitchFamily="2" charset="0"/>
              </a:rPr>
              <a:t>dd</a:t>
            </a:r>
            <a:r>
              <a:rPr lang="en-US" sz="600" dirty="0">
                <a:solidFill>
                  <a:prstClr val="black"/>
                </a:solidFill>
                <a:latin typeface="Roboto Condensed" pitchFamily="2" charset="0"/>
                <a:ea typeface="Roboto Condensed" pitchFamily="2" charset="0"/>
              </a:rPr>
              <a:t>/mm/</a:t>
            </a:r>
            <a:r>
              <a:rPr lang="en-US" sz="600" dirty="0" err="1">
                <a:solidFill>
                  <a:prstClr val="black"/>
                </a:solidFill>
                <a:latin typeface="Roboto Condensed" pitchFamily="2" charset="0"/>
                <a:ea typeface="Roboto Condensed" pitchFamily="2" charset="0"/>
              </a:rPr>
              <a:t>yyyy</a:t>
            </a:r>
            <a:r>
              <a:rPr lang="en-US" sz="600" dirty="0">
                <a:solidFill>
                  <a:prstClr val="black"/>
                </a:solidFill>
                <a:latin typeface="Roboto Condensed" pitchFamily="2" charset="0"/>
                <a:ea typeface="Roboto Condensed" pitchFamily="2" charset="0"/>
              </a:rPr>
              <a:t>)</a:t>
            </a:r>
          </a:p>
        </p:txBody>
      </p:sp>
      <p:sp>
        <p:nvSpPr>
          <p:cNvPr id="41" name="TextBox 40"/>
          <p:cNvSpPr txBox="1"/>
          <p:nvPr/>
        </p:nvSpPr>
        <p:spPr>
          <a:xfrm>
            <a:off x="-3061280" y="1440254"/>
            <a:ext cx="56297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     /           /  </a:t>
            </a:r>
          </a:p>
        </p:txBody>
      </p:sp>
      <p:sp>
        <p:nvSpPr>
          <p:cNvPr id="60" name="TextBox 59"/>
          <p:cNvSpPr txBox="1"/>
          <p:nvPr/>
        </p:nvSpPr>
        <p:spPr>
          <a:xfrm>
            <a:off x="82054" y="335030"/>
            <a:ext cx="2049011"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NICHOLAS    K.  </a:t>
            </a:r>
            <a:endParaRPr lang="en-US" sz="1600" b="1" dirty="0">
              <a:solidFill>
                <a:schemeClr val="bg1"/>
              </a:solidFill>
              <a:latin typeface="Roboto Condensed" pitchFamily="2" charset="0"/>
              <a:ea typeface="Roboto Condensed" pitchFamily="2" charset="0"/>
            </a:endParaRPr>
          </a:p>
        </p:txBody>
      </p:sp>
      <p:sp>
        <p:nvSpPr>
          <p:cNvPr id="61" name="TextBox 60"/>
          <p:cNvSpPr txBox="1"/>
          <p:nvPr/>
        </p:nvSpPr>
        <p:spPr>
          <a:xfrm>
            <a:off x="2021467" y="347724"/>
            <a:ext cx="1971980" cy="400110"/>
          </a:xfrm>
          <a:prstGeom prst="rect">
            <a:avLst/>
          </a:prstGeom>
          <a:noFill/>
        </p:spPr>
        <p:txBody>
          <a:bodyPr wrap="square" rtlCol="0">
            <a:spAutoFit/>
          </a:bodyPr>
          <a:lstStyle/>
          <a:p>
            <a:r>
              <a:rPr lang="en-US" sz="2000" b="1" dirty="0">
                <a:solidFill>
                  <a:schemeClr val="bg1"/>
                </a:solidFill>
                <a:latin typeface="Roboto Condensed" pitchFamily="2" charset="0"/>
                <a:ea typeface="Roboto Condensed" pitchFamily="2" charset="0"/>
              </a:rPr>
              <a:t>SAMPLE</a:t>
            </a:r>
          </a:p>
        </p:txBody>
      </p:sp>
      <p:sp>
        <p:nvSpPr>
          <p:cNvPr id="89" name="Rounded Rectangle 88"/>
          <p:cNvSpPr/>
          <p:nvPr/>
        </p:nvSpPr>
        <p:spPr>
          <a:xfrm>
            <a:off x="4962696" y="5822231"/>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90" name="TextBox 89"/>
          <p:cNvSpPr txBox="1"/>
          <p:nvPr/>
        </p:nvSpPr>
        <p:spPr>
          <a:xfrm>
            <a:off x="-2179326" y="1412135"/>
            <a:ext cx="136120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Robert T. Martin   MD</a:t>
            </a:r>
          </a:p>
        </p:txBody>
      </p:sp>
      <p:sp>
        <p:nvSpPr>
          <p:cNvPr id="91" name="TextBox 90"/>
          <p:cNvSpPr txBox="1"/>
          <p:nvPr/>
        </p:nvSpPr>
        <p:spPr>
          <a:xfrm>
            <a:off x="-2222020" y="1303328"/>
            <a:ext cx="1260281"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Primary Health Care Provider Name</a:t>
            </a:r>
          </a:p>
        </p:txBody>
      </p:sp>
      <p:sp>
        <p:nvSpPr>
          <p:cNvPr id="116" name="TextBox 115"/>
          <p:cNvSpPr txBox="1"/>
          <p:nvPr/>
        </p:nvSpPr>
        <p:spPr>
          <a:xfrm>
            <a:off x="4565163" y="362260"/>
            <a:ext cx="430766" cy="307777"/>
          </a:xfrm>
          <a:prstGeom prst="rect">
            <a:avLst/>
          </a:prstGeom>
          <a:noFill/>
        </p:spPr>
        <p:txBody>
          <a:bodyPr wrap="square" rtlCol="0">
            <a:spAutoFit/>
          </a:bodyPr>
          <a:lstStyle/>
          <a:p>
            <a:r>
              <a:rPr lang="en-US" sz="700" b="1" dirty="0">
                <a:solidFill>
                  <a:schemeClr val="bg1"/>
                </a:solidFill>
                <a:latin typeface="Roboto Condensed" pitchFamily="2" charset="0"/>
                <a:ea typeface="Roboto Condensed" pitchFamily="2" charset="0"/>
              </a:rPr>
              <a:t>year old</a:t>
            </a:r>
          </a:p>
        </p:txBody>
      </p:sp>
      <p:sp>
        <p:nvSpPr>
          <p:cNvPr id="117" name="TextBox 116"/>
          <p:cNvSpPr txBox="1"/>
          <p:nvPr/>
        </p:nvSpPr>
        <p:spPr>
          <a:xfrm>
            <a:off x="4841502" y="406627"/>
            <a:ext cx="63399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MALE</a:t>
            </a:r>
          </a:p>
          <a:p>
            <a:endParaRPr lang="en-US" sz="700" b="1" dirty="0">
              <a:solidFill>
                <a:schemeClr val="bg1"/>
              </a:solidFill>
              <a:latin typeface="Roboto Condensed" pitchFamily="2" charset="0"/>
              <a:ea typeface="Roboto Condensed" pitchFamily="2" charset="0"/>
            </a:endParaRPr>
          </a:p>
        </p:txBody>
      </p:sp>
      <p:pic>
        <p:nvPicPr>
          <p:cNvPr id="1026" name="Picture 2" descr="https://cdn2.iconfinder.com/data/icons/windows-8-metro-style/128/add_us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5463" y="653467"/>
            <a:ext cx="694289" cy="69429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305304" y="2487607"/>
            <a:ext cx="9120423" cy="191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261091" y="666711"/>
            <a:ext cx="2397296" cy="516608"/>
          </a:xfrm>
          <a:prstGeom prst="rect">
            <a:avLst/>
          </a:prstGeom>
          <a:ln w="952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2" name="TextBox 121"/>
          <p:cNvSpPr txBox="1"/>
          <p:nvPr/>
        </p:nvSpPr>
        <p:spPr>
          <a:xfrm>
            <a:off x="9272806" y="724092"/>
            <a:ext cx="1186933" cy="369332"/>
          </a:xfrm>
          <a:prstGeom prst="rect">
            <a:avLst/>
          </a:prstGeom>
          <a:noFill/>
        </p:spPr>
        <p:txBody>
          <a:bodyPr wrap="square" rtlCol="0">
            <a:spAutoFit/>
          </a:bodyPr>
          <a:lstStyle/>
          <a:p>
            <a:r>
              <a:rPr lang="en-US" dirty="0">
                <a:solidFill>
                  <a:schemeClr val="bg1"/>
                </a:solidFill>
                <a:latin typeface="Roboto Condensed" pitchFamily="2" charset="0"/>
                <a:ea typeface="Roboto Condensed" pitchFamily="2" charset="0"/>
              </a:rPr>
              <a:t>  </a:t>
            </a:r>
            <a:r>
              <a:rPr lang="en-US" b="1" dirty="0">
                <a:solidFill>
                  <a:schemeClr val="bg1"/>
                </a:solidFill>
                <a:latin typeface="Roboto Condensed" pitchFamily="2" charset="0"/>
                <a:ea typeface="Roboto Condensed" pitchFamily="2" charset="0"/>
              </a:rPr>
              <a:t>1,250</a:t>
            </a:r>
          </a:p>
        </p:txBody>
      </p:sp>
      <p:sp>
        <p:nvSpPr>
          <p:cNvPr id="123" name="TextBox 122"/>
          <p:cNvSpPr txBox="1"/>
          <p:nvPr/>
        </p:nvSpPr>
        <p:spPr>
          <a:xfrm>
            <a:off x="9987960" y="716870"/>
            <a:ext cx="1058945" cy="369332"/>
          </a:xfrm>
          <a:prstGeom prst="rect">
            <a:avLst/>
          </a:prstGeom>
          <a:noFill/>
        </p:spPr>
        <p:txBody>
          <a:bodyPr wrap="square" rtlCol="0">
            <a:spAutoFit/>
          </a:bodyPr>
          <a:lstStyle/>
          <a:p>
            <a:r>
              <a:rPr lang="en-US" sz="900" b="1" dirty="0">
                <a:solidFill>
                  <a:srgbClr val="0070C0"/>
                </a:solidFill>
                <a:latin typeface="Roboto Condensed" pitchFamily="2" charset="0"/>
                <a:ea typeface="Roboto Condensed" pitchFamily="2" charset="0"/>
              </a:rPr>
              <a:t>COMPLIANCE REWARD™  Points</a:t>
            </a:r>
            <a:endParaRPr lang="en-US" sz="700" b="1" dirty="0">
              <a:solidFill>
                <a:srgbClr val="0070C0"/>
              </a:solidFill>
              <a:latin typeface="Roboto Condensed" pitchFamily="2" charset="0"/>
              <a:ea typeface="Roboto Condensed" pitchFamily="2" charset="0"/>
            </a:endParaRPr>
          </a:p>
        </p:txBody>
      </p:sp>
      <p:sp>
        <p:nvSpPr>
          <p:cNvPr id="125" name="TextBox 124"/>
          <p:cNvSpPr txBox="1"/>
          <p:nvPr/>
        </p:nvSpPr>
        <p:spPr>
          <a:xfrm>
            <a:off x="10957102" y="769270"/>
            <a:ext cx="1058945" cy="253916"/>
          </a:xfrm>
          <a:prstGeom prst="rect">
            <a:avLst/>
          </a:prstGeom>
          <a:noFill/>
        </p:spPr>
        <p:txBody>
          <a:bodyPr wrap="square" rtlCol="0">
            <a:spAutoFit/>
          </a:bodyPr>
          <a:lstStyle/>
          <a:p>
            <a:r>
              <a:rPr lang="en-US" sz="1050" b="1" dirty="0">
                <a:solidFill>
                  <a:schemeClr val="bg1"/>
                </a:solidFill>
                <a:latin typeface="Roboto Condensed" pitchFamily="2" charset="0"/>
                <a:ea typeface="Roboto Condensed" pitchFamily="2" charset="0"/>
              </a:rPr>
              <a:t>SILVER</a:t>
            </a:r>
            <a:endParaRPr lang="en-US" sz="900" b="1" dirty="0">
              <a:solidFill>
                <a:schemeClr val="bg1"/>
              </a:solidFill>
              <a:latin typeface="Roboto Condensed" pitchFamily="2" charset="0"/>
              <a:ea typeface="Roboto Condensed" pitchFamily="2" charset="0"/>
            </a:endParaRPr>
          </a:p>
        </p:txBody>
      </p:sp>
      <p:sp>
        <p:nvSpPr>
          <p:cNvPr id="19" name="TextBox 18"/>
          <p:cNvSpPr txBox="1"/>
          <p:nvPr/>
        </p:nvSpPr>
        <p:spPr>
          <a:xfrm>
            <a:off x="2145105" y="5655655"/>
            <a:ext cx="2142861" cy="246221"/>
          </a:xfrm>
          <a:prstGeom prst="rect">
            <a:avLst/>
          </a:prstGeom>
          <a:noFill/>
        </p:spPr>
        <p:txBody>
          <a:bodyPr wrap="square" rtlCol="0">
            <a:spAutoFit/>
          </a:bodyPr>
          <a:lstStyle/>
          <a:p>
            <a:r>
              <a:rPr lang="en-US" sz="1000" b="1" dirty="0">
                <a:solidFill>
                  <a:schemeClr val="bg1"/>
                </a:solidFill>
                <a:latin typeface="Roboto Condensed" pitchFamily="2" charset="0"/>
                <a:ea typeface="Roboto Condensed" pitchFamily="2" charset="0"/>
              </a:rPr>
              <a:t>SEND PATIENT MESSAGE (SMS)</a:t>
            </a:r>
          </a:p>
        </p:txBody>
      </p:sp>
      <p:sp>
        <p:nvSpPr>
          <p:cNvPr id="127" name="Rectangle 126"/>
          <p:cNvSpPr/>
          <p:nvPr/>
        </p:nvSpPr>
        <p:spPr>
          <a:xfrm>
            <a:off x="62927" y="2332846"/>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2058" y="422770"/>
            <a:ext cx="710451" cy="215444"/>
          </a:xfrm>
          <a:prstGeom prst="rect">
            <a:avLst/>
          </a:prstGeom>
        </p:spPr>
        <p:txBody>
          <a:bodyPr wrap="none">
            <a:spAutoFit/>
          </a:bodyPr>
          <a:lstStyle/>
          <a:p>
            <a:r>
              <a:rPr lang="en-US" sz="800" b="1" dirty="0">
                <a:solidFill>
                  <a:schemeClr val="bg1"/>
                </a:solidFill>
                <a:latin typeface="Roboto Condensed" pitchFamily="2" charset="0"/>
                <a:ea typeface="Roboto Condensed" pitchFamily="2" charset="0"/>
              </a:rPr>
              <a:t>11/16/ 1977</a:t>
            </a:r>
          </a:p>
        </p:txBody>
      </p:sp>
      <p:sp>
        <p:nvSpPr>
          <p:cNvPr id="128" name="TextBox 127"/>
          <p:cNvSpPr txBox="1"/>
          <p:nvPr/>
        </p:nvSpPr>
        <p:spPr>
          <a:xfrm>
            <a:off x="10012" y="246561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16320 E Hardwick Place</a:t>
            </a:r>
          </a:p>
        </p:txBody>
      </p:sp>
      <p:sp>
        <p:nvSpPr>
          <p:cNvPr id="129" name="TextBox 128"/>
          <p:cNvSpPr txBox="1"/>
          <p:nvPr/>
        </p:nvSpPr>
        <p:spPr>
          <a:xfrm>
            <a:off x="10011" y="2614484"/>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APT 7-B</a:t>
            </a:r>
          </a:p>
        </p:txBody>
      </p:sp>
      <p:sp>
        <p:nvSpPr>
          <p:cNvPr id="130" name="TextBox 129"/>
          <p:cNvSpPr txBox="1"/>
          <p:nvPr/>
        </p:nvSpPr>
        <p:spPr>
          <a:xfrm>
            <a:off x="9636" y="2783828"/>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SOUTHLAKE  TX   76092 </a:t>
            </a:r>
          </a:p>
        </p:txBody>
      </p:sp>
      <p:sp>
        <p:nvSpPr>
          <p:cNvPr id="118" name="TextBox 117"/>
          <p:cNvSpPr txBox="1"/>
          <p:nvPr/>
        </p:nvSpPr>
        <p:spPr>
          <a:xfrm>
            <a:off x="1732038" y="2961860"/>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31" name="TextBox 130"/>
          <p:cNvSpPr txBox="1"/>
          <p:nvPr/>
        </p:nvSpPr>
        <p:spPr>
          <a:xfrm>
            <a:off x="-14237" y="2312595"/>
            <a:ext cx="2034153"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1 :    “</a:t>
            </a:r>
            <a:r>
              <a:rPr lang="en-US" sz="1100" b="1" dirty="0">
                <a:solidFill>
                  <a:srgbClr val="2071B6"/>
                </a:solidFill>
                <a:latin typeface="Roboto Condensed" pitchFamily="2" charset="0"/>
                <a:ea typeface="Roboto Condensed" pitchFamily="2" charset="0"/>
              </a:rPr>
              <a:t>NICK HOME</a:t>
            </a:r>
            <a:r>
              <a:rPr lang="en-US" sz="800" b="1" dirty="0">
                <a:solidFill>
                  <a:srgbClr val="2071B6"/>
                </a:solidFill>
                <a:latin typeface="Roboto Condensed" pitchFamily="2" charset="0"/>
                <a:ea typeface="Roboto Condensed" pitchFamily="2" charset="0"/>
              </a:rPr>
              <a:t>”</a:t>
            </a:r>
          </a:p>
        </p:txBody>
      </p:sp>
      <p:sp>
        <p:nvSpPr>
          <p:cNvPr id="132" name="Rectangle 131"/>
          <p:cNvSpPr/>
          <p:nvPr/>
        </p:nvSpPr>
        <p:spPr>
          <a:xfrm>
            <a:off x="66834" y="3204265"/>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3919" y="3337031"/>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13 Olympic Ave</a:t>
            </a:r>
          </a:p>
        </p:txBody>
      </p:sp>
      <p:sp>
        <p:nvSpPr>
          <p:cNvPr id="139" name="TextBox 138"/>
          <p:cNvSpPr txBox="1"/>
          <p:nvPr/>
        </p:nvSpPr>
        <p:spPr>
          <a:xfrm>
            <a:off x="13918" y="3493854"/>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STE 130</a:t>
            </a:r>
          </a:p>
        </p:txBody>
      </p:sp>
      <p:sp>
        <p:nvSpPr>
          <p:cNvPr id="143" name="TextBox 142"/>
          <p:cNvSpPr txBox="1"/>
          <p:nvPr/>
        </p:nvSpPr>
        <p:spPr>
          <a:xfrm>
            <a:off x="13543" y="3647296"/>
            <a:ext cx="2135908" cy="276999"/>
          </a:xfrm>
          <a:prstGeom prst="rect">
            <a:avLst/>
          </a:prstGeom>
          <a:noFill/>
        </p:spPr>
        <p:txBody>
          <a:bodyPr wrap="square" rtlCol="0">
            <a:spAutoFit/>
          </a:bodyPr>
          <a:lstStyle/>
          <a:p>
            <a:r>
              <a:rPr lang="en-US" sz="1200" dirty="0">
                <a:solidFill>
                  <a:prstClr val="black"/>
                </a:solidFill>
                <a:latin typeface="Roboto Condensed" pitchFamily="2" charset="0"/>
                <a:ea typeface="Roboto Condensed" pitchFamily="2" charset="0"/>
              </a:rPr>
              <a:t>Fort Worth  TX   75851 </a:t>
            </a:r>
          </a:p>
        </p:txBody>
      </p:sp>
      <p:sp>
        <p:nvSpPr>
          <p:cNvPr id="145" name="TextBox 144"/>
          <p:cNvSpPr txBox="1"/>
          <p:nvPr/>
        </p:nvSpPr>
        <p:spPr>
          <a:xfrm>
            <a:off x="-10330" y="3184014"/>
            <a:ext cx="1699081" cy="261610"/>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ADDRESS 2 :    “</a:t>
            </a:r>
            <a:r>
              <a:rPr lang="en-US" sz="1100" b="1" dirty="0">
                <a:solidFill>
                  <a:srgbClr val="2071B6"/>
                </a:solidFill>
                <a:latin typeface="Roboto Condensed" pitchFamily="2" charset="0"/>
                <a:ea typeface="Roboto Condensed" pitchFamily="2" charset="0"/>
              </a:rPr>
              <a:t>NICK WORK</a:t>
            </a:r>
            <a:r>
              <a:rPr lang="en-US" sz="800" b="1" dirty="0">
                <a:solidFill>
                  <a:srgbClr val="2071B6"/>
                </a:solidFill>
                <a:latin typeface="Roboto Condensed" pitchFamily="2" charset="0"/>
                <a:ea typeface="Roboto Condensed" pitchFamily="2" charset="0"/>
              </a:rPr>
              <a:t>”</a:t>
            </a:r>
          </a:p>
        </p:txBody>
      </p:sp>
      <p:sp>
        <p:nvSpPr>
          <p:cNvPr id="146" name="TextBox 145"/>
          <p:cNvSpPr txBox="1"/>
          <p:nvPr/>
        </p:nvSpPr>
        <p:spPr>
          <a:xfrm>
            <a:off x="6769390" y="323583"/>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2</a:t>
            </a:r>
            <a:endParaRPr lang="en-US" sz="700" b="1" dirty="0">
              <a:solidFill>
                <a:schemeClr val="bg1"/>
              </a:solidFill>
              <a:latin typeface="Roboto Condensed" pitchFamily="2" charset="0"/>
              <a:ea typeface="Roboto Condensed" pitchFamily="2" charset="0"/>
            </a:endParaRPr>
          </a:p>
        </p:txBody>
      </p:sp>
      <p:sp>
        <p:nvSpPr>
          <p:cNvPr id="147" name="TextBox 146"/>
          <p:cNvSpPr txBox="1"/>
          <p:nvPr/>
        </p:nvSpPr>
        <p:spPr>
          <a:xfrm>
            <a:off x="6940299" y="408312"/>
            <a:ext cx="864015"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DEPENDENTS</a:t>
            </a:r>
          </a:p>
          <a:p>
            <a:endParaRPr lang="en-US" sz="700" b="1" dirty="0">
              <a:solidFill>
                <a:schemeClr val="bg1"/>
              </a:solidFill>
              <a:latin typeface="Roboto Condensed" pitchFamily="2" charset="0"/>
              <a:ea typeface="Roboto Condensed" pitchFamily="2" charset="0"/>
            </a:endParaRPr>
          </a:p>
        </p:txBody>
      </p:sp>
      <p:sp>
        <p:nvSpPr>
          <p:cNvPr id="148" name="TextBox 147"/>
          <p:cNvSpPr txBox="1"/>
          <p:nvPr/>
        </p:nvSpPr>
        <p:spPr>
          <a:xfrm>
            <a:off x="7915463" y="317274"/>
            <a:ext cx="326310" cy="369332"/>
          </a:xfrm>
          <a:prstGeom prst="rect">
            <a:avLst/>
          </a:prstGeom>
          <a:noFill/>
        </p:spPr>
        <p:txBody>
          <a:bodyPr wrap="square" rtlCol="0">
            <a:spAutoFit/>
          </a:bodyPr>
          <a:lstStyle/>
          <a:p>
            <a:r>
              <a:rPr lang="en-US" b="1" dirty="0">
                <a:solidFill>
                  <a:schemeClr val="bg1"/>
                </a:solidFill>
                <a:latin typeface="Roboto Condensed" pitchFamily="2" charset="0"/>
                <a:ea typeface="Roboto Condensed" pitchFamily="2" charset="0"/>
              </a:rPr>
              <a:t>4</a:t>
            </a:r>
            <a:endParaRPr lang="en-US" sz="700" b="1" dirty="0">
              <a:solidFill>
                <a:schemeClr val="bg1"/>
              </a:solidFill>
              <a:latin typeface="Roboto Condensed" pitchFamily="2" charset="0"/>
              <a:ea typeface="Roboto Condensed" pitchFamily="2" charset="0"/>
            </a:endParaRPr>
          </a:p>
        </p:txBody>
      </p:sp>
      <p:sp>
        <p:nvSpPr>
          <p:cNvPr id="149" name="TextBox 148"/>
          <p:cNvSpPr txBox="1"/>
          <p:nvPr/>
        </p:nvSpPr>
        <p:spPr>
          <a:xfrm>
            <a:off x="8109742" y="384648"/>
            <a:ext cx="980250" cy="3385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PROGRAM Rx’s</a:t>
            </a:r>
          </a:p>
          <a:p>
            <a:endParaRPr lang="en-US" sz="700" b="1" dirty="0">
              <a:solidFill>
                <a:schemeClr val="bg1"/>
              </a:solidFill>
              <a:latin typeface="Roboto Condensed" pitchFamily="2" charset="0"/>
              <a:ea typeface="Roboto Condensed" pitchFamily="2" charset="0"/>
            </a:endParaRPr>
          </a:p>
        </p:txBody>
      </p:sp>
      <p:sp>
        <p:nvSpPr>
          <p:cNvPr id="150" name="Rectangle 149"/>
          <p:cNvSpPr/>
          <p:nvPr/>
        </p:nvSpPr>
        <p:spPr>
          <a:xfrm>
            <a:off x="5795257" y="439657"/>
            <a:ext cx="628657" cy="215444"/>
          </a:xfrm>
          <a:prstGeom prst="rect">
            <a:avLst/>
          </a:prstGeom>
        </p:spPr>
        <p:txBody>
          <a:bodyPr wrap="square">
            <a:spAutoFit/>
          </a:bodyPr>
          <a:lstStyle/>
          <a:p>
            <a:r>
              <a:rPr lang="en-US" sz="800" b="1" dirty="0">
                <a:solidFill>
                  <a:schemeClr val="bg1"/>
                </a:solidFill>
                <a:latin typeface="Roboto Condensed" pitchFamily="2" charset="0"/>
                <a:ea typeface="Roboto Condensed" pitchFamily="2" charset="0"/>
              </a:rPr>
              <a:t>09    2015</a:t>
            </a:r>
          </a:p>
        </p:txBody>
      </p:sp>
      <p:sp>
        <p:nvSpPr>
          <p:cNvPr id="151" name="TextBox 150"/>
          <p:cNvSpPr txBox="1"/>
          <p:nvPr/>
        </p:nvSpPr>
        <p:spPr>
          <a:xfrm>
            <a:off x="5285192" y="352415"/>
            <a:ext cx="756363" cy="477054"/>
          </a:xfrm>
          <a:prstGeom prst="rect">
            <a:avLst/>
          </a:prstGeom>
          <a:noFill/>
        </p:spPr>
        <p:txBody>
          <a:bodyPr wrap="square" rtlCol="0">
            <a:spAutoFit/>
          </a:bodyPr>
          <a:lstStyle/>
          <a:p>
            <a:r>
              <a:rPr lang="en-US" sz="900" b="1" dirty="0">
                <a:solidFill>
                  <a:schemeClr val="bg1"/>
                </a:solidFill>
                <a:latin typeface="Roboto Condensed" pitchFamily="2" charset="0"/>
                <a:ea typeface="Roboto Condensed" pitchFamily="2" charset="0"/>
              </a:rPr>
              <a:t>MEMBER   SINCE</a:t>
            </a:r>
          </a:p>
          <a:p>
            <a:endParaRPr lang="en-US" sz="700" b="1" dirty="0">
              <a:solidFill>
                <a:schemeClr val="bg1"/>
              </a:solidFill>
              <a:latin typeface="Roboto Condensed" pitchFamily="2" charset="0"/>
              <a:ea typeface="Roboto Condensed" pitchFamily="2" charset="0"/>
            </a:endParaRPr>
          </a:p>
        </p:txBody>
      </p:sp>
      <p:sp>
        <p:nvSpPr>
          <p:cNvPr id="152" name="TextBox 151"/>
          <p:cNvSpPr txBox="1"/>
          <p:nvPr/>
        </p:nvSpPr>
        <p:spPr>
          <a:xfrm>
            <a:off x="1733406" y="3813444"/>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58" name="TextBox 157"/>
          <p:cNvSpPr txBox="1"/>
          <p:nvPr/>
        </p:nvSpPr>
        <p:spPr>
          <a:xfrm>
            <a:off x="2141777" y="717361"/>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1  </a:t>
            </a:r>
            <a:endParaRPr lang="en-US" sz="700" b="1" dirty="0">
              <a:solidFill>
                <a:srgbClr val="2071B6"/>
              </a:solidFill>
              <a:latin typeface="Roboto Condensed" pitchFamily="2" charset="0"/>
              <a:ea typeface="Roboto Condensed" pitchFamily="2" charset="0"/>
            </a:endParaRPr>
          </a:p>
        </p:txBody>
      </p:sp>
      <p:sp>
        <p:nvSpPr>
          <p:cNvPr id="159" name="TextBox 158"/>
          <p:cNvSpPr txBox="1"/>
          <p:nvPr/>
        </p:nvSpPr>
        <p:spPr>
          <a:xfrm>
            <a:off x="2883281" y="702046"/>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NICHOLAS    K.  SAMPLE  JR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0" name="TextBox 159"/>
          <p:cNvSpPr txBox="1"/>
          <p:nvPr/>
        </p:nvSpPr>
        <p:spPr>
          <a:xfrm>
            <a:off x="2143487" y="910638"/>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2  </a:t>
            </a:r>
            <a:endParaRPr lang="en-US" sz="700" b="1" dirty="0">
              <a:solidFill>
                <a:srgbClr val="2071B6"/>
              </a:solidFill>
              <a:latin typeface="Roboto Condensed" pitchFamily="2" charset="0"/>
              <a:ea typeface="Roboto Condensed" pitchFamily="2" charset="0"/>
            </a:endParaRPr>
          </a:p>
        </p:txBody>
      </p:sp>
      <p:sp>
        <p:nvSpPr>
          <p:cNvPr id="161" name="TextBox 160"/>
          <p:cNvSpPr txBox="1"/>
          <p:nvPr/>
        </p:nvSpPr>
        <p:spPr>
          <a:xfrm>
            <a:off x="2137190" y="1087624"/>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3  </a:t>
            </a:r>
            <a:endParaRPr lang="en-US" sz="700" b="1" dirty="0">
              <a:solidFill>
                <a:srgbClr val="2071B6"/>
              </a:solidFill>
              <a:latin typeface="Roboto Condensed" pitchFamily="2" charset="0"/>
              <a:ea typeface="Roboto Condensed" pitchFamily="2" charset="0"/>
            </a:endParaRPr>
          </a:p>
        </p:txBody>
      </p:sp>
      <p:sp>
        <p:nvSpPr>
          <p:cNvPr id="162" name="Rectangle 161"/>
          <p:cNvSpPr/>
          <p:nvPr/>
        </p:nvSpPr>
        <p:spPr>
          <a:xfrm>
            <a:off x="5292707" y="724828"/>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3" name="TextBox 162"/>
          <p:cNvSpPr txBox="1"/>
          <p:nvPr/>
        </p:nvSpPr>
        <p:spPr>
          <a:xfrm>
            <a:off x="7089557" y="752596"/>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4" name="TextBox 163"/>
          <p:cNvSpPr txBox="1"/>
          <p:nvPr/>
        </p:nvSpPr>
        <p:spPr>
          <a:xfrm>
            <a:off x="2884609" y="894201"/>
            <a:ext cx="3259790" cy="307777"/>
          </a:xfrm>
          <a:prstGeom prst="rect">
            <a:avLst/>
          </a:prstGeom>
          <a:noFill/>
        </p:spPr>
        <p:txBody>
          <a:bodyPr wrap="square" rtlCol="0">
            <a:spAutoFit/>
          </a:bodyPr>
          <a:lstStyle/>
          <a:p>
            <a:r>
              <a:rPr lang="en-US" sz="1400" b="1" dirty="0">
                <a:solidFill>
                  <a:schemeClr val="tx1">
                    <a:lumMod val="50000"/>
                    <a:lumOff val="50000"/>
                  </a:schemeClr>
                </a:solidFill>
                <a:latin typeface="Roboto Condensed" pitchFamily="2" charset="0"/>
                <a:ea typeface="Roboto Condensed" pitchFamily="2" charset="0"/>
              </a:rPr>
              <a:t>BRENDA    M.  SAMPLE  </a:t>
            </a:r>
            <a:endParaRPr lang="en-US" sz="1100" b="1" dirty="0">
              <a:solidFill>
                <a:schemeClr val="tx1">
                  <a:lumMod val="50000"/>
                  <a:lumOff val="50000"/>
                </a:schemeClr>
              </a:solidFill>
              <a:latin typeface="Roboto Condensed" pitchFamily="2" charset="0"/>
              <a:ea typeface="Roboto Condensed" pitchFamily="2" charset="0"/>
            </a:endParaRPr>
          </a:p>
        </p:txBody>
      </p:sp>
      <p:sp>
        <p:nvSpPr>
          <p:cNvPr id="165" name="Rectangle 164"/>
          <p:cNvSpPr/>
          <p:nvPr/>
        </p:nvSpPr>
        <p:spPr>
          <a:xfrm>
            <a:off x="5294035" y="916983"/>
            <a:ext cx="1830263" cy="246221"/>
          </a:xfrm>
          <a:prstGeom prst="rect">
            <a:avLst/>
          </a:prstGeom>
        </p:spPr>
        <p:txBody>
          <a:bodyPr wrap="square">
            <a:spAutoFit/>
          </a:bodyPr>
          <a:lstStyle/>
          <a:p>
            <a:r>
              <a:rPr lang="en-US" sz="800" b="1" dirty="0">
                <a:solidFill>
                  <a:schemeClr val="tx1">
                    <a:lumMod val="50000"/>
                    <a:lumOff val="50000"/>
                  </a:schemeClr>
                </a:solidFill>
                <a:latin typeface="Roboto Condensed" pitchFamily="2" charset="0"/>
                <a:ea typeface="Roboto Condensed" pitchFamily="2" charset="0"/>
              </a:rPr>
              <a:t>(FEMALE) 12/12/2007     </a:t>
            </a:r>
            <a:r>
              <a:rPr lang="en-US" sz="1000" b="1" dirty="0">
                <a:solidFill>
                  <a:schemeClr val="tx1">
                    <a:lumMod val="50000"/>
                    <a:lumOff val="50000"/>
                  </a:schemeClr>
                </a:solidFill>
                <a:latin typeface="Roboto Condensed" pitchFamily="2" charset="0"/>
                <a:ea typeface="Roboto Condensed" pitchFamily="2" charset="0"/>
              </a:rPr>
              <a:t>9</a:t>
            </a:r>
            <a:r>
              <a:rPr lang="en-US" sz="800" b="1" dirty="0">
                <a:solidFill>
                  <a:schemeClr val="tx1">
                    <a:lumMod val="50000"/>
                    <a:lumOff val="50000"/>
                  </a:schemeClr>
                </a:solidFill>
                <a:latin typeface="Roboto Condensed" pitchFamily="2" charset="0"/>
                <a:ea typeface="Roboto Condensed" pitchFamily="2" charset="0"/>
              </a:rPr>
              <a:t> years old</a:t>
            </a:r>
          </a:p>
        </p:txBody>
      </p:sp>
      <p:sp>
        <p:nvSpPr>
          <p:cNvPr id="166" name="TextBox 165"/>
          <p:cNvSpPr txBox="1"/>
          <p:nvPr/>
        </p:nvSpPr>
        <p:spPr>
          <a:xfrm>
            <a:off x="7090885" y="944751"/>
            <a:ext cx="581161"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SELECT</a:t>
            </a:r>
            <a:endParaRPr lang="en-US" sz="700" b="1" dirty="0">
              <a:solidFill>
                <a:srgbClr val="FF0000"/>
              </a:solidFill>
              <a:latin typeface="Roboto Condensed" pitchFamily="2" charset="0"/>
              <a:ea typeface="Roboto Condensed" pitchFamily="2" charset="0"/>
            </a:endParaRPr>
          </a:p>
        </p:txBody>
      </p:sp>
      <p:sp>
        <p:nvSpPr>
          <p:cNvPr id="167" name="TextBox 166"/>
          <p:cNvSpPr txBox="1"/>
          <p:nvPr/>
        </p:nvSpPr>
        <p:spPr>
          <a:xfrm>
            <a:off x="2138517" y="1255926"/>
            <a:ext cx="958310" cy="230832"/>
          </a:xfrm>
          <a:prstGeom prst="rect">
            <a:avLst/>
          </a:prstGeom>
          <a:noFill/>
        </p:spPr>
        <p:txBody>
          <a:bodyPr wrap="square" rtlCol="0">
            <a:spAutoFit/>
          </a:bodyPr>
          <a:lstStyle/>
          <a:p>
            <a:r>
              <a:rPr lang="en-US" sz="900" b="1" dirty="0">
                <a:solidFill>
                  <a:srgbClr val="2071B6"/>
                </a:solidFill>
                <a:latin typeface="Roboto Condensed" pitchFamily="2" charset="0"/>
                <a:ea typeface="Roboto Condensed" pitchFamily="2" charset="0"/>
              </a:rPr>
              <a:t>DEPENDENT 4  </a:t>
            </a:r>
            <a:endParaRPr lang="en-US" sz="700" b="1" dirty="0">
              <a:solidFill>
                <a:srgbClr val="2071B6"/>
              </a:solidFill>
              <a:latin typeface="Roboto Condensed" pitchFamily="2" charset="0"/>
              <a:ea typeface="Roboto Condensed" pitchFamily="2" charset="0"/>
            </a:endParaRPr>
          </a:p>
        </p:txBody>
      </p:sp>
      <p:sp>
        <p:nvSpPr>
          <p:cNvPr id="168" name="Rectangle 167"/>
          <p:cNvSpPr/>
          <p:nvPr/>
        </p:nvSpPr>
        <p:spPr>
          <a:xfrm>
            <a:off x="72205" y="775714"/>
            <a:ext cx="2021179" cy="79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9290" y="908480"/>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PENICILLIN</a:t>
            </a:r>
          </a:p>
        </p:txBody>
      </p:sp>
      <p:sp>
        <p:nvSpPr>
          <p:cNvPr id="170" name="TextBox 169"/>
          <p:cNvSpPr txBox="1"/>
          <p:nvPr/>
        </p:nvSpPr>
        <p:spPr>
          <a:xfrm>
            <a:off x="19289" y="1057352"/>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PEANUTS</a:t>
            </a:r>
          </a:p>
        </p:txBody>
      </p:sp>
      <p:sp>
        <p:nvSpPr>
          <p:cNvPr id="171" name="TextBox 170"/>
          <p:cNvSpPr txBox="1"/>
          <p:nvPr/>
        </p:nvSpPr>
        <p:spPr>
          <a:xfrm>
            <a:off x="18914" y="1226696"/>
            <a:ext cx="2037038" cy="261610"/>
          </a:xfrm>
          <a:prstGeom prst="rect">
            <a:avLst/>
          </a:prstGeom>
          <a:noFill/>
        </p:spPr>
        <p:txBody>
          <a:bodyPr wrap="square" rtlCol="0">
            <a:spAutoFit/>
          </a:bodyPr>
          <a:lstStyle/>
          <a:p>
            <a:r>
              <a:rPr lang="en-US" sz="1100" dirty="0">
                <a:solidFill>
                  <a:prstClr val="black"/>
                </a:solidFill>
                <a:latin typeface="Roboto Condensed" pitchFamily="2" charset="0"/>
                <a:ea typeface="Roboto Condensed" pitchFamily="2" charset="0"/>
              </a:rPr>
              <a:t>MANGO</a:t>
            </a:r>
          </a:p>
        </p:txBody>
      </p:sp>
      <p:sp>
        <p:nvSpPr>
          <p:cNvPr id="172" name="TextBox 171"/>
          <p:cNvSpPr txBox="1"/>
          <p:nvPr/>
        </p:nvSpPr>
        <p:spPr>
          <a:xfrm>
            <a:off x="1741316" y="1404728"/>
            <a:ext cx="450160" cy="200055"/>
          </a:xfrm>
          <a:prstGeom prst="rect">
            <a:avLst/>
          </a:prstGeom>
          <a:noFill/>
        </p:spPr>
        <p:txBody>
          <a:bodyPr wrap="square" rtlCol="0">
            <a:spAutoFit/>
          </a:bodyPr>
          <a:lstStyle/>
          <a:p>
            <a:r>
              <a:rPr lang="en-US" sz="700" dirty="0">
                <a:solidFill>
                  <a:srgbClr val="FF0000"/>
                </a:solidFill>
                <a:latin typeface="Roboto Condensed" pitchFamily="2" charset="0"/>
                <a:ea typeface="Roboto Condensed" pitchFamily="2" charset="0"/>
              </a:rPr>
              <a:t>&lt;</a:t>
            </a:r>
            <a:r>
              <a:rPr lang="en-US" sz="700" b="1" dirty="0">
                <a:solidFill>
                  <a:srgbClr val="FF0000"/>
                </a:solidFill>
                <a:latin typeface="Roboto Condensed" pitchFamily="2" charset="0"/>
                <a:ea typeface="Roboto Condensed" pitchFamily="2" charset="0"/>
              </a:rPr>
              <a:t>edit&gt;</a:t>
            </a:r>
          </a:p>
        </p:txBody>
      </p:sp>
      <p:sp>
        <p:nvSpPr>
          <p:cNvPr id="173" name="TextBox 172"/>
          <p:cNvSpPr txBox="1"/>
          <p:nvPr/>
        </p:nvSpPr>
        <p:spPr>
          <a:xfrm>
            <a:off x="-4959" y="755463"/>
            <a:ext cx="2034153" cy="215444"/>
          </a:xfrm>
          <a:prstGeom prst="rect">
            <a:avLst/>
          </a:prstGeom>
          <a:noFill/>
        </p:spPr>
        <p:txBody>
          <a:bodyPr wrap="square" rtlCol="0">
            <a:spAutoFit/>
          </a:bodyPr>
          <a:lstStyle/>
          <a:p>
            <a:r>
              <a:rPr lang="en-US" sz="800" b="1" dirty="0">
                <a:solidFill>
                  <a:srgbClr val="2071B6"/>
                </a:solidFill>
                <a:latin typeface="Roboto Condensed" pitchFamily="2" charset="0"/>
                <a:ea typeface="Roboto Condensed" pitchFamily="2" charset="0"/>
              </a:rPr>
              <a:t>ALLERGIES</a:t>
            </a:r>
          </a:p>
        </p:txBody>
      </p:sp>
      <p:sp>
        <p:nvSpPr>
          <p:cNvPr id="85" name="TextBox 84"/>
          <p:cNvSpPr txBox="1"/>
          <p:nvPr/>
        </p:nvSpPr>
        <p:spPr>
          <a:xfrm>
            <a:off x="6032927" y="5362776"/>
            <a:ext cx="1873908" cy="21544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PAGE       </a:t>
            </a:r>
            <a:r>
              <a:rPr lang="en-US" sz="800" b="1" dirty="0">
                <a:solidFill>
                  <a:schemeClr val="bg1">
                    <a:lumMod val="85000"/>
                  </a:schemeClr>
                </a:solidFill>
                <a:latin typeface="Roboto Condensed" pitchFamily="2" charset="0"/>
                <a:ea typeface="Roboto Condensed" pitchFamily="2" charset="0"/>
              </a:rPr>
              <a:t>&lt;&lt;</a:t>
            </a:r>
            <a:r>
              <a:rPr lang="en-US" sz="800" b="1" dirty="0">
                <a:solidFill>
                  <a:srgbClr val="0070C0"/>
                </a:solidFill>
                <a:latin typeface="Roboto Condensed" pitchFamily="2" charset="0"/>
                <a:ea typeface="Roboto Condensed" pitchFamily="2" charset="0"/>
              </a:rPr>
              <a:t>    1      of        1       &gt;&gt;</a:t>
            </a:r>
            <a:endParaRPr lang="en-US" sz="700" b="1" dirty="0">
              <a:solidFill>
                <a:prstClr val="black"/>
              </a:solidFill>
              <a:latin typeface="Roboto Condensed" pitchFamily="2" charset="0"/>
              <a:ea typeface="Roboto Condensed" pitchFamily="2" charset="0"/>
            </a:endParaRPr>
          </a:p>
        </p:txBody>
      </p:sp>
      <p:sp>
        <p:nvSpPr>
          <p:cNvPr id="174" name="TextBox 173"/>
          <p:cNvSpPr txBox="1"/>
          <p:nvPr/>
        </p:nvSpPr>
        <p:spPr>
          <a:xfrm>
            <a:off x="191537" y="5303285"/>
            <a:ext cx="1159363"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CARDHOLDER</a:t>
            </a:r>
          </a:p>
        </p:txBody>
      </p:sp>
      <p:sp>
        <p:nvSpPr>
          <p:cNvPr id="176" name="Rounded Rectangle 175"/>
          <p:cNvSpPr/>
          <p:nvPr/>
        </p:nvSpPr>
        <p:spPr>
          <a:xfrm>
            <a:off x="9355853" y="1337132"/>
            <a:ext cx="898433" cy="16867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7" name="Rounded Rectangle 176"/>
          <p:cNvSpPr/>
          <p:nvPr/>
        </p:nvSpPr>
        <p:spPr>
          <a:xfrm>
            <a:off x="10322525" y="1337132"/>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78" name="TextBox 177"/>
          <p:cNvSpPr txBox="1"/>
          <p:nvPr/>
        </p:nvSpPr>
        <p:spPr>
          <a:xfrm>
            <a:off x="10241827" y="1194684"/>
            <a:ext cx="394660"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Weight</a:t>
            </a:r>
          </a:p>
        </p:txBody>
      </p:sp>
      <p:sp>
        <p:nvSpPr>
          <p:cNvPr id="179" name="TextBox 178"/>
          <p:cNvSpPr txBox="1"/>
          <p:nvPr/>
        </p:nvSpPr>
        <p:spPr>
          <a:xfrm>
            <a:off x="9320363" y="1301291"/>
            <a:ext cx="92146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6   </a:t>
            </a:r>
            <a:r>
              <a:rPr lang="en-US" sz="900" dirty="0">
                <a:latin typeface="Roboto Condensed" pitchFamily="2" charset="0"/>
                <a:ea typeface="Roboto Condensed" pitchFamily="2" charset="0"/>
              </a:rPr>
              <a:t>Ft</a:t>
            </a:r>
            <a:r>
              <a:rPr lang="en-US" sz="900" dirty="0">
                <a:solidFill>
                  <a:srgbClr val="0070C0"/>
                </a:solidFill>
                <a:latin typeface="Roboto Condensed" pitchFamily="2" charset="0"/>
                <a:ea typeface="Roboto Condensed" pitchFamily="2" charset="0"/>
              </a:rPr>
              <a:t>    1  </a:t>
            </a:r>
            <a:r>
              <a:rPr lang="en-US" sz="900" dirty="0">
                <a:latin typeface="Roboto Condensed" pitchFamily="2" charset="0"/>
                <a:ea typeface="Roboto Condensed" pitchFamily="2" charset="0"/>
              </a:rPr>
              <a:t>inch</a:t>
            </a:r>
          </a:p>
        </p:txBody>
      </p:sp>
      <p:sp>
        <p:nvSpPr>
          <p:cNvPr id="180" name="TextBox 179"/>
          <p:cNvSpPr txBox="1"/>
          <p:nvPr/>
        </p:nvSpPr>
        <p:spPr>
          <a:xfrm>
            <a:off x="10262810" y="1301922"/>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215  </a:t>
            </a:r>
            <a:r>
              <a:rPr lang="en-US" sz="900" dirty="0">
                <a:latin typeface="Roboto Condensed" pitchFamily="2" charset="0"/>
                <a:ea typeface="Roboto Condensed" pitchFamily="2" charset="0"/>
              </a:rPr>
              <a:t>LBS</a:t>
            </a:r>
          </a:p>
        </p:txBody>
      </p:sp>
      <p:sp>
        <p:nvSpPr>
          <p:cNvPr id="181" name="TextBox 180"/>
          <p:cNvSpPr txBox="1"/>
          <p:nvPr/>
        </p:nvSpPr>
        <p:spPr>
          <a:xfrm>
            <a:off x="9295464" y="1169990"/>
            <a:ext cx="38343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Height</a:t>
            </a:r>
          </a:p>
        </p:txBody>
      </p:sp>
      <p:sp>
        <p:nvSpPr>
          <p:cNvPr id="182" name="Rounded Rectangle 181"/>
          <p:cNvSpPr/>
          <p:nvPr/>
        </p:nvSpPr>
        <p:spPr>
          <a:xfrm>
            <a:off x="10959889" y="1334460"/>
            <a:ext cx="609936" cy="167367"/>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3" name="TextBox 182"/>
          <p:cNvSpPr txBox="1"/>
          <p:nvPr/>
        </p:nvSpPr>
        <p:spPr>
          <a:xfrm>
            <a:off x="10879191" y="1192012"/>
            <a:ext cx="3032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BMI</a:t>
            </a:r>
          </a:p>
        </p:txBody>
      </p:sp>
      <p:sp>
        <p:nvSpPr>
          <p:cNvPr id="184" name="TextBox 183"/>
          <p:cNvSpPr txBox="1"/>
          <p:nvPr/>
        </p:nvSpPr>
        <p:spPr>
          <a:xfrm>
            <a:off x="10899220" y="1304950"/>
            <a:ext cx="669652"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20.2  </a:t>
            </a:r>
            <a:r>
              <a:rPr lang="en-US" sz="900" dirty="0">
                <a:latin typeface="Roboto Condensed" pitchFamily="2" charset="0"/>
                <a:ea typeface="Roboto Condensed" pitchFamily="2" charset="0"/>
              </a:rPr>
              <a:t>%</a:t>
            </a:r>
          </a:p>
        </p:txBody>
      </p:sp>
      <p:sp>
        <p:nvSpPr>
          <p:cNvPr id="144" name="Action Button: Home 143">
            <a:hlinkClick r:id="rId11"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30307" y="5801735"/>
            <a:ext cx="1324402" cy="261610"/>
          </a:xfrm>
          <a:prstGeom prst="rect">
            <a:avLst/>
          </a:prstGeom>
          <a:noFill/>
        </p:spPr>
        <p:txBody>
          <a:bodyPr wrap="none" rtlCol="0">
            <a:spAutoFit/>
          </a:bodyPr>
          <a:lstStyle/>
          <a:p>
            <a:r>
              <a:rPr lang="en-US" sz="1100" dirty="0">
                <a:latin typeface="Roboto Condensed" pitchFamily="2" charset="0"/>
                <a:ea typeface="Roboto Condensed" pitchFamily="2" charset="0"/>
              </a:rPr>
              <a:t>C-II Drug- Cannot Fill</a:t>
            </a:r>
          </a:p>
        </p:txBody>
      </p:sp>
      <p:sp>
        <p:nvSpPr>
          <p:cNvPr id="187" name="TextBox 186"/>
          <p:cNvSpPr txBox="1"/>
          <p:nvPr/>
        </p:nvSpPr>
        <p:spPr>
          <a:xfrm>
            <a:off x="4244542" y="6209933"/>
            <a:ext cx="674315" cy="215444"/>
          </a:xfrm>
          <a:prstGeom prst="rect">
            <a:avLst/>
          </a:prstGeom>
          <a:noFill/>
        </p:spPr>
        <p:txBody>
          <a:bodyPr wrap="square" rtlCol="0">
            <a:spAutoFit/>
          </a:bodyPr>
          <a:lstStyle/>
          <a:p>
            <a:r>
              <a:rPr lang="en-US" sz="800" dirty="0">
                <a:solidFill>
                  <a:schemeClr val="bg1">
                    <a:lumMod val="85000"/>
                  </a:schemeClr>
                </a:solidFill>
                <a:latin typeface="Roboto Condensed" pitchFamily="2" charset="0"/>
                <a:ea typeface="Roboto Condensed" pitchFamily="2" charset="0"/>
              </a:rPr>
              <a:t>CANCEL</a:t>
            </a:r>
          </a:p>
        </p:txBody>
      </p:sp>
      <p:sp>
        <p:nvSpPr>
          <p:cNvPr id="188" name="Rounded Rectangle 187"/>
          <p:cNvSpPr/>
          <p:nvPr/>
        </p:nvSpPr>
        <p:spPr>
          <a:xfrm>
            <a:off x="4948360" y="6101235"/>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0" name="Rounded Rectangle 189"/>
          <p:cNvSpPr/>
          <p:nvPr/>
        </p:nvSpPr>
        <p:spPr>
          <a:xfrm>
            <a:off x="4962556" y="6378352"/>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26" name="TextBox 125"/>
          <p:cNvSpPr txBox="1"/>
          <p:nvPr/>
        </p:nvSpPr>
        <p:spPr>
          <a:xfrm>
            <a:off x="4925289" y="6080200"/>
            <a:ext cx="1441420" cy="261610"/>
          </a:xfrm>
          <a:prstGeom prst="rect">
            <a:avLst/>
          </a:prstGeom>
          <a:noFill/>
        </p:spPr>
        <p:txBody>
          <a:bodyPr wrap="none" rtlCol="0">
            <a:spAutoFit/>
          </a:bodyPr>
          <a:lstStyle/>
          <a:p>
            <a:r>
              <a:rPr lang="en-US" sz="1100" dirty="0">
                <a:latin typeface="Roboto Condensed" pitchFamily="2" charset="0"/>
                <a:ea typeface="Roboto Condensed" pitchFamily="2" charset="0"/>
              </a:rPr>
              <a:t>No Refills; Calling HCP</a:t>
            </a:r>
          </a:p>
        </p:txBody>
      </p:sp>
      <p:sp>
        <p:nvSpPr>
          <p:cNvPr id="192" name="Rounded Rectangle 191"/>
          <p:cNvSpPr/>
          <p:nvPr/>
        </p:nvSpPr>
        <p:spPr>
          <a:xfrm>
            <a:off x="6486701" y="5832737"/>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3" name="TextBox 192"/>
          <p:cNvSpPr txBox="1"/>
          <p:nvPr/>
        </p:nvSpPr>
        <p:spPr>
          <a:xfrm>
            <a:off x="6454312" y="5812241"/>
            <a:ext cx="2032256" cy="261610"/>
          </a:xfrm>
          <a:prstGeom prst="rect">
            <a:avLst/>
          </a:prstGeom>
          <a:noFill/>
        </p:spPr>
        <p:txBody>
          <a:bodyPr wrap="square" rtlCol="0">
            <a:spAutoFit/>
          </a:bodyPr>
          <a:lstStyle/>
          <a:p>
            <a:r>
              <a:rPr lang="en-US" sz="1100" dirty="0">
                <a:latin typeface="Roboto Condensed" pitchFamily="2" charset="0"/>
                <a:ea typeface="Roboto Condensed" pitchFamily="2" charset="0"/>
              </a:rPr>
              <a:t>Ins Declined- Cash Price</a:t>
            </a:r>
          </a:p>
        </p:txBody>
      </p:sp>
      <p:sp>
        <p:nvSpPr>
          <p:cNvPr id="194" name="Rounded Rectangle 193"/>
          <p:cNvSpPr/>
          <p:nvPr/>
        </p:nvSpPr>
        <p:spPr>
          <a:xfrm>
            <a:off x="6488131" y="6111741"/>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95" name="Rounded Rectangle 194"/>
          <p:cNvSpPr/>
          <p:nvPr/>
        </p:nvSpPr>
        <p:spPr>
          <a:xfrm>
            <a:off x="6494444" y="6388858"/>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185" name="TextBox 184"/>
          <p:cNvSpPr txBox="1"/>
          <p:nvPr/>
        </p:nvSpPr>
        <p:spPr>
          <a:xfrm>
            <a:off x="4917687" y="6344383"/>
            <a:ext cx="1532792" cy="261610"/>
          </a:xfrm>
          <a:prstGeom prst="rect">
            <a:avLst/>
          </a:prstGeom>
          <a:noFill/>
        </p:spPr>
        <p:txBody>
          <a:bodyPr wrap="none" rtlCol="0">
            <a:spAutoFit/>
          </a:bodyPr>
          <a:lstStyle/>
          <a:p>
            <a:r>
              <a:rPr lang="en-US" sz="1100" dirty="0">
                <a:latin typeface="Roboto Condensed" pitchFamily="2" charset="0"/>
                <a:ea typeface="Roboto Condensed" pitchFamily="2" charset="0"/>
              </a:rPr>
              <a:t>Rx Expired; Calling HCP</a:t>
            </a:r>
          </a:p>
        </p:txBody>
      </p:sp>
      <p:sp>
        <p:nvSpPr>
          <p:cNvPr id="186" name="TextBox 185"/>
          <p:cNvSpPr txBox="1"/>
          <p:nvPr/>
        </p:nvSpPr>
        <p:spPr>
          <a:xfrm>
            <a:off x="6471159" y="6086267"/>
            <a:ext cx="1470274" cy="261610"/>
          </a:xfrm>
          <a:prstGeom prst="rect">
            <a:avLst/>
          </a:prstGeom>
          <a:noFill/>
        </p:spPr>
        <p:txBody>
          <a:bodyPr wrap="none" rtlCol="0">
            <a:spAutoFit/>
          </a:bodyPr>
          <a:lstStyle/>
          <a:p>
            <a:r>
              <a:rPr lang="en-US" sz="1100" dirty="0">
                <a:latin typeface="Roboto Condensed" pitchFamily="2" charset="0"/>
                <a:ea typeface="Roboto Condensed" pitchFamily="2" charset="0"/>
              </a:rPr>
              <a:t>Medication Not Carried</a:t>
            </a:r>
          </a:p>
        </p:txBody>
      </p:sp>
      <p:sp>
        <p:nvSpPr>
          <p:cNvPr id="191" name="TextBox 190"/>
          <p:cNvSpPr txBox="1"/>
          <p:nvPr/>
        </p:nvSpPr>
        <p:spPr>
          <a:xfrm>
            <a:off x="6469775" y="6351862"/>
            <a:ext cx="997389" cy="261610"/>
          </a:xfrm>
          <a:prstGeom prst="rect">
            <a:avLst/>
          </a:prstGeom>
          <a:noFill/>
        </p:spPr>
        <p:txBody>
          <a:bodyPr wrap="none" rtlCol="0">
            <a:spAutoFit/>
          </a:bodyPr>
          <a:lstStyle/>
          <a:p>
            <a:r>
              <a:rPr lang="en-US" sz="1100" dirty="0">
                <a:latin typeface="Roboto Condensed" pitchFamily="2" charset="0"/>
                <a:ea typeface="Roboto Condensed" pitchFamily="2" charset="0"/>
              </a:rPr>
              <a:t>Refill too Soon</a:t>
            </a:r>
          </a:p>
        </p:txBody>
      </p:sp>
      <p:sp>
        <p:nvSpPr>
          <p:cNvPr id="11" name="Rectangle 10">
            <a:hlinkClick r:id="rId12" action="ppaction://hlinksldjump"/>
          </p:cNvPr>
          <p:cNvSpPr/>
          <p:nvPr/>
        </p:nvSpPr>
        <p:spPr>
          <a:xfrm>
            <a:off x="6458313" y="5818827"/>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hlinkClick r:id="rId13" action="ppaction://hlinksldjump"/>
          </p:cNvPr>
          <p:cNvSpPr/>
          <p:nvPr/>
        </p:nvSpPr>
        <p:spPr>
          <a:xfrm>
            <a:off x="6459760" y="6099489"/>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hlinkClick r:id="rId14" action="ppaction://hlinksldjump"/>
          </p:cNvPr>
          <p:cNvSpPr/>
          <p:nvPr/>
        </p:nvSpPr>
        <p:spPr>
          <a:xfrm>
            <a:off x="6467699" y="6371566"/>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hlinkClick r:id="rId15" action="ppaction://hlinksldjump"/>
          </p:cNvPr>
          <p:cNvSpPr/>
          <p:nvPr/>
        </p:nvSpPr>
        <p:spPr>
          <a:xfrm>
            <a:off x="4931872" y="5808447"/>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hlinkClick r:id="rId16" action="ppaction://hlinksldjump"/>
          </p:cNvPr>
          <p:cNvSpPr/>
          <p:nvPr/>
        </p:nvSpPr>
        <p:spPr>
          <a:xfrm>
            <a:off x="4926108" y="6090045"/>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hlinkClick r:id="rId17" action="ppaction://hlinksldjump"/>
          </p:cNvPr>
          <p:cNvSpPr/>
          <p:nvPr/>
        </p:nvSpPr>
        <p:spPr>
          <a:xfrm>
            <a:off x="4929614" y="6362320"/>
            <a:ext cx="1479608" cy="241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8010396" y="5822585"/>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13" name="Rounded Rectangle 212"/>
          <p:cNvSpPr/>
          <p:nvPr/>
        </p:nvSpPr>
        <p:spPr>
          <a:xfrm>
            <a:off x="8011826" y="6101589"/>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14" name="Rounded Rectangle 213"/>
          <p:cNvSpPr/>
          <p:nvPr/>
        </p:nvSpPr>
        <p:spPr>
          <a:xfrm>
            <a:off x="8018139" y="6378706"/>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15" name="TextBox 214"/>
          <p:cNvSpPr txBox="1"/>
          <p:nvPr/>
        </p:nvSpPr>
        <p:spPr>
          <a:xfrm>
            <a:off x="8037460" y="6076115"/>
            <a:ext cx="1385704" cy="261610"/>
          </a:xfrm>
          <a:prstGeom prst="rect">
            <a:avLst/>
          </a:prstGeom>
          <a:noFill/>
        </p:spPr>
        <p:txBody>
          <a:bodyPr wrap="square" rtlCol="0">
            <a:spAutoFit/>
          </a:bodyPr>
          <a:lstStyle/>
          <a:p>
            <a:pPr algn="ctr"/>
            <a:r>
              <a:rPr lang="en-US" sz="1100" dirty="0">
                <a:latin typeface="Roboto Condensed" pitchFamily="2" charset="0"/>
                <a:ea typeface="Roboto Condensed" pitchFamily="2" charset="0"/>
              </a:rPr>
              <a:t>[PLACEHOLDER]</a:t>
            </a:r>
          </a:p>
        </p:txBody>
      </p:sp>
      <p:sp>
        <p:nvSpPr>
          <p:cNvPr id="216" name="TextBox 215"/>
          <p:cNvSpPr txBox="1"/>
          <p:nvPr/>
        </p:nvSpPr>
        <p:spPr>
          <a:xfrm>
            <a:off x="8032586" y="6341710"/>
            <a:ext cx="1402384" cy="261610"/>
          </a:xfrm>
          <a:prstGeom prst="rect">
            <a:avLst/>
          </a:prstGeom>
          <a:noFill/>
        </p:spPr>
        <p:txBody>
          <a:bodyPr wrap="square" rtlCol="0">
            <a:spAutoFit/>
          </a:bodyPr>
          <a:lstStyle/>
          <a:p>
            <a:pPr algn="ctr"/>
            <a:r>
              <a:rPr lang="en-US" sz="1100" dirty="0">
                <a:latin typeface="Roboto Condensed" pitchFamily="2" charset="0"/>
                <a:ea typeface="Roboto Condensed" pitchFamily="2" charset="0"/>
              </a:rPr>
              <a:t>[PLACEHOLDER]</a:t>
            </a:r>
          </a:p>
        </p:txBody>
      </p:sp>
      <p:sp>
        <p:nvSpPr>
          <p:cNvPr id="220" name="Rounded Rectangle 219"/>
          <p:cNvSpPr/>
          <p:nvPr/>
        </p:nvSpPr>
        <p:spPr>
          <a:xfrm>
            <a:off x="9553874" y="5833022"/>
            <a:ext cx="1424574"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1" name="Rounded Rectangle 220"/>
          <p:cNvSpPr/>
          <p:nvPr/>
        </p:nvSpPr>
        <p:spPr>
          <a:xfrm>
            <a:off x="9555304" y="6112026"/>
            <a:ext cx="1443338"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2" name="Rounded Rectangle 221"/>
          <p:cNvSpPr/>
          <p:nvPr/>
        </p:nvSpPr>
        <p:spPr>
          <a:xfrm>
            <a:off x="9561617" y="6389143"/>
            <a:ext cx="1429142" cy="220618"/>
          </a:xfrm>
          <a:prstGeom prst="round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23" name="TextBox 222"/>
          <p:cNvSpPr txBox="1"/>
          <p:nvPr/>
        </p:nvSpPr>
        <p:spPr>
          <a:xfrm>
            <a:off x="9723479" y="6086552"/>
            <a:ext cx="1099980" cy="261610"/>
          </a:xfrm>
          <a:prstGeom prst="rect">
            <a:avLst/>
          </a:prstGeom>
          <a:noFill/>
        </p:spPr>
        <p:txBody>
          <a:bodyPr wrap="none" rtlCol="0">
            <a:spAutoFit/>
          </a:bodyPr>
          <a:lstStyle/>
          <a:p>
            <a:pPr algn="ctr"/>
            <a:r>
              <a:rPr lang="en-US" sz="1100" dirty="0">
                <a:latin typeface="Roboto Condensed" pitchFamily="2" charset="0"/>
                <a:ea typeface="Roboto Condensed" pitchFamily="2" charset="0"/>
              </a:rPr>
              <a:t>[PLACEHOLDER]</a:t>
            </a:r>
          </a:p>
        </p:txBody>
      </p:sp>
      <p:sp>
        <p:nvSpPr>
          <p:cNvPr id="224" name="TextBox 223"/>
          <p:cNvSpPr txBox="1"/>
          <p:nvPr/>
        </p:nvSpPr>
        <p:spPr>
          <a:xfrm>
            <a:off x="9590276" y="6352147"/>
            <a:ext cx="1388171" cy="261610"/>
          </a:xfrm>
          <a:prstGeom prst="rect">
            <a:avLst/>
          </a:prstGeom>
          <a:noFill/>
        </p:spPr>
        <p:txBody>
          <a:bodyPr wrap="square" rtlCol="0">
            <a:spAutoFit/>
          </a:bodyPr>
          <a:lstStyle/>
          <a:p>
            <a:pPr algn="ctr"/>
            <a:r>
              <a:rPr lang="en-US" sz="1100" dirty="0">
                <a:latin typeface="Roboto Condensed" pitchFamily="2" charset="0"/>
                <a:ea typeface="Roboto Condensed" pitchFamily="2" charset="0"/>
              </a:rPr>
              <a:t>[PLACEHOLDER]</a:t>
            </a:r>
          </a:p>
        </p:txBody>
      </p:sp>
      <p:sp>
        <p:nvSpPr>
          <p:cNvPr id="228" name="TextBox 227"/>
          <p:cNvSpPr txBox="1"/>
          <p:nvPr/>
        </p:nvSpPr>
        <p:spPr>
          <a:xfrm>
            <a:off x="7984890" y="5799825"/>
            <a:ext cx="1450080" cy="261610"/>
          </a:xfrm>
          <a:prstGeom prst="rect">
            <a:avLst/>
          </a:prstGeom>
          <a:noFill/>
        </p:spPr>
        <p:txBody>
          <a:bodyPr wrap="square" rtlCol="0">
            <a:spAutoFit/>
          </a:bodyPr>
          <a:lstStyle/>
          <a:p>
            <a:pPr algn="ctr"/>
            <a:r>
              <a:rPr lang="en-US" sz="1100" dirty="0">
                <a:latin typeface="Roboto Condensed" pitchFamily="2" charset="0"/>
                <a:ea typeface="Roboto Condensed" pitchFamily="2" charset="0"/>
              </a:rPr>
              <a:t>[PLACEHOLDER]</a:t>
            </a:r>
          </a:p>
        </p:txBody>
      </p:sp>
      <p:sp>
        <p:nvSpPr>
          <p:cNvPr id="229" name="TextBox 228"/>
          <p:cNvSpPr txBox="1"/>
          <p:nvPr/>
        </p:nvSpPr>
        <p:spPr>
          <a:xfrm>
            <a:off x="9579383" y="5819455"/>
            <a:ext cx="1388171" cy="261610"/>
          </a:xfrm>
          <a:prstGeom prst="rect">
            <a:avLst/>
          </a:prstGeom>
          <a:noFill/>
        </p:spPr>
        <p:txBody>
          <a:bodyPr wrap="square" rtlCol="0">
            <a:spAutoFit/>
          </a:bodyPr>
          <a:lstStyle/>
          <a:p>
            <a:pPr algn="ctr"/>
            <a:r>
              <a:rPr lang="en-US" sz="1100" dirty="0">
                <a:latin typeface="Roboto Condensed" pitchFamily="2" charset="0"/>
                <a:ea typeface="Roboto Condensed" pitchFamily="2" charset="0"/>
              </a:rPr>
              <a:t>[PLACEHOLDER]</a:t>
            </a:r>
          </a:p>
        </p:txBody>
      </p:sp>
      <p:sp>
        <p:nvSpPr>
          <p:cNvPr id="18" name="Rectangle 17"/>
          <p:cNvSpPr/>
          <p:nvPr/>
        </p:nvSpPr>
        <p:spPr>
          <a:xfrm>
            <a:off x="2161270" y="5703093"/>
            <a:ext cx="9497117" cy="995437"/>
          </a:xfrm>
          <a:prstGeom prst="rect">
            <a:avLst/>
          </a:prstGeom>
          <a:solidFill>
            <a:srgbClr val="256F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278986" y="2792374"/>
            <a:ext cx="8985871" cy="7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Rx label for transf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2412706" y="3029808"/>
            <a:ext cx="1232772" cy="2191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0" name="TextBox 199"/>
          <p:cNvSpPr txBox="1"/>
          <p:nvPr/>
        </p:nvSpPr>
        <p:spPr>
          <a:xfrm>
            <a:off x="2253241" y="5939384"/>
            <a:ext cx="110684" cy="307777"/>
          </a:xfrm>
          <a:prstGeom prst="rect">
            <a:avLst/>
          </a:prstGeom>
          <a:noFill/>
        </p:spPr>
        <p:txBody>
          <a:bodyPr wrap="square" rtlCol="0">
            <a:spAutoFit/>
          </a:bodyPr>
          <a:lstStyle/>
          <a:p>
            <a:r>
              <a:rPr lang="en-US" sz="1400" dirty="0"/>
              <a:t>|</a:t>
            </a:r>
          </a:p>
        </p:txBody>
      </p:sp>
      <p:sp>
        <p:nvSpPr>
          <p:cNvPr id="34" name="Round Same Side Corner Rectangle 33"/>
          <p:cNvSpPr/>
          <p:nvPr/>
        </p:nvSpPr>
        <p:spPr>
          <a:xfrm>
            <a:off x="2306968" y="1812138"/>
            <a:ext cx="1567332" cy="338881"/>
          </a:xfrm>
          <a:prstGeom prst="round2SameRect">
            <a:avLst/>
          </a:prstGeom>
          <a:solidFill>
            <a:srgbClr val="9AC6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solidFill>
                  <a:schemeClr val="tx1"/>
                </a:solidFill>
                <a:latin typeface="Roboto Condensed" pitchFamily="2" charset="0"/>
                <a:ea typeface="Roboto Condensed" pitchFamily="2" charset="0"/>
              </a:rPr>
              <a:t>ACTIVE MEDICATIONS</a:t>
            </a:r>
          </a:p>
        </p:txBody>
      </p:sp>
      <p:sp>
        <p:nvSpPr>
          <p:cNvPr id="203" name="Round Same Side Corner Rectangle 202"/>
          <p:cNvSpPr/>
          <p:nvPr/>
        </p:nvSpPr>
        <p:spPr>
          <a:xfrm>
            <a:off x="3874544" y="1900793"/>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POINT EARNINGS</a:t>
            </a:r>
          </a:p>
        </p:txBody>
      </p:sp>
      <p:sp>
        <p:nvSpPr>
          <p:cNvPr id="204" name="Round Same Side Corner Rectangle 203"/>
          <p:cNvSpPr/>
          <p:nvPr/>
        </p:nvSpPr>
        <p:spPr>
          <a:xfrm>
            <a:off x="5437381" y="1899407"/>
            <a:ext cx="1567332" cy="251845"/>
          </a:xfrm>
          <a:prstGeom prst="round2Same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b="1" dirty="0">
                <a:latin typeface="Roboto Condensed" pitchFamily="2" charset="0"/>
                <a:ea typeface="Roboto Condensed" pitchFamily="2" charset="0"/>
              </a:rPr>
              <a:t>PAST MEDICATIONS</a:t>
            </a:r>
          </a:p>
        </p:txBody>
      </p:sp>
      <p:sp>
        <p:nvSpPr>
          <p:cNvPr id="42" name="TextBox 41"/>
          <p:cNvSpPr txBox="1"/>
          <p:nvPr/>
        </p:nvSpPr>
        <p:spPr>
          <a:xfrm>
            <a:off x="3149531" y="5901410"/>
            <a:ext cx="8032948" cy="646331"/>
          </a:xfrm>
          <a:prstGeom prst="rect">
            <a:avLst/>
          </a:prstGeom>
          <a:noFill/>
        </p:spPr>
        <p:txBody>
          <a:bodyPr wrap="square" rtlCol="0">
            <a:spAutoFit/>
          </a:bodyPr>
          <a:lstStyle/>
          <a:p>
            <a:pPr algn="ctr"/>
            <a:r>
              <a:rPr lang="en-US" i="1" dirty="0">
                <a:solidFill>
                  <a:schemeClr val="bg1"/>
                </a:solidFill>
              </a:rPr>
              <a:t>To communicate with the patient regarding</a:t>
            </a:r>
            <a:br>
              <a:rPr lang="en-US" i="1" dirty="0">
                <a:solidFill>
                  <a:schemeClr val="bg1"/>
                </a:solidFill>
              </a:rPr>
            </a:br>
            <a:r>
              <a:rPr lang="en-US" i="1" dirty="0">
                <a:solidFill>
                  <a:schemeClr val="bg1"/>
                </a:solidFill>
              </a:rPr>
              <a:t>a prescription, please select one from the list above.</a:t>
            </a:r>
          </a:p>
        </p:txBody>
      </p:sp>
      <p:sp>
        <p:nvSpPr>
          <p:cNvPr id="43" name="TextBox 42"/>
          <p:cNvSpPr txBox="1"/>
          <p:nvPr/>
        </p:nvSpPr>
        <p:spPr>
          <a:xfrm>
            <a:off x="8269343" y="2975443"/>
            <a:ext cx="3224654" cy="369332"/>
          </a:xfrm>
          <a:prstGeom prst="rect">
            <a:avLst/>
          </a:prstGeom>
          <a:noFill/>
        </p:spPr>
        <p:txBody>
          <a:bodyPr wrap="square" rtlCol="0">
            <a:spAutoFit/>
          </a:bodyPr>
          <a:lstStyle/>
          <a:p>
            <a:pPr algn="r"/>
            <a:r>
              <a:rPr lang="en-US" u="sng" dirty="0">
                <a:solidFill>
                  <a:srgbClr val="256FBD"/>
                </a:solidFill>
              </a:rPr>
              <a:t>RETURN TO PRESCRIPTION LIST</a:t>
            </a:r>
          </a:p>
        </p:txBody>
      </p:sp>
      <p:sp>
        <p:nvSpPr>
          <p:cNvPr id="205" name="TextBox 204"/>
          <p:cNvSpPr txBox="1"/>
          <p:nvPr/>
        </p:nvSpPr>
        <p:spPr>
          <a:xfrm>
            <a:off x="3756385" y="3090401"/>
            <a:ext cx="3592456" cy="615553"/>
          </a:xfrm>
          <a:prstGeom prst="rect">
            <a:avLst/>
          </a:prstGeom>
          <a:noFill/>
        </p:spPr>
        <p:txBody>
          <a:bodyPr wrap="square" rtlCol="0">
            <a:spAutoFit/>
          </a:bodyPr>
          <a:lstStyle/>
          <a:p>
            <a:r>
              <a:rPr lang="en-US" sz="1200" b="1" dirty="0"/>
              <a:t>Patient Medication Scan</a:t>
            </a:r>
            <a:r>
              <a:rPr lang="en-US" sz="1100" b="1" dirty="0"/>
              <a:t/>
            </a:r>
            <a:br>
              <a:rPr lang="en-US" sz="1100" b="1" dirty="0"/>
            </a:br>
            <a:r>
              <a:rPr lang="en-US" sz="1100" dirty="0"/>
              <a:t>Submitted:	03/16/15 @ 11:32 CST</a:t>
            </a:r>
            <a:br>
              <a:rPr lang="en-US" sz="1100" dirty="0"/>
            </a:br>
            <a:r>
              <a:rPr lang="en-US" sz="1100" dirty="0"/>
              <a:t>Last Viewed:	03/16/15 @ 16:02 CST</a:t>
            </a:r>
          </a:p>
        </p:txBody>
      </p:sp>
      <p:pic>
        <p:nvPicPr>
          <p:cNvPr id="33" name="Picture 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56444" y="2415860"/>
            <a:ext cx="3172075" cy="4500453"/>
          </a:xfrm>
          <a:prstGeom prst="rect">
            <a:avLst/>
          </a:prstGeom>
        </p:spPr>
      </p:pic>
      <p:pic>
        <p:nvPicPr>
          <p:cNvPr id="206" name="Picture 20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62417" y="3289244"/>
            <a:ext cx="3172075" cy="4500453"/>
          </a:xfrm>
          <a:prstGeom prst="rect">
            <a:avLst/>
          </a:prstGeom>
        </p:spPr>
      </p:pic>
      <p:sp>
        <p:nvSpPr>
          <p:cNvPr id="121" name="TextBox 120"/>
          <p:cNvSpPr txBox="1"/>
          <p:nvPr/>
        </p:nvSpPr>
        <p:spPr>
          <a:xfrm>
            <a:off x="3722311" y="3788325"/>
            <a:ext cx="1224759" cy="276999"/>
          </a:xfrm>
          <a:prstGeom prst="rect">
            <a:avLst/>
          </a:prstGeom>
          <a:noFill/>
        </p:spPr>
        <p:txBody>
          <a:bodyPr wrap="none" rtlCol="0">
            <a:spAutoFit/>
          </a:bodyPr>
          <a:lstStyle/>
          <a:p>
            <a:r>
              <a:rPr lang="en-US" sz="1200" b="1" dirty="0"/>
              <a:t>Pharmacy Notes</a:t>
            </a:r>
            <a:endParaRPr lang="en-US" sz="1200" b="1" dirty="0">
              <a:solidFill>
                <a:srgbClr val="256FBD"/>
              </a:solidFill>
              <a:latin typeface="Roboto Condensed" pitchFamily="2" charset="0"/>
              <a:ea typeface="Roboto Condensed" pitchFamily="2" charset="0"/>
            </a:endParaRPr>
          </a:p>
        </p:txBody>
      </p:sp>
      <p:sp>
        <p:nvSpPr>
          <p:cNvPr id="175" name="Rounded Rectangle 174"/>
          <p:cNvSpPr/>
          <p:nvPr/>
        </p:nvSpPr>
        <p:spPr>
          <a:xfrm>
            <a:off x="3822576" y="4066541"/>
            <a:ext cx="3287043" cy="684920"/>
          </a:xfrm>
          <a:prstGeom prst="roundRect">
            <a:avLst/>
          </a:prstGeom>
          <a:solidFill>
            <a:schemeClr val="bg1"/>
          </a:solidFill>
          <a:ln w="19050">
            <a:solidFill>
              <a:srgbClr val="256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Condensed" pitchFamily="2" charset="0"/>
              <a:ea typeface="Roboto Condensed" pitchFamily="2" charset="0"/>
            </a:endParaRPr>
          </a:p>
        </p:txBody>
      </p:sp>
      <p:sp>
        <p:nvSpPr>
          <p:cNvPr id="202" name="Rectangle 201"/>
          <p:cNvSpPr/>
          <p:nvPr/>
        </p:nvSpPr>
        <p:spPr>
          <a:xfrm>
            <a:off x="2245079" y="4011119"/>
            <a:ext cx="2028420" cy="2409304"/>
          </a:xfrm>
          <a:prstGeom prst="rect">
            <a:avLst/>
          </a:prstGeom>
          <a:solidFill>
            <a:srgbClr val="256FBD"/>
          </a:solidFill>
          <a:ln w="19050">
            <a:solidFill>
              <a:srgbClr val="9AC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DID YOU KNOW…</a:t>
            </a:r>
            <a:r>
              <a:rPr lang="en-US" dirty="0"/>
              <a:t/>
            </a:r>
            <a:br>
              <a:rPr lang="en-US" dirty="0"/>
            </a:br>
            <a:r>
              <a:rPr lang="en-US" sz="1200" dirty="0"/>
              <a:t>We have developed standard messages for many of your common needs, accessible using the green buttons to the right.  These messages are patient-specific and designed to save you time! (</a:t>
            </a:r>
            <a:r>
              <a:rPr lang="en-US" sz="1200" b="1" u="sng" dirty="0"/>
              <a:t>LEARN MORE</a:t>
            </a:r>
            <a:r>
              <a:rPr lang="en-US" sz="1200" b="1" dirty="0"/>
              <a:t>)</a:t>
            </a:r>
            <a:r>
              <a:rPr lang="en-US" sz="1200" b="1" u="sng" dirty="0"/>
              <a:t/>
            </a:r>
            <a:br>
              <a:rPr lang="en-US" sz="1200" b="1" u="sng" dirty="0"/>
            </a:br>
            <a:r>
              <a:rPr lang="en-US" sz="1200" b="1" u="sng" dirty="0"/>
              <a:t/>
            </a:r>
            <a:br>
              <a:rPr lang="en-US" sz="1200" b="1" u="sng" dirty="0"/>
            </a:br>
            <a:r>
              <a:rPr lang="en-US" sz="1050" i="1" dirty="0"/>
              <a:t>Click anywhere to close</a:t>
            </a:r>
            <a:endParaRPr lang="en-US" i="1" dirty="0"/>
          </a:p>
        </p:txBody>
      </p:sp>
      <p:pic>
        <p:nvPicPr>
          <p:cNvPr id="153" name="Picture 1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47282" y="5929232"/>
            <a:ext cx="3172075" cy="4500453"/>
          </a:xfrm>
          <a:prstGeom prst="rect">
            <a:avLst/>
          </a:prstGeom>
        </p:spPr>
      </p:pic>
    </p:spTree>
    <p:extLst>
      <p:ext uri="{BB962C8B-B14F-4D97-AF65-F5344CB8AC3E}">
        <p14:creationId xmlns:p14="http://schemas.microsoft.com/office/powerpoint/2010/main" val="1501103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xit" presetSubtype="0" fill="hold" nodeType="afterEffect">
                                  <p:stCondLst>
                                    <p:cond delay="500"/>
                                  </p:stCondLst>
                                  <p:childTnLst>
                                    <p:animEffect transition="out" filter="fade">
                                      <p:cBhvr>
                                        <p:cTn id="10" dur="500"/>
                                        <p:tgtEl>
                                          <p:spTgt spid="33"/>
                                        </p:tgtEl>
                                      </p:cBhvr>
                                    </p:animEffect>
                                    <p:set>
                                      <p:cBhvr>
                                        <p:cTn id="11" dur="1" fill="hold">
                                          <p:stCondLst>
                                            <p:cond delay="499"/>
                                          </p:stCondLst>
                                        </p:cTn>
                                        <p:tgtEl>
                                          <p:spTgt spid="33"/>
                                        </p:tgtEl>
                                        <p:attrNameLst>
                                          <p:attrName>style.visibility</p:attrName>
                                        </p:attrNameLst>
                                      </p:cBhvr>
                                      <p:to>
                                        <p:strVal val="hidden"/>
                                      </p:to>
                                    </p:set>
                                  </p:childTnLst>
                                </p:cTn>
                              </p:par>
                              <p:par>
                                <p:cTn id="12" presetID="10" presetClass="exit" presetSubtype="0" fill="hold" grpId="0" nodeType="withEffect">
                                  <p:stCondLst>
                                    <p:cond delay="50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childTnLst>
                          </p:cTn>
                        </p:par>
                        <p:par>
                          <p:cTn id="15" fill="hold">
                            <p:stCondLst>
                              <p:cond delay="1500"/>
                            </p:stCondLst>
                            <p:childTnLst>
                              <p:par>
                                <p:cTn id="16" presetID="22" presetClass="exit" presetSubtype="1" fill="hold" grpId="0" nodeType="afterEffect">
                                  <p:stCondLst>
                                    <p:cond delay="500"/>
                                  </p:stCondLst>
                                  <p:childTnLst>
                                    <p:animEffect transition="out" filter="wipe(up)">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ntr" presetSubtype="0" fill="hold" grpId="0" nodeType="withEffect">
                                  <p:stCondLst>
                                    <p:cond delay="5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34"/>
                                        </p:tgtEl>
                                        <p:attrNameLst>
                                          <p:attrName>style.visibility</p:attrName>
                                        </p:attrNameLst>
                                      </p:cBhvr>
                                      <p:to>
                                        <p:strVal val="visible"/>
                                      </p:to>
                                    </p:set>
                                    <p:animEffect transition="in" filter="fade">
                                      <p:cBhvr>
                                        <p:cTn id="25" dur="500"/>
                                        <p:tgtEl>
                                          <p:spTgt spid="134"/>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05"/>
                                        </p:tgtEl>
                                        <p:attrNameLst>
                                          <p:attrName>style.visibility</p:attrName>
                                        </p:attrNameLst>
                                      </p:cBhvr>
                                      <p:to>
                                        <p:strVal val="visible"/>
                                      </p:to>
                                    </p:set>
                                    <p:animEffect transition="in" filter="wipe(left)">
                                      <p:cBhvr>
                                        <p:cTn id="29" dur="500"/>
                                        <p:tgtEl>
                                          <p:spTgt spid="20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5"/>
                                        </p:tgtEl>
                                        <p:attrNameLst>
                                          <p:attrName>style.visibility</p:attrName>
                                        </p:attrNameLst>
                                      </p:cBhvr>
                                      <p:to>
                                        <p:strVal val="visible"/>
                                      </p:to>
                                    </p:set>
                                    <p:animEffect transition="in" filter="fade">
                                      <p:cBhvr>
                                        <p:cTn id="32" dur="500"/>
                                        <p:tgtEl>
                                          <p:spTgt spid="17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fade">
                                      <p:cBhvr>
                                        <p:cTn id="35" dur="500"/>
                                        <p:tgtEl>
                                          <p:spTgt spid="12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6"/>
                                        </p:tgtEl>
                                        <p:attrNameLst>
                                          <p:attrName>style.visibility</p:attrName>
                                        </p:attrNameLst>
                                      </p:cBhvr>
                                      <p:to>
                                        <p:strVal val="visible"/>
                                      </p:to>
                                    </p:set>
                                    <p:animEffect transition="in" filter="fade">
                                      <p:cBhvr>
                                        <p:cTn id="44" dur="500"/>
                                        <p:tgtEl>
                                          <p:spTgt spid="206"/>
                                        </p:tgtEl>
                                      </p:cBhvr>
                                    </p:animEffect>
                                  </p:childTnLst>
                                </p:cTn>
                              </p:par>
                            </p:childTnLst>
                          </p:cTn>
                        </p:par>
                        <p:par>
                          <p:cTn id="45" fill="hold">
                            <p:stCondLst>
                              <p:cond delay="500"/>
                            </p:stCondLst>
                            <p:childTnLst>
                              <p:par>
                                <p:cTn id="46" presetID="10" presetClass="exit" presetSubtype="0" fill="hold" nodeType="afterEffect">
                                  <p:stCondLst>
                                    <p:cond delay="500"/>
                                  </p:stCondLst>
                                  <p:childTnLst>
                                    <p:animEffect transition="out" filter="fade">
                                      <p:cBhvr>
                                        <p:cTn id="47" dur="500"/>
                                        <p:tgtEl>
                                          <p:spTgt spid="206"/>
                                        </p:tgtEl>
                                      </p:cBhvr>
                                    </p:animEffect>
                                    <p:set>
                                      <p:cBhvr>
                                        <p:cTn id="48" dur="1" fill="hold">
                                          <p:stCondLst>
                                            <p:cond delay="499"/>
                                          </p:stCondLst>
                                        </p:cTn>
                                        <p:tgtEl>
                                          <p:spTgt spid="206"/>
                                        </p:tgtEl>
                                        <p:attrNameLst>
                                          <p:attrName>style.visibility</p:attrName>
                                        </p:attrNameLst>
                                      </p:cBhvr>
                                      <p:to>
                                        <p:strVal val="hidden"/>
                                      </p:to>
                                    </p:set>
                                  </p:childTnLst>
                                </p:cTn>
                              </p:par>
                            </p:childTnLst>
                          </p:cTn>
                        </p:par>
                        <p:par>
                          <p:cTn id="49" fill="hold">
                            <p:stCondLst>
                              <p:cond delay="1500"/>
                            </p:stCondLst>
                            <p:childTnLst>
                              <p:par>
                                <p:cTn id="50" presetID="1" presetClass="mediacall" presetSubtype="0" fill="hold" nodeType="afterEffect">
                                  <p:stCondLst>
                                    <p:cond delay="0"/>
                                  </p:stCondLst>
                                  <p:childTnLst>
                                    <p:cmd type="call" cmd="playFrom(0.0)">
                                      <p:cBhvr>
                                        <p:cTn id="51" dur="8173" fill="hold"/>
                                        <p:tgtEl>
                                          <p:spTgt spid="134"/>
                                        </p:tgtEl>
                                      </p:cBhvr>
                                    </p:cmd>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3"/>
                                        </p:tgtEl>
                                        <p:attrNameLst>
                                          <p:attrName>style.visibility</p:attrName>
                                        </p:attrNameLst>
                                      </p:cBhvr>
                                      <p:to>
                                        <p:strVal val="visible"/>
                                      </p:to>
                                    </p:set>
                                    <p:animEffect transition="in" filter="fade">
                                      <p:cBhvr>
                                        <p:cTn id="56" dur="500"/>
                                        <p:tgtEl>
                                          <p:spTgt spid="153"/>
                                        </p:tgtEl>
                                      </p:cBhvr>
                                    </p:animEffect>
                                  </p:childTnLst>
                                </p:cTn>
                              </p:par>
                            </p:childTnLst>
                          </p:cTn>
                        </p:par>
                        <p:par>
                          <p:cTn id="57" fill="hold">
                            <p:stCondLst>
                              <p:cond delay="500"/>
                            </p:stCondLst>
                            <p:childTnLst>
                              <p:par>
                                <p:cTn id="58" presetID="10" presetClass="exit" presetSubtype="0" fill="hold" nodeType="afterEffect">
                                  <p:stCondLst>
                                    <p:cond delay="500"/>
                                  </p:stCondLst>
                                  <p:childTnLst>
                                    <p:animEffect transition="out" filter="fade">
                                      <p:cBhvr>
                                        <p:cTn id="59" dur="500"/>
                                        <p:tgtEl>
                                          <p:spTgt spid="153"/>
                                        </p:tgtEl>
                                      </p:cBhvr>
                                    </p:animEffect>
                                    <p:set>
                                      <p:cBhvr>
                                        <p:cTn id="60" dur="1" fill="hold">
                                          <p:stCondLst>
                                            <p:cond delay="499"/>
                                          </p:stCondLst>
                                        </p:cTn>
                                        <p:tgtEl>
                                          <p:spTgt spid="153"/>
                                        </p:tgtEl>
                                        <p:attrNameLst>
                                          <p:attrName>style.visibility</p:attrName>
                                        </p:attrNameLst>
                                      </p:cBhvr>
                                      <p:to>
                                        <p:strVal val="hidden"/>
                                      </p:to>
                                    </p:se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200"/>
                                        </p:tgtEl>
                                        <p:attrNameLst>
                                          <p:attrName>style.visibility</p:attrName>
                                        </p:attrNameLst>
                                      </p:cBhvr>
                                      <p:to>
                                        <p:strVal val="visible"/>
                                      </p:to>
                                    </p:set>
                                    <p:animEffect transition="in" filter="fade">
                                      <p:cBhvr>
                                        <p:cTn id="64" dur="500"/>
                                        <p:tgtEl>
                                          <p:spTgt spid="200"/>
                                        </p:tgtEl>
                                      </p:cBhvr>
                                    </p:animEffect>
                                  </p:childTnLst>
                                </p:cTn>
                              </p:par>
                            </p:childTnLst>
                          </p:cTn>
                        </p:par>
                        <p:par>
                          <p:cTn id="65" fill="hold">
                            <p:stCondLst>
                              <p:cond delay="2000"/>
                            </p:stCondLst>
                            <p:childTnLst>
                              <p:par>
                                <p:cTn id="66" presetID="10" presetClass="exit" presetSubtype="0" fill="hold" grpId="1" nodeType="afterEffect">
                                  <p:stCondLst>
                                    <p:cond delay="0"/>
                                  </p:stCondLst>
                                  <p:childTnLst>
                                    <p:animEffect transition="out" filter="fade">
                                      <p:cBhvr>
                                        <p:cTn id="67" dur="500"/>
                                        <p:tgtEl>
                                          <p:spTgt spid="200"/>
                                        </p:tgtEl>
                                      </p:cBhvr>
                                    </p:animEffect>
                                    <p:set>
                                      <p:cBhvr>
                                        <p:cTn id="68" dur="1" fill="hold">
                                          <p:stCondLst>
                                            <p:cond delay="499"/>
                                          </p:stCondLst>
                                        </p:cTn>
                                        <p:tgtEl>
                                          <p:spTgt spid="200"/>
                                        </p:tgtEl>
                                        <p:attrNameLst>
                                          <p:attrName>style.visibility</p:attrName>
                                        </p:attrNameLst>
                                      </p:cBhvr>
                                      <p:to>
                                        <p:strVal val="hidden"/>
                                      </p:to>
                                    </p:set>
                                  </p:childTnLst>
                                </p:cTn>
                              </p:par>
                            </p:childTnLst>
                          </p:cTn>
                        </p:par>
                        <p:par>
                          <p:cTn id="69" fill="hold">
                            <p:stCondLst>
                              <p:cond delay="2500"/>
                            </p:stCondLst>
                            <p:childTnLst>
                              <p:par>
                                <p:cTn id="70" presetID="10" presetClass="entr" presetSubtype="0" fill="hold" grpId="2" nodeType="afterEffect">
                                  <p:stCondLst>
                                    <p:cond delay="0"/>
                                  </p:stCondLst>
                                  <p:childTnLst>
                                    <p:set>
                                      <p:cBhvr>
                                        <p:cTn id="71" dur="1" fill="hold">
                                          <p:stCondLst>
                                            <p:cond delay="0"/>
                                          </p:stCondLst>
                                        </p:cTn>
                                        <p:tgtEl>
                                          <p:spTgt spid="200"/>
                                        </p:tgtEl>
                                        <p:attrNameLst>
                                          <p:attrName>style.visibility</p:attrName>
                                        </p:attrNameLst>
                                      </p:cBhvr>
                                      <p:to>
                                        <p:strVal val="visible"/>
                                      </p:to>
                                    </p:set>
                                    <p:animEffect transition="in" filter="fade">
                                      <p:cBhvr>
                                        <p:cTn id="72" dur="500"/>
                                        <p:tgtEl>
                                          <p:spTgt spid="200"/>
                                        </p:tgtEl>
                                      </p:cBhvr>
                                    </p:animEffect>
                                  </p:childTnLst>
                                </p:cTn>
                              </p:par>
                            </p:childTnLst>
                          </p:cTn>
                        </p:par>
                        <p:par>
                          <p:cTn id="73" fill="hold">
                            <p:stCondLst>
                              <p:cond delay="3000"/>
                            </p:stCondLst>
                            <p:childTnLst>
                              <p:par>
                                <p:cTn id="74" presetID="10" presetClass="exit" presetSubtype="0" fill="hold" grpId="3" nodeType="afterEffect">
                                  <p:stCondLst>
                                    <p:cond delay="0"/>
                                  </p:stCondLst>
                                  <p:childTnLst>
                                    <p:animEffect transition="out" filter="fade">
                                      <p:cBhvr>
                                        <p:cTn id="75" dur="500"/>
                                        <p:tgtEl>
                                          <p:spTgt spid="200"/>
                                        </p:tgtEl>
                                      </p:cBhvr>
                                    </p:animEffect>
                                    <p:set>
                                      <p:cBhvr>
                                        <p:cTn id="76" dur="1" fill="hold">
                                          <p:stCondLst>
                                            <p:cond delay="499"/>
                                          </p:stCondLst>
                                        </p:cTn>
                                        <p:tgtEl>
                                          <p:spTgt spid="200"/>
                                        </p:tgtEl>
                                        <p:attrNameLst>
                                          <p:attrName>style.visibility</p:attrName>
                                        </p:attrNameLst>
                                      </p:cBhvr>
                                      <p:to>
                                        <p:strVal val="hidden"/>
                                      </p:to>
                                    </p:set>
                                  </p:childTnLst>
                                </p:cTn>
                              </p:par>
                            </p:childTnLst>
                          </p:cTn>
                        </p:par>
                        <p:par>
                          <p:cTn id="77" fill="hold">
                            <p:stCondLst>
                              <p:cond delay="3500"/>
                            </p:stCondLst>
                            <p:childTnLst>
                              <p:par>
                                <p:cTn id="78" presetID="22" presetClass="entr" presetSubtype="4" fill="hold" grpId="0" nodeType="afterEffect">
                                  <p:stCondLst>
                                    <p:cond delay="0"/>
                                  </p:stCondLst>
                                  <p:childTnLst>
                                    <p:set>
                                      <p:cBhvr>
                                        <p:cTn id="79" dur="1" fill="hold">
                                          <p:stCondLst>
                                            <p:cond delay="0"/>
                                          </p:stCondLst>
                                        </p:cTn>
                                        <p:tgtEl>
                                          <p:spTgt spid="202"/>
                                        </p:tgtEl>
                                        <p:attrNameLst>
                                          <p:attrName>style.visibility</p:attrName>
                                        </p:attrNameLst>
                                      </p:cBhvr>
                                      <p:to>
                                        <p:strVal val="visible"/>
                                      </p:to>
                                    </p:set>
                                    <p:animEffect transition="in" filter="wipe(down)">
                                      <p:cBhvr>
                                        <p:cTn id="80" dur="500"/>
                                        <p:tgtEl>
                                          <p:spTgt spid="202"/>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5" fill="hold" display="0">
                  <p:stCondLst>
                    <p:cond delay="indefinite"/>
                  </p:stCondLst>
                </p:cTn>
                <p:tgtEl>
                  <p:spTgt spid="134"/>
                </p:tgtEl>
              </p:cMediaNode>
            </p:video>
          </p:childTnLst>
        </p:cTn>
      </p:par>
    </p:tnLst>
    <p:bldLst>
      <p:bldP spid="18" grpId="0" animBg="1"/>
      <p:bldP spid="32" grpId="0" animBg="1"/>
      <p:bldP spid="200" grpId="0"/>
      <p:bldP spid="200" grpId="1"/>
      <p:bldP spid="200" grpId="2"/>
      <p:bldP spid="200" grpId="3"/>
      <p:bldP spid="42" grpId="0"/>
      <p:bldP spid="43" grpId="0"/>
      <p:bldP spid="205" grpId="0"/>
      <p:bldP spid="121" grpId="0"/>
      <p:bldP spid="175" grpId="0" animBg="1"/>
      <p:bldP spid="202" grpId="0" animBg="1"/>
      <p:bldP spid="202"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itle 1"/>
          <p:cNvSpPr txBox="1">
            <a:spLocks/>
          </p:cNvSpPr>
          <p:nvPr/>
        </p:nvSpPr>
        <p:spPr>
          <a:xfrm>
            <a:off x="6607845" y="1486184"/>
            <a:ext cx="3851084" cy="2383683"/>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4400" dirty="0">
                <a:solidFill>
                  <a:srgbClr val="FF0000"/>
                </a:solidFill>
                <a:latin typeface="Roboto Condensed" pitchFamily="2" charset="0"/>
                <a:ea typeface="Roboto Condensed" pitchFamily="2" charset="0"/>
                <a:cs typeface="+mj-cs"/>
              </a:rPr>
              <a:t>Promotional Outreach 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740" y="212974"/>
            <a:ext cx="3177206" cy="6395145"/>
          </a:xfrm>
          <a:prstGeom prst="rect">
            <a:avLst/>
          </a:prstGeom>
        </p:spPr>
      </p:pic>
      <p:sp>
        <p:nvSpPr>
          <p:cNvPr id="4" name="Title 1"/>
          <p:cNvSpPr txBox="1">
            <a:spLocks/>
          </p:cNvSpPr>
          <p:nvPr/>
        </p:nvSpPr>
        <p:spPr>
          <a:xfrm>
            <a:off x="6607844" y="3762816"/>
            <a:ext cx="4425411" cy="1598571"/>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lang="en-US" sz="2800" b="0" i="0" kern="1200" dirty="0">
                <a:solidFill>
                  <a:srgbClr val="0066FF"/>
                </a:solidFill>
                <a:latin typeface="Segoe UI Symbol" pitchFamily="34" charset="0"/>
                <a:ea typeface="Segoe UI Symbol" pitchFamily="34" charset="0"/>
                <a:cs typeface="Segoe UI" pitchFamily="34" charset="0"/>
              </a:defRPr>
            </a:lvl1pPr>
          </a:lstStyle>
          <a:p>
            <a:pPr algn="ctr">
              <a:defRPr/>
            </a:pPr>
            <a:r>
              <a:rPr lang="en-US" sz="1400" dirty="0">
                <a:solidFill>
                  <a:srgbClr val="0070C0"/>
                </a:solidFill>
                <a:latin typeface="Roboto Condensed" pitchFamily="2" charset="0"/>
                <a:ea typeface="Roboto Condensed" pitchFamily="2" charset="0"/>
                <a:cs typeface="+mj-cs"/>
              </a:rPr>
              <a:t>Known opt in patients </a:t>
            </a:r>
          </a:p>
        </p:txBody>
      </p:sp>
      <p:sp>
        <p:nvSpPr>
          <p:cNvPr id="19" name="Rounded Rectangle 18"/>
          <p:cNvSpPr/>
          <p:nvPr/>
        </p:nvSpPr>
        <p:spPr>
          <a:xfrm>
            <a:off x="2622776" y="1492849"/>
            <a:ext cx="2635134" cy="2826488"/>
          </a:xfrm>
          <a:prstGeom prst="roundRect">
            <a:avLst>
              <a:gd name="adj" fmla="val 96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640134" y="4364914"/>
            <a:ext cx="2389066" cy="1078914"/>
            <a:chOff x="2640134" y="3186218"/>
            <a:chExt cx="2389066" cy="1987364"/>
          </a:xfrm>
        </p:grpSpPr>
        <p:pic>
          <p:nvPicPr>
            <p:cNvPr id="21" name="Picture 20"/>
            <p:cNvPicPr>
              <a:picLocks noChangeAspect="1"/>
            </p:cNvPicPr>
            <p:nvPr/>
          </p:nvPicPr>
          <p:blipFill>
            <a:blip r:embed="rId4"/>
            <a:stretch>
              <a:fillRect/>
            </a:stretch>
          </p:blipFill>
          <p:spPr>
            <a:xfrm>
              <a:off x="2640134" y="3186218"/>
              <a:ext cx="2389066" cy="1987364"/>
            </a:xfrm>
            <a:prstGeom prst="rect">
              <a:avLst/>
            </a:prstGeom>
          </p:spPr>
        </p:pic>
        <p:sp>
          <p:nvSpPr>
            <p:cNvPr id="22" name="Rounded Rectangle 21"/>
            <p:cNvSpPr/>
            <p:nvPr/>
          </p:nvSpPr>
          <p:spPr>
            <a:xfrm>
              <a:off x="2751226" y="3369414"/>
              <a:ext cx="2158337" cy="1596856"/>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873" y="3297591"/>
              <a:ext cx="2082133" cy="1516526"/>
            </a:xfrm>
            <a:prstGeom prst="rect">
              <a:avLst/>
            </a:prstGeom>
            <a:noFill/>
          </p:spPr>
          <p:txBody>
            <a:bodyPr wrap="square" rtlCol="0">
              <a:spAutoFit/>
            </a:bodyPr>
            <a:lstStyle/>
            <a:p>
              <a:pPr>
                <a:spcAft>
                  <a:spcPts val="300"/>
                </a:spcAft>
              </a:pPr>
              <a:r>
                <a:rPr lang="en-US" sz="900" b="1" dirty="0">
                  <a:solidFill>
                    <a:srgbClr val="000000"/>
                  </a:solidFill>
                  <a:latin typeface="Roboto Condensed" pitchFamily="2" charset="0"/>
                  <a:ea typeface="Roboto Condensed" pitchFamily="2" charset="0"/>
                  <a:cs typeface="Arial" panose="020B0604020202020204" pitchFamily="34" charset="0"/>
                </a:rPr>
                <a:t>Fantastic! Here’s the link </a:t>
              </a:r>
              <a:r>
                <a:rPr lang="en-US" sz="600" b="1" u="sng" dirty="0">
                  <a:solidFill>
                    <a:srgbClr val="00B0F0"/>
                  </a:solidFill>
                  <a:latin typeface="Roboto Condensed" pitchFamily="2" charset="0"/>
                  <a:ea typeface="Roboto Condensed" pitchFamily="2" charset="0"/>
                  <a:cs typeface="Arial" panose="020B0604020202020204" pitchFamily="34" charset="0"/>
                </a:rPr>
                <a:t>This is where the link is provided </a:t>
              </a:r>
              <a:endParaRPr lang="en-US" sz="1100" dirty="0">
                <a:latin typeface="Times New Roman" panose="02020603050405020304" pitchFamily="18" charset="0"/>
                <a:ea typeface="Times New Roman" panose="02020603050405020304" pitchFamily="18" charset="0"/>
              </a:endParaRPr>
            </a:p>
            <a:p>
              <a:pPr>
                <a:spcAft>
                  <a:spcPts val="300"/>
                </a:spcAft>
              </a:pPr>
              <a:r>
                <a:rPr lang="en-US" sz="1000" b="1" dirty="0">
                  <a:solidFill>
                    <a:srgbClr val="000000"/>
                  </a:solidFill>
                  <a:latin typeface="Roboto Condensed" pitchFamily="2" charset="0"/>
                  <a:ea typeface="Roboto Condensed" pitchFamily="2" charset="0"/>
                  <a:cs typeface="Arial" panose="020B0604020202020204" pitchFamily="34" charset="0"/>
                </a:rPr>
                <a:t>Registration process takes about 5 mins and you’ll receive $5.00 towards each generic purchase</a:t>
              </a:r>
              <a:endParaRPr lang="en-US" sz="1100" dirty="0">
                <a:effectLst/>
                <a:latin typeface="Times New Roman" panose="02020603050405020304" pitchFamily="18" charset="0"/>
                <a:ea typeface="Times New Roman" panose="02020603050405020304" pitchFamily="18" charset="0"/>
              </a:endParaRPr>
            </a:p>
          </p:txBody>
        </p:sp>
      </p:grpSp>
      <p:grpSp>
        <p:nvGrpSpPr>
          <p:cNvPr id="5" name="Group 4"/>
          <p:cNvGrpSpPr/>
          <p:nvPr/>
        </p:nvGrpSpPr>
        <p:grpSpPr>
          <a:xfrm>
            <a:off x="2640134" y="1484851"/>
            <a:ext cx="2389066" cy="863028"/>
            <a:chOff x="2640134" y="1484850"/>
            <a:chExt cx="2389066" cy="1458610"/>
          </a:xfrm>
        </p:grpSpPr>
        <p:grpSp>
          <p:nvGrpSpPr>
            <p:cNvPr id="12" name="Group 11"/>
            <p:cNvGrpSpPr/>
            <p:nvPr/>
          </p:nvGrpSpPr>
          <p:grpSpPr>
            <a:xfrm>
              <a:off x="2640134" y="1484850"/>
              <a:ext cx="2389066" cy="1340048"/>
              <a:chOff x="4972050" y="2867025"/>
              <a:chExt cx="2247900" cy="975190"/>
            </a:xfrm>
          </p:grpSpPr>
          <p:pic>
            <p:nvPicPr>
              <p:cNvPr id="13" name="Picture 12"/>
              <p:cNvPicPr>
                <a:picLocks noChangeAspect="1"/>
              </p:cNvPicPr>
              <p:nvPr/>
            </p:nvPicPr>
            <p:blipFill>
              <a:blip r:embed="rId4"/>
              <a:stretch>
                <a:fillRect/>
              </a:stretch>
            </p:blipFill>
            <p:spPr>
              <a:xfrm>
                <a:off x="4972050" y="2867025"/>
                <a:ext cx="2247900" cy="975190"/>
              </a:xfrm>
              <a:prstGeom prst="rect">
                <a:avLst/>
              </a:prstGeom>
            </p:spPr>
          </p:pic>
          <p:sp>
            <p:nvSpPr>
              <p:cNvPr id="14" name="Rounded Rectangle 13"/>
              <p:cNvSpPr/>
              <p:nvPr/>
            </p:nvSpPr>
            <p:spPr>
              <a:xfrm>
                <a:off x="5076578" y="2970632"/>
                <a:ext cx="2030804" cy="865655"/>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686353" y="1486969"/>
              <a:ext cx="2325489" cy="1456491"/>
            </a:xfrm>
            <a:prstGeom prst="rect">
              <a:avLst/>
            </a:prstGeom>
            <a:noFill/>
          </p:spPr>
          <p:txBody>
            <a:bodyPr wrap="square" rtlCol="0">
              <a:spAutoFit/>
            </a:bodyPr>
            <a:lstStyle/>
            <a:p>
              <a:r>
                <a:rPr lang="en-US" sz="1000" b="1" dirty="0">
                  <a:latin typeface="Roboto Condensed" pitchFamily="2" charset="0"/>
                  <a:ea typeface="Roboto Condensed" pitchFamily="2" charset="0"/>
                </a:rPr>
                <a:t>Every Rx costs less – We also accept your Insurance. No waiting Rx-Direct DFW  delivers to you same or next business day. Receive $5 off each of your generic Rx copay</a:t>
              </a:r>
              <a:endParaRPr lang="en-US" dirty="0"/>
            </a:p>
          </p:txBody>
        </p:sp>
      </p:grpSp>
      <p:grpSp>
        <p:nvGrpSpPr>
          <p:cNvPr id="27" name="Group 26"/>
          <p:cNvGrpSpPr/>
          <p:nvPr/>
        </p:nvGrpSpPr>
        <p:grpSpPr>
          <a:xfrm>
            <a:off x="4304647" y="3593193"/>
            <a:ext cx="1009650" cy="438150"/>
            <a:chOff x="5266049" y="3367099"/>
            <a:chExt cx="1009650" cy="438150"/>
          </a:xfrm>
        </p:grpSpPr>
        <p:pic>
          <p:nvPicPr>
            <p:cNvPr id="28" name="Picture 27"/>
            <p:cNvPicPr>
              <a:picLocks noChangeAspect="1"/>
            </p:cNvPicPr>
            <p:nvPr/>
          </p:nvPicPr>
          <p:blipFill>
            <a:blip r:embed="rId5"/>
            <a:stretch>
              <a:fillRect/>
            </a:stretch>
          </p:blipFill>
          <p:spPr>
            <a:xfrm>
              <a:off x="5266049" y="3367099"/>
              <a:ext cx="1009650" cy="438150"/>
            </a:xfrm>
            <a:prstGeom prst="rect">
              <a:avLst/>
            </a:prstGeom>
          </p:spPr>
        </p:pic>
        <p:sp>
          <p:nvSpPr>
            <p:cNvPr id="29" name="Rounded Rectangle 28"/>
            <p:cNvSpPr/>
            <p:nvPr/>
          </p:nvSpPr>
          <p:spPr>
            <a:xfrm>
              <a:off x="5623554" y="3490743"/>
              <a:ext cx="322206" cy="190861"/>
            </a:xfrm>
            <a:prstGeom prst="roundRect">
              <a:avLst/>
            </a:prstGeom>
            <a:solidFill>
              <a:srgbClr val="6FE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589093" y="3662661"/>
            <a:ext cx="47627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1</a:t>
            </a:r>
          </a:p>
        </p:txBody>
      </p:sp>
      <p:grpSp>
        <p:nvGrpSpPr>
          <p:cNvPr id="20" name="Group 19"/>
          <p:cNvGrpSpPr/>
          <p:nvPr/>
        </p:nvGrpSpPr>
        <p:grpSpPr>
          <a:xfrm>
            <a:off x="2622776" y="2401373"/>
            <a:ext cx="2389066" cy="896489"/>
            <a:chOff x="2640134" y="1484850"/>
            <a:chExt cx="2389066" cy="1544465"/>
          </a:xfrm>
        </p:grpSpPr>
        <p:grpSp>
          <p:nvGrpSpPr>
            <p:cNvPr id="23" name="Group 22"/>
            <p:cNvGrpSpPr/>
            <p:nvPr/>
          </p:nvGrpSpPr>
          <p:grpSpPr>
            <a:xfrm>
              <a:off x="2640134" y="1484850"/>
              <a:ext cx="2389066" cy="1544465"/>
              <a:chOff x="4972050" y="2867025"/>
              <a:chExt cx="2247900" cy="1123950"/>
            </a:xfrm>
          </p:grpSpPr>
          <p:pic>
            <p:nvPicPr>
              <p:cNvPr id="25" name="Picture 24"/>
              <p:cNvPicPr>
                <a:picLocks noChangeAspect="1"/>
              </p:cNvPicPr>
              <p:nvPr/>
            </p:nvPicPr>
            <p:blipFill>
              <a:blip r:embed="rId4"/>
              <a:stretch>
                <a:fillRect/>
              </a:stretch>
            </p:blipFill>
            <p:spPr>
              <a:xfrm>
                <a:off x="4972050" y="2867025"/>
                <a:ext cx="2247900" cy="1123950"/>
              </a:xfrm>
              <a:prstGeom prst="rect">
                <a:avLst/>
              </a:prstGeom>
            </p:spPr>
          </p:pic>
          <p:sp>
            <p:nvSpPr>
              <p:cNvPr id="31" name="Rounded Rectangle 30"/>
              <p:cNvSpPr/>
              <p:nvPr/>
            </p:nvSpPr>
            <p:spPr>
              <a:xfrm>
                <a:off x="5076578" y="2970631"/>
                <a:ext cx="2030804" cy="903099"/>
              </a:xfrm>
              <a:prstGeom prst="roundRect">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2667649" y="1580648"/>
              <a:ext cx="2325489" cy="1219541"/>
            </a:xfrm>
            <a:prstGeom prst="rect">
              <a:avLst/>
            </a:prstGeom>
            <a:noFill/>
          </p:spPr>
          <p:txBody>
            <a:bodyPr wrap="square" rtlCol="0">
              <a:spAutoFit/>
            </a:bodyPr>
            <a:lstStyle/>
            <a:p>
              <a:r>
                <a:rPr lang="en-US" sz="1000" b="1" dirty="0">
                  <a:latin typeface="Roboto Condensed" pitchFamily="2" charset="0"/>
                  <a:ea typeface="Roboto Condensed" pitchFamily="2" charset="0"/>
                </a:rPr>
                <a:t>For DFW residents only- we make transfer of your Rx’s easy using our app for GenericRx Direct. We handle the rest  Reply 1 to get for iOS; 2 for Android  </a:t>
              </a:r>
            </a:p>
          </p:txBody>
        </p:sp>
      </p:grpSp>
      <p:sp>
        <p:nvSpPr>
          <p:cNvPr id="32" name="TextBox 31"/>
          <p:cNvSpPr txBox="1"/>
          <p:nvPr/>
        </p:nvSpPr>
        <p:spPr>
          <a:xfrm>
            <a:off x="2167601" y="6662596"/>
            <a:ext cx="11145079" cy="184666"/>
          </a:xfrm>
          <a:prstGeom prst="rect">
            <a:avLst/>
          </a:prstGeom>
          <a:noFill/>
        </p:spPr>
        <p:txBody>
          <a:bodyPr wrap="square" rtlCol="0">
            <a:spAutoFit/>
          </a:bodyPr>
          <a:lstStyle/>
          <a:p>
            <a:pPr defTabSz="457200"/>
            <a:r>
              <a:rPr lang="en-US" sz="600" dirty="0">
                <a:solidFill>
                  <a:prstClr val="white">
                    <a:lumMod val="50000"/>
                  </a:prstClr>
                </a:solidFill>
                <a:latin typeface="Segoe UI Symbol" pitchFamily="34" charset="0"/>
                <a:ea typeface="Segoe UI Symbol" pitchFamily="34" charset="0"/>
              </a:rPr>
              <a:t>  © 2016. Prepared for internal use only. This document contains information proprietary and confidential to  Ingenious Mobility Ventures  (IMV)  and is not to be disclosed in whole or in part without the express written consent of  IMV</a:t>
            </a:r>
          </a:p>
        </p:txBody>
      </p:sp>
      <p:sp>
        <p:nvSpPr>
          <p:cNvPr id="3" name="Rectangle 2"/>
          <p:cNvSpPr/>
          <p:nvPr/>
        </p:nvSpPr>
        <p:spPr>
          <a:xfrm>
            <a:off x="3655825" y="1165006"/>
            <a:ext cx="648821" cy="17116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2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75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1250"/>
                            </p:stCondLst>
                            <p:childTnLst>
                              <p:par>
                                <p:cTn id="12" presetID="1" presetClass="entr" presetSubtype="0" fill="hold" nodeType="afterEffect">
                                  <p:stCondLst>
                                    <p:cond delay="50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175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1750"/>
                            </p:stCondLst>
                            <p:childTnLst>
                              <p:par>
                                <p:cTn id="18" presetID="1" presetClass="entr" presetSubtype="0" fill="hold" nodeType="after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514601" y="6650520"/>
            <a:ext cx="8358809"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C8C8C8">
                    <a:lumMod val="75000"/>
                  </a:srgbClr>
                </a:solidFill>
                <a:effectLst/>
                <a:uLnTx/>
                <a:uFillTx/>
              </a:rPr>
              <a:t> </a:t>
            </a:r>
            <a:r>
              <a:rPr kumimoji="0" lang="en-US" sz="600" b="0" i="0" u="none" strike="noStrike" kern="0" cap="none" spc="0" normalizeH="0" baseline="0" noProof="0" dirty="0">
                <a:ln>
                  <a:noFill/>
                </a:ln>
                <a:solidFill>
                  <a:srgbClr val="0066FF"/>
                </a:solidFill>
                <a:effectLst/>
                <a:uLnTx/>
                <a:uFillTx/>
              </a:rPr>
              <a:t> </a:t>
            </a:r>
            <a:r>
              <a:rPr kumimoji="0" lang="en-US" sz="600" b="0" i="0" u="none" strike="noStrike" kern="0" cap="none" spc="0" normalizeH="0" baseline="0" noProof="0" dirty="0">
                <a:ln>
                  <a:noFill/>
                </a:ln>
                <a:solidFill>
                  <a:srgbClr val="737373">
                    <a:lumMod val="60000"/>
                    <a:lumOff val="40000"/>
                  </a:srgbClr>
                </a:solidFill>
                <a:effectLst/>
                <a:uLnTx/>
                <a:uFillTx/>
              </a:rPr>
              <a:t>© 2016. Prepared for internal use only. This document contains information proprietary and confidential to  Ingenious Mobility and is not to be disclosed in whole or in part without the express written consent of  IMV.</a:t>
            </a:r>
          </a:p>
        </p:txBody>
      </p:sp>
      <p:sp>
        <p:nvSpPr>
          <p:cNvPr id="7" name="Title 6"/>
          <p:cNvSpPr>
            <a:spLocks noGrp="1"/>
          </p:cNvSpPr>
          <p:nvPr>
            <p:ph type="title"/>
          </p:nvPr>
        </p:nvSpPr>
        <p:spPr>
          <a:xfrm>
            <a:off x="0" y="0"/>
            <a:ext cx="8975834" cy="1325563"/>
          </a:xfrm>
        </p:spPr>
        <p:txBody>
          <a:bodyPr>
            <a:normAutofit/>
          </a:bodyPr>
          <a:lstStyle/>
          <a:p>
            <a:r>
              <a:rPr lang="en-US" b="1" dirty="0">
                <a:cs typeface="Segoe UI" pitchFamily="34" charset="0"/>
              </a:rPr>
              <a:t>  HOW THE  IMV  MAKES $</a:t>
            </a:r>
          </a:p>
        </p:txBody>
      </p:sp>
      <p:sp>
        <p:nvSpPr>
          <p:cNvPr id="14" name="TextBox 13"/>
          <p:cNvSpPr txBox="1"/>
          <p:nvPr/>
        </p:nvSpPr>
        <p:spPr>
          <a:xfrm>
            <a:off x="792812" y="3500256"/>
            <a:ext cx="5071381" cy="800219"/>
          </a:xfrm>
          <a:prstGeom prst="rect">
            <a:avLst/>
          </a:prstGeom>
          <a:noFill/>
        </p:spPr>
        <p:txBody>
          <a:bodyPr wrap="square" rtlCol="0">
            <a:spAutoFit/>
          </a:bodyPr>
          <a:lstStyle/>
          <a:p>
            <a:r>
              <a:rPr lang="en-US" sz="3200" dirty="0">
                <a:solidFill>
                  <a:srgbClr val="2071B6"/>
                </a:solidFill>
                <a:latin typeface="Roboto Condensed" pitchFamily="2" charset="0"/>
                <a:ea typeface="Roboto Condensed" pitchFamily="2" charset="0"/>
              </a:rPr>
              <a:t>Recurring Revenue</a:t>
            </a:r>
            <a:r>
              <a:rPr lang="en-US" sz="2800" dirty="0">
                <a:latin typeface="Roboto Condensed" pitchFamily="2" charset="0"/>
                <a:ea typeface="Roboto Condensed" pitchFamily="2" charset="0"/>
              </a:rPr>
              <a:t> </a:t>
            </a:r>
          </a:p>
          <a:p>
            <a:r>
              <a:rPr lang="en-US" sz="1400" dirty="0">
                <a:latin typeface="Roboto Condensed" pitchFamily="2" charset="0"/>
                <a:ea typeface="Roboto Condensed" pitchFamily="2" charset="0"/>
              </a:rPr>
              <a:t>Upsell patients to memberships to reduce the handling fee burden</a:t>
            </a:r>
          </a:p>
        </p:txBody>
      </p:sp>
      <p:sp>
        <p:nvSpPr>
          <p:cNvPr id="15" name="TextBox 14"/>
          <p:cNvSpPr txBox="1"/>
          <p:nvPr/>
        </p:nvSpPr>
        <p:spPr>
          <a:xfrm>
            <a:off x="809655" y="2805823"/>
            <a:ext cx="4033456" cy="800219"/>
          </a:xfrm>
          <a:prstGeom prst="rect">
            <a:avLst/>
          </a:prstGeom>
          <a:noFill/>
        </p:spPr>
        <p:txBody>
          <a:bodyPr wrap="square" rtlCol="0">
            <a:spAutoFit/>
          </a:bodyPr>
          <a:lstStyle/>
          <a:p>
            <a:r>
              <a:rPr lang="en-US" sz="3200" dirty="0">
                <a:solidFill>
                  <a:srgbClr val="2071B6"/>
                </a:solidFill>
                <a:latin typeface="Roboto Condensed" pitchFamily="2" charset="0"/>
                <a:ea typeface="Roboto Condensed" pitchFamily="2" charset="0"/>
              </a:rPr>
              <a:t>Handling Fee / Rx</a:t>
            </a:r>
            <a:r>
              <a:rPr lang="en-US" sz="2800" dirty="0">
                <a:latin typeface="Roboto Condensed" pitchFamily="2" charset="0"/>
                <a:ea typeface="Roboto Condensed" pitchFamily="2" charset="0"/>
              </a:rPr>
              <a:t> </a:t>
            </a:r>
          </a:p>
          <a:p>
            <a:r>
              <a:rPr lang="en-US" sz="1400" dirty="0">
                <a:latin typeface="Roboto Condensed" pitchFamily="2" charset="0"/>
                <a:ea typeface="Roboto Condensed" pitchFamily="2" charset="0"/>
              </a:rPr>
              <a:t>$1.50- $3.00 each prescription</a:t>
            </a:r>
          </a:p>
        </p:txBody>
      </p:sp>
      <p:sp>
        <p:nvSpPr>
          <p:cNvPr id="16" name="TextBox 15"/>
          <p:cNvSpPr txBox="1"/>
          <p:nvPr/>
        </p:nvSpPr>
        <p:spPr>
          <a:xfrm>
            <a:off x="809655" y="2095452"/>
            <a:ext cx="8247718" cy="800219"/>
          </a:xfrm>
          <a:prstGeom prst="rect">
            <a:avLst/>
          </a:prstGeom>
          <a:noFill/>
        </p:spPr>
        <p:txBody>
          <a:bodyPr wrap="square" rtlCol="0">
            <a:spAutoFit/>
          </a:bodyPr>
          <a:lstStyle/>
          <a:p>
            <a:r>
              <a:rPr lang="en-US" sz="3200" dirty="0">
                <a:solidFill>
                  <a:srgbClr val="2071B6"/>
                </a:solidFill>
                <a:latin typeface="Roboto Condensed" pitchFamily="2" charset="0"/>
                <a:ea typeface="Roboto Condensed" pitchFamily="2" charset="0"/>
              </a:rPr>
              <a:t>Pharmacy Marketing Support  Services Fee</a:t>
            </a:r>
            <a:endParaRPr lang="en-US" sz="2800" dirty="0">
              <a:latin typeface="Roboto Condensed" pitchFamily="2" charset="0"/>
              <a:ea typeface="Roboto Condensed" pitchFamily="2" charset="0"/>
            </a:endParaRPr>
          </a:p>
          <a:p>
            <a:r>
              <a:rPr lang="en-US" sz="1400" dirty="0">
                <a:latin typeface="Roboto Condensed" pitchFamily="2" charset="0"/>
                <a:ea typeface="Roboto Condensed" pitchFamily="2" charset="0"/>
              </a:rPr>
              <a:t>Each expansion pharmacy $ 5k / month + credit card fees</a:t>
            </a:r>
          </a:p>
        </p:txBody>
      </p:sp>
      <p:sp>
        <p:nvSpPr>
          <p:cNvPr id="17" name="TextBox 16"/>
          <p:cNvSpPr txBox="1"/>
          <p:nvPr/>
        </p:nvSpPr>
        <p:spPr>
          <a:xfrm>
            <a:off x="809655" y="1295233"/>
            <a:ext cx="6861718" cy="800219"/>
          </a:xfrm>
          <a:prstGeom prst="rect">
            <a:avLst/>
          </a:prstGeom>
          <a:noFill/>
        </p:spPr>
        <p:txBody>
          <a:bodyPr wrap="square" rtlCol="0">
            <a:spAutoFit/>
          </a:bodyPr>
          <a:lstStyle/>
          <a:p>
            <a:r>
              <a:rPr lang="en-US" sz="3200" dirty="0">
                <a:solidFill>
                  <a:srgbClr val="2071B6"/>
                </a:solidFill>
                <a:latin typeface="Roboto Condensed" pitchFamily="2" charset="0"/>
                <a:ea typeface="Roboto Condensed" pitchFamily="2" charset="0"/>
              </a:rPr>
              <a:t>Program Sales Levy</a:t>
            </a:r>
            <a:endParaRPr lang="en-US" sz="2800" dirty="0">
              <a:latin typeface="Roboto Condensed" pitchFamily="2" charset="0"/>
              <a:ea typeface="Roboto Condensed" pitchFamily="2" charset="0"/>
            </a:endParaRPr>
          </a:p>
          <a:p>
            <a:r>
              <a:rPr lang="en-US" sz="1400" dirty="0">
                <a:latin typeface="Roboto Condensed" pitchFamily="2" charset="0"/>
                <a:ea typeface="Roboto Condensed" pitchFamily="2" charset="0"/>
              </a:rPr>
              <a:t>15%-17% for prescriptions generated by participation </a:t>
            </a:r>
          </a:p>
        </p:txBody>
      </p:sp>
      <p:sp>
        <p:nvSpPr>
          <p:cNvPr id="18" name="TextBox 17"/>
          <p:cNvSpPr txBox="1"/>
          <p:nvPr/>
        </p:nvSpPr>
        <p:spPr>
          <a:xfrm>
            <a:off x="792812" y="4243927"/>
            <a:ext cx="5376982" cy="800219"/>
          </a:xfrm>
          <a:prstGeom prst="rect">
            <a:avLst/>
          </a:prstGeom>
          <a:noFill/>
        </p:spPr>
        <p:txBody>
          <a:bodyPr wrap="square" rtlCol="0">
            <a:spAutoFit/>
          </a:bodyPr>
          <a:lstStyle/>
          <a:p>
            <a:r>
              <a:rPr lang="en-US" sz="3200" dirty="0">
                <a:solidFill>
                  <a:srgbClr val="2071B6"/>
                </a:solidFill>
                <a:latin typeface="Roboto Condensed" pitchFamily="2" charset="0"/>
                <a:ea typeface="Roboto Condensed" pitchFamily="2" charset="0"/>
              </a:rPr>
              <a:t>Therapeutic Sponsorships</a:t>
            </a:r>
            <a:endParaRPr lang="en-US" sz="2800" dirty="0">
              <a:latin typeface="Roboto Condensed" pitchFamily="2" charset="0"/>
              <a:ea typeface="Roboto Condensed" pitchFamily="2" charset="0"/>
            </a:endParaRPr>
          </a:p>
          <a:p>
            <a:r>
              <a:rPr lang="en-US" sz="1400" dirty="0">
                <a:latin typeface="Roboto Condensed" pitchFamily="2" charset="0"/>
                <a:ea typeface="Roboto Condensed" pitchFamily="2" charset="0"/>
              </a:rPr>
              <a:t>PhRMA / approved marketers for data</a:t>
            </a:r>
          </a:p>
        </p:txBody>
      </p:sp>
      <p:sp>
        <p:nvSpPr>
          <p:cNvPr id="19" name="TextBox 18"/>
          <p:cNvSpPr txBox="1"/>
          <p:nvPr/>
        </p:nvSpPr>
        <p:spPr>
          <a:xfrm>
            <a:off x="792812" y="4961890"/>
            <a:ext cx="5376982" cy="800219"/>
          </a:xfrm>
          <a:prstGeom prst="rect">
            <a:avLst/>
          </a:prstGeom>
          <a:noFill/>
        </p:spPr>
        <p:txBody>
          <a:bodyPr wrap="square" rtlCol="0">
            <a:spAutoFit/>
          </a:bodyPr>
          <a:lstStyle/>
          <a:p>
            <a:r>
              <a:rPr lang="en-US" sz="3200" dirty="0">
                <a:solidFill>
                  <a:srgbClr val="2071B6"/>
                </a:solidFill>
                <a:latin typeface="Roboto Condensed" pitchFamily="2" charset="0"/>
                <a:ea typeface="Roboto Condensed" pitchFamily="2" charset="0"/>
              </a:rPr>
              <a:t>Referral Fees</a:t>
            </a:r>
            <a:endParaRPr lang="en-US" sz="2800" dirty="0">
              <a:latin typeface="Roboto Condensed" pitchFamily="2" charset="0"/>
              <a:ea typeface="Roboto Condensed" pitchFamily="2" charset="0"/>
            </a:endParaRPr>
          </a:p>
          <a:p>
            <a:r>
              <a:rPr lang="en-US" sz="1400" dirty="0">
                <a:latin typeface="Roboto Condensed" pitchFamily="2" charset="0"/>
                <a:ea typeface="Roboto Condensed" pitchFamily="2" charset="0"/>
              </a:rPr>
              <a:t>Clinical trials , laboratory tests</a:t>
            </a:r>
          </a:p>
        </p:txBody>
      </p:sp>
      <p:sp>
        <p:nvSpPr>
          <p:cNvPr id="20" name="TextBox 19"/>
          <p:cNvSpPr txBox="1"/>
          <p:nvPr/>
        </p:nvSpPr>
        <p:spPr>
          <a:xfrm>
            <a:off x="792812" y="5717796"/>
            <a:ext cx="5376982" cy="800219"/>
          </a:xfrm>
          <a:prstGeom prst="rect">
            <a:avLst/>
          </a:prstGeom>
          <a:noFill/>
        </p:spPr>
        <p:txBody>
          <a:bodyPr wrap="square" rtlCol="0">
            <a:spAutoFit/>
          </a:bodyPr>
          <a:lstStyle/>
          <a:p>
            <a:r>
              <a:rPr lang="en-US" sz="3200" dirty="0">
                <a:solidFill>
                  <a:srgbClr val="2071B6"/>
                </a:solidFill>
                <a:latin typeface="Roboto Condensed" pitchFamily="2" charset="0"/>
                <a:ea typeface="Roboto Condensed" pitchFamily="2" charset="0"/>
              </a:rPr>
              <a:t>Credit Card processing</a:t>
            </a:r>
            <a:endParaRPr lang="en-US" sz="2800" dirty="0">
              <a:latin typeface="Roboto Condensed" pitchFamily="2" charset="0"/>
              <a:ea typeface="Roboto Condensed" pitchFamily="2" charset="0"/>
            </a:endParaRPr>
          </a:p>
          <a:p>
            <a:r>
              <a:rPr lang="en-US" sz="1400" dirty="0">
                <a:latin typeface="Roboto Condensed" pitchFamily="2" charset="0"/>
                <a:ea typeface="Roboto Condensed" pitchFamily="2" charset="0"/>
              </a:rPr>
              <a:t>As volume grows- efficiencies are created</a:t>
            </a:r>
          </a:p>
        </p:txBody>
      </p:sp>
      <p:sp>
        <p:nvSpPr>
          <p:cNvPr id="23" name="Action Button: Home 22">
            <a:hlinkClick r:id="rId4"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18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32" name="Title 31"/>
          <p:cNvSpPr>
            <a:spLocks noGrp="1"/>
          </p:cNvSpPr>
          <p:nvPr>
            <p:ph type="title"/>
          </p:nvPr>
        </p:nvSpPr>
        <p:spPr>
          <a:xfrm>
            <a:off x="838200" y="365125"/>
            <a:ext cx="3606424" cy="1325563"/>
          </a:xfrm>
        </p:spPr>
        <p:txBody>
          <a:bodyPr/>
          <a:lstStyle/>
          <a:p>
            <a:r>
              <a:rPr lang="en-US" b="1" dirty="0">
                <a:solidFill>
                  <a:srgbClr val="FF0000"/>
                </a:solidFill>
              </a:rPr>
              <a:t>Settings Screen</a:t>
            </a:r>
          </a:p>
        </p:txBody>
      </p:sp>
      <p:grpSp>
        <p:nvGrpSpPr>
          <p:cNvPr id="50" name="Group 49"/>
          <p:cNvGrpSpPr/>
          <p:nvPr/>
        </p:nvGrpSpPr>
        <p:grpSpPr>
          <a:xfrm>
            <a:off x="4650181" y="178530"/>
            <a:ext cx="1750800" cy="606296"/>
            <a:chOff x="9925050" y="353883"/>
            <a:chExt cx="1750800" cy="606296"/>
          </a:xfrm>
        </p:grpSpPr>
        <p:sp>
          <p:nvSpPr>
            <p:cNvPr id="51" name="TextBox 50"/>
            <p:cNvSpPr txBox="1"/>
            <p:nvPr/>
          </p:nvSpPr>
          <p:spPr>
            <a:xfrm>
              <a:off x="9925050" y="353883"/>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52" name="TextBox 51"/>
            <p:cNvSpPr txBox="1"/>
            <p:nvPr/>
          </p:nvSpPr>
          <p:spPr>
            <a:xfrm>
              <a:off x="9931489" y="683180"/>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56" name="Rectangle 55"/>
          <p:cNvSpPr/>
          <p:nvPr/>
        </p:nvSpPr>
        <p:spPr>
          <a:xfrm>
            <a:off x="8116279" y="1178069"/>
            <a:ext cx="2620993"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0388" y="4327265"/>
            <a:ext cx="749778" cy="1011983"/>
          </a:xfrm>
          <a:prstGeom prst="rect">
            <a:avLst/>
          </a:prstGeom>
        </p:spPr>
      </p:pic>
      <p:sp>
        <p:nvSpPr>
          <p:cNvPr id="58" name="TextBox 57"/>
          <p:cNvSpPr txBox="1"/>
          <p:nvPr/>
        </p:nvSpPr>
        <p:spPr>
          <a:xfrm>
            <a:off x="8442094" y="4511250"/>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37</a:t>
            </a:r>
          </a:p>
        </p:txBody>
      </p:sp>
      <p:sp>
        <p:nvSpPr>
          <p:cNvPr id="59" name="TextBox 58"/>
          <p:cNvSpPr txBox="1"/>
          <p:nvPr/>
        </p:nvSpPr>
        <p:spPr>
          <a:xfrm>
            <a:off x="8116279" y="3906264"/>
            <a:ext cx="2620993" cy="338554"/>
          </a:xfrm>
          <a:prstGeom prst="rect">
            <a:avLst/>
          </a:prstGeom>
          <a:noFill/>
        </p:spPr>
        <p:txBody>
          <a:bodyPr wrap="square" rtlCol="0">
            <a:spAutoFit/>
          </a:bodyPr>
          <a:lstStyle/>
          <a:p>
            <a:pPr algn="ctr"/>
            <a:r>
              <a:rPr lang="en-US" sz="1600" b="1" i="1" dirty="0">
                <a:solidFill>
                  <a:srgbClr val="256FBD"/>
                </a:solidFill>
                <a:latin typeface="Roboto Condensed" pitchFamily="2" charset="0"/>
                <a:ea typeface="Roboto Condensed" pitchFamily="2" charset="0"/>
              </a:rPr>
              <a:t>Reward Points Earned!</a:t>
            </a:r>
          </a:p>
        </p:txBody>
      </p:sp>
      <p:sp>
        <p:nvSpPr>
          <p:cNvPr id="60" name="Rectangle 59"/>
          <p:cNvSpPr/>
          <p:nvPr/>
        </p:nvSpPr>
        <p:spPr>
          <a:xfrm>
            <a:off x="9070166" y="4271391"/>
            <a:ext cx="1560888" cy="1092607"/>
          </a:xfrm>
          <a:prstGeom prst="rect">
            <a:avLst/>
          </a:prstGeom>
        </p:spPr>
        <p:txBody>
          <a:bodyPr wrap="square" anchor="ctr">
            <a:spAutoFit/>
          </a:bodyPr>
          <a:lstStyle/>
          <a:p>
            <a:r>
              <a:rPr lang="en-US" sz="1300" dirty="0">
                <a:solidFill>
                  <a:schemeClr val="accent2"/>
                </a:solidFill>
                <a:latin typeface="Roboto Condensed" pitchFamily="2" charset="0"/>
                <a:ea typeface="Roboto Condensed" pitchFamily="2" charset="0"/>
              </a:rPr>
              <a:t>By completing the registration process, you earned </a:t>
            </a:r>
            <a:r>
              <a:rPr lang="en-US" sz="1300" b="1" dirty="0">
                <a:solidFill>
                  <a:srgbClr val="256FBD"/>
                </a:solidFill>
                <a:latin typeface="Roboto Condensed" pitchFamily="2" charset="0"/>
                <a:ea typeface="Roboto Condensed" pitchFamily="2" charset="0"/>
              </a:rPr>
              <a:t>37</a:t>
            </a:r>
            <a:r>
              <a:rPr lang="en-US" sz="1300" dirty="0">
                <a:solidFill>
                  <a:schemeClr val="accent2"/>
                </a:solidFill>
                <a:latin typeface="Roboto Condensed" pitchFamily="2" charset="0"/>
                <a:ea typeface="Roboto Condensed" pitchFamily="2" charset="0"/>
              </a:rPr>
              <a:t> compliance reward points.  </a:t>
            </a:r>
            <a:r>
              <a:rPr lang="en-US" sz="1300" b="1" u="sng" dirty="0">
                <a:solidFill>
                  <a:schemeClr val="accent2"/>
                </a:solidFill>
                <a:latin typeface="Roboto Condensed" pitchFamily="2" charset="0"/>
                <a:ea typeface="Roboto Condensed" pitchFamily="2" charset="0"/>
              </a:rPr>
              <a:t>Learn more</a:t>
            </a:r>
            <a:r>
              <a:rPr lang="en-US" sz="1300" dirty="0">
                <a:solidFill>
                  <a:schemeClr val="accent2"/>
                </a:solidFill>
                <a:latin typeface="Roboto Condensed" pitchFamily="2" charset="0"/>
                <a:ea typeface="Roboto Condensed" pitchFamily="2" charset="0"/>
              </a:rPr>
              <a:t>.</a:t>
            </a:r>
            <a:endParaRPr lang="en-US" sz="1300" dirty="0">
              <a:solidFill>
                <a:schemeClr val="accent2"/>
              </a:solidFill>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834" y="1001591"/>
            <a:ext cx="2013211" cy="1006364"/>
          </a:xfrm>
          <a:prstGeom prst="rect">
            <a:avLst/>
          </a:prstGeom>
        </p:spPr>
      </p:pic>
      <p:sp>
        <p:nvSpPr>
          <p:cNvPr id="65" name="Rectangle 64"/>
          <p:cNvSpPr/>
          <p:nvPr/>
        </p:nvSpPr>
        <p:spPr>
          <a:xfrm>
            <a:off x="8107570" y="1178069"/>
            <a:ext cx="2629702" cy="4530004"/>
          </a:xfrm>
          <a:prstGeom prst="rect">
            <a:avLst/>
          </a:prstGeom>
          <a:solidFill>
            <a:srgbClr val="66666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8116279" y="1251327"/>
            <a:ext cx="2620993" cy="338554"/>
          </a:xfrm>
          <a:prstGeom prst="rect">
            <a:avLst/>
          </a:prstGeom>
          <a:noFill/>
        </p:spPr>
        <p:txBody>
          <a:bodyPr wrap="square" rtlCol="0">
            <a:spAutoFit/>
          </a:bodyPr>
          <a:lstStyle/>
          <a:p>
            <a:pPr algn="ctr"/>
            <a:r>
              <a:rPr lang="en-US" sz="1600" b="1" dirty="0">
                <a:solidFill>
                  <a:schemeClr val="bg1"/>
                </a:solidFill>
                <a:latin typeface="Roboto Condensed" pitchFamily="2" charset="0"/>
                <a:ea typeface="Roboto Condensed" pitchFamily="2" charset="0"/>
              </a:rPr>
              <a:t>SETTINGS</a:t>
            </a:r>
          </a:p>
        </p:txBody>
      </p:sp>
      <p:cxnSp>
        <p:nvCxnSpPr>
          <p:cNvPr id="67" name="Straight Connector 66"/>
          <p:cNvCxnSpPr/>
          <p:nvPr/>
        </p:nvCxnSpPr>
        <p:spPr>
          <a:xfrm>
            <a:off x="8222923" y="1619859"/>
            <a:ext cx="2383192" cy="0"/>
          </a:xfrm>
          <a:prstGeom prst="line">
            <a:avLst/>
          </a:prstGeom>
          <a:ln>
            <a:solidFill>
              <a:srgbClr val="9AC642"/>
            </a:solidFill>
          </a:ln>
        </p:spPr>
        <p:style>
          <a:lnRef idx="1">
            <a:schemeClr val="accent1"/>
          </a:lnRef>
          <a:fillRef idx="0">
            <a:schemeClr val="accent1"/>
          </a:fillRef>
          <a:effectRef idx="0">
            <a:schemeClr val="accent1"/>
          </a:effectRef>
          <a:fontRef idx="minor">
            <a:schemeClr val="tx1"/>
          </a:fontRef>
        </p:style>
      </p:cxnSp>
      <p:sp>
        <p:nvSpPr>
          <p:cNvPr id="80" name="Content Placeholder 10"/>
          <p:cNvSpPr>
            <a:spLocks noGrp="1"/>
          </p:cNvSpPr>
          <p:nvPr>
            <p:ph idx="1"/>
          </p:nvPr>
        </p:nvSpPr>
        <p:spPr>
          <a:xfrm>
            <a:off x="838200" y="1825625"/>
            <a:ext cx="6545534" cy="3349592"/>
          </a:xfrm>
        </p:spPr>
        <p:txBody>
          <a:bodyPr>
            <a:normAutofit/>
          </a:bodyPr>
          <a:lstStyle/>
          <a:p>
            <a:r>
              <a:rPr lang="en-US" dirty="0">
                <a:solidFill>
                  <a:srgbClr val="FF0000"/>
                </a:solidFill>
              </a:rPr>
              <a:t>Tapping settings on the slide menu causes the slide menu to expand  to fill screen.</a:t>
            </a:r>
          </a:p>
        </p:txBody>
      </p:sp>
      <p:sp>
        <p:nvSpPr>
          <p:cNvPr id="41" name="TextBox 40"/>
          <p:cNvSpPr txBox="1"/>
          <p:nvPr/>
        </p:nvSpPr>
        <p:spPr>
          <a:xfrm>
            <a:off x="9918790" y="1724667"/>
            <a:ext cx="539496" cy="261610"/>
          </a:xfrm>
          <a:prstGeom prst="rect">
            <a:avLst/>
          </a:prstGeom>
          <a:solidFill>
            <a:schemeClr val="bg1">
              <a:lumMod val="75000"/>
            </a:schemeClr>
          </a:solidFill>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OFF</a:t>
            </a:r>
          </a:p>
        </p:txBody>
      </p:sp>
      <p:sp>
        <p:nvSpPr>
          <p:cNvPr id="40" name="TextBox 39"/>
          <p:cNvSpPr txBox="1"/>
          <p:nvPr/>
        </p:nvSpPr>
        <p:spPr>
          <a:xfrm>
            <a:off x="9375943" y="1724667"/>
            <a:ext cx="542847" cy="261610"/>
          </a:xfrm>
          <a:prstGeom prst="rect">
            <a:avLst/>
          </a:prstGeom>
          <a:solidFill>
            <a:srgbClr val="9AC642"/>
          </a:solidFill>
          <a:ln w="9525">
            <a:solidFill>
              <a:schemeClr val="bg2">
                <a:lumMod val="75000"/>
              </a:schemeClr>
            </a:solidFill>
          </a:ln>
        </p:spPr>
        <p:txBody>
          <a:bodyPr wrap="square" rtlCol="0">
            <a:spAutoFit/>
          </a:bodyPr>
          <a:lstStyle/>
          <a:p>
            <a:pPr algn="ctr"/>
            <a:r>
              <a:rPr lang="en-US" sz="1100" dirty="0">
                <a:solidFill>
                  <a:schemeClr val="bg1"/>
                </a:solidFill>
                <a:latin typeface="Roboto Condensed" pitchFamily="2" charset="0"/>
                <a:ea typeface="Roboto Condensed" pitchFamily="2" charset="0"/>
              </a:rPr>
              <a:t>ON</a:t>
            </a:r>
          </a:p>
        </p:txBody>
      </p:sp>
      <p:sp>
        <p:nvSpPr>
          <p:cNvPr id="42" name="TextBox 41"/>
          <p:cNvSpPr txBox="1"/>
          <p:nvPr/>
        </p:nvSpPr>
        <p:spPr>
          <a:xfrm>
            <a:off x="9375943" y="1724667"/>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83" name="Action Button: Home 82">
            <a:hlinkClick r:id="rId6" action="ppaction://hlinksldjump" highlightClick="1"/>
          </p:cNvPr>
          <p:cNvSpPr/>
          <p:nvPr/>
        </p:nvSpPr>
        <p:spPr>
          <a:xfrm>
            <a:off x="9099856" y="5818190"/>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8289428" y="1727999"/>
            <a:ext cx="979266"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APP SOUNDS</a:t>
            </a:r>
          </a:p>
        </p:txBody>
      </p:sp>
      <p:sp>
        <p:nvSpPr>
          <p:cNvPr id="44" name="TextBox 43"/>
          <p:cNvSpPr txBox="1"/>
          <p:nvPr/>
        </p:nvSpPr>
        <p:spPr>
          <a:xfrm>
            <a:off x="9918790" y="2152461"/>
            <a:ext cx="539496" cy="261610"/>
          </a:xfrm>
          <a:prstGeom prst="rect">
            <a:avLst/>
          </a:prstGeom>
          <a:solidFill>
            <a:srgbClr val="9AC642"/>
          </a:solidFill>
        </p:spPr>
        <p:txBody>
          <a:bodyPr wrap="square" rtlCol="0">
            <a:spAutoFit/>
          </a:bodyPr>
          <a:lstStyle/>
          <a:p>
            <a:pPr algn="ctr"/>
            <a:r>
              <a:rPr lang="en-US" sz="1100" dirty="0">
                <a:solidFill>
                  <a:schemeClr val="bg1"/>
                </a:solidFill>
                <a:latin typeface="Roboto Condensed" pitchFamily="2" charset="0"/>
                <a:ea typeface="Roboto Condensed" pitchFamily="2" charset="0"/>
              </a:rPr>
              <a:t>OFF</a:t>
            </a:r>
          </a:p>
        </p:txBody>
      </p:sp>
      <p:sp>
        <p:nvSpPr>
          <p:cNvPr id="45" name="TextBox 44"/>
          <p:cNvSpPr txBox="1"/>
          <p:nvPr/>
        </p:nvSpPr>
        <p:spPr>
          <a:xfrm>
            <a:off x="9375943" y="2152461"/>
            <a:ext cx="542847" cy="261610"/>
          </a:xfrm>
          <a:prstGeom prst="rect">
            <a:avLst/>
          </a:prstGeom>
          <a:solidFill>
            <a:schemeClr val="bg1">
              <a:lumMod val="75000"/>
            </a:schemeClr>
          </a:solidFill>
          <a:ln w="9525">
            <a:solidFill>
              <a:schemeClr val="bg2">
                <a:lumMod val="75000"/>
              </a:schemeClr>
            </a:solidFill>
          </a:ln>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ON</a:t>
            </a:r>
          </a:p>
        </p:txBody>
      </p:sp>
      <p:sp>
        <p:nvSpPr>
          <p:cNvPr id="46" name="TextBox 45"/>
          <p:cNvSpPr txBox="1"/>
          <p:nvPr/>
        </p:nvSpPr>
        <p:spPr>
          <a:xfrm>
            <a:off x="9375943" y="2152461"/>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53" name="Rectangle 52"/>
          <p:cNvSpPr/>
          <p:nvPr/>
        </p:nvSpPr>
        <p:spPr>
          <a:xfrm>
            <a:off x="8116279" y="5339248"/>
            <a:ext cx="2620994" cy="353598"/>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SAVE SETTINGS</a:t>
            </a:r>
          </a:p>
        </p:txBody>
      </p:sp>
      <p:sp>
        <p:nvSpPr>
          <p:cNvPr id="54" name="TextBox 53"/>
          <p:cNvSpPr txBox="1"/>
          <p:nvPr/>
        </p:nvSpPr>
        <p:spPr>
          <a:xfrm>
            <a:off x="8289428" y="2173594"/>
            <a:ext cx="979266"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PIN-SECURITY</a:t>
            </a:r>
          </a:p>
        </p:txBody>
      </p:sp>
      <p:sp>
        <p:nvSpPr>
          <p:cNvPr id="84" name="TextBox 83"/>
          <p:cNvSpPr txBox="1"/>
          <p:nvPr/>
        </p:nvSpPr>
        <p:spPr>
          <a:xfrm>
            <a:off x="9924389" y="2581336"/>
            <a:ext cx="539496" cy="261610"/>
          </a:xfrm>
          <a:prstGeom prst="rect">
            <a:avLst/>
          </a:prstGeom>
          <a:solidFill>
            <a:schemeClr val="bg1">
              <a:lumMod val="75000"/>
            </a:schemeClr>
          </a:solidFill>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OFF</a:t>
            </a:r>
          </a:p>
        </p:txBody>
      </p:sp>
      <p:sp>
        <p:nvSpPr>
          <p:cNvPr id="85" name="TextBox 84"/>
          <p:cNvSpPr txBox="1"/>
          <p:nvPr/>
        </p:nvSpPr>
        <p:spPr>
          <a:xfrm>
            <a:off x="9381542" y="2581336"/>
            <a:ext cx="542847" cy="261610"/>
          </a:xfrm>
          <a:prstGeom prst="rect">
            <a:avLst/>
          </a:prstGeom>
          <a:solidFill>
            <a:srgbClr val="9AC642"/>
          </a:solidFill>
          <a:ln w="9525">
            <a:solidFill>
              <a:schemeClr val="bg2">
                <a:lumMod val="75000"/>
              </a:schemeClr>
            </a:solidFill>
          </a:ln>
        </p:spPr>
        <p:txBody>
          <a:bodyPr wrap="square" rtlCol="0">
            <a:spAutoFit/>
          </a:bodyPr>
          <a:lstStyle/>
          <a:p>
            <a:pPr algn="ctr"/>
            <a:r>
              <a:rPr lang="en-US" sz="1100" dirty="0">
                <a:solidFill>
                  <a:schemeClr val="bg1"/>
                </a:solidFill>
                <a:latin typeface="Roboto Condensed" pitchFamily="2" charset="0"/>
                <a:ea typeface="Roboto Condensed" pitchFamily="2" charset="0"/>
              </a:rPr>
              <a:t>ON</a:t>
            </a:r>
          </a:p>
        </p:txBody>
      </p:sp>
      <p:sp>
        <p:nvSpPr>
          <p:cNvPr id="86" name="TextBox 85"/>
          <p:cNvSpPr txBox="1"/>
          <p:nvPr/>
        </p:nvSpPr>
        <p:spPr>
          <a:xfrm>
            <a:off x="9381542" y="2581336"/>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87" name="TextBox 86"/>
          <p:cNvSpPr txBox="1"/>
          <p:nvPr/>
        </p:nvSpPr>
        <p:spPr>
          <a:xfrm>
            <a:off x="8174073" y="2602469"/>
            <a:ext cx="1100220"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NOTIFICATIONS</a:t>
            </a:r>
          </a:p>
        </p:txBody>
      </p:sp>
      <p:sp>
        <p:nvSpPr>
          <p:cNvPr id="34" name="Action Button: Home 33">
            <a:hlinkClick r:id="rId6"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588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32" name="Title 31"/>
          <p:cNvSpPr>
            <a:spLocks noGrp="1"/>
          </p:cNvSpPr>
          <p:nvPr>
            <p:ph type="title"/>
          </p:nvPr>
        </p:nvSpPr>
        <p:spPr>
          <a:xfrm>
            <a:off x="838200" y="365125"/>
            <a:ext cx="3606424" cy="1325563"/>
          </a:xfrm>
        </p:spPr>
        <p:txBody>
          <a:bodyPr/>
          <a:lstStyle/>
          <a:p>
            <a:r>
              <a:rPr lang="en-US" b="1" dirty="0">
                <a:solidFill>
                  <a:srgbClr val="FF0000"/>
                </a:solidFill>
              </a:rPr>
              <a:t>PIN SECURITY</a:t>
            </a:r>
          </a:p>
        </p:txBody>
      </p:sp>
      <p:grpSp>
        <p:nvGrpSpPr>
          <p:cNvPr id="50" name="Group 49"/>
          <p:cNvGrpSpPr/>
          <p:nvPr/>
        </p:nvGrpSpPr>
        <p:grpSpPr>
          <a:xfrm>
            <a:off x="4650181" y="178530"/>
            <a:ext cx="1750800" cy="606296"/>
            <a:chOff x="9925050" y="353883"/>
            <a:chExt cx="1750800" cy="606296"/>
          </a:xfrm>
        </p:grpSpPr>
        <p:sp>
          <p:nvSpPr>
            <p:cNvPr id="51" name="TextBox 50"/>
            <p:cNvSpPr txBox="1"/>
            <p:nvPr/>
          </p:nvSpPr>
          <p:spPr>
            <a:xfrm>
              <a:off x="9925050" y="353883"/>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52" name="TextBox 51"/>
            <p:cNvSpPr txBox="1"/>
            <p:nvPr/>
          </p:nvSpPr>
          <p:spPr>
            <a:xfrm>
              <a:off x="9931489" y="683180"/>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56" name="Rectangle 55"/>
          <p:cNvSpPr/>
          <p:nvPr/>
        </p:nvSpPr>
        <p:spPr>
          <a:xfrm>
            <a:off x="8116279" y="1178069"/>
            <a:ext cx="2620993"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0388" y="4327265"/>
            <a:ext cx="749778" cy="1011983"/>
          </a:xfrm>
          <a:prstGeom prst="rect">
            <a:avLst/>
          </a:prstGeom>
        </p:spPr>
      </p:pic>
      <p:sp>
        <p:nvSpPr>
          <p:cNvPr id="58" name="TextBox 57"/>
          <p:cNvSpPr txBox="1"/>
          <p:nvPr/>
        </p:nvSpPr>
        <p:spPr>
          <a:xfrm>
            <a:off x="8442094" y="4511250"/>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37</a:t>
            </a:r>
          </a:p>
        </p:txBody>
      </p:sp>
      <p:sp>
        <p:nvSpPr>
          <p:cNvPr id="59" name="TextBox 58"/>
          <p:cNvSpPr txBox="1"/>
          <p:nvPr/>
        </p:nvSpPr>
        <p:spPr>
          <a:xfrm>
            <a:off x="8116279" y="3906264"/>
            <a:ext cx="2620993" cy="338554"/>
          </a:xfrm>
          <a:prstGeom prst="rect">
            <a:avLst/>
          </a:prstGeom>
          <a:noFill/>
        </p:spPr>
        <p:txBody>
          <a:bodyPr wrap="square" rtlCol="0">
            <a:spAutoFit/>
          </a:bodyPr>
          <a:lstStyle/>
          <a:p>
            <a:pPr algn="ctr"/>
            <a:r>
              <a:rPr lang="en-US" sz="1600" b="1" i="1" dirty="0">
                <a:solidFill>
                  <a:srgbClr val="256FBD"/>
                </a:solidFill>
                <a:latin typeface="Roboto Condensed" pitchFamily="2" charset="0"/>
                <a:ea typeface="Roboto Condensed" pitchFamily="2" charset="0"/>
              </a:rPr>
              <a:t>Reward Points Earned!</a:t>
            </a:r>
          </a:p>
        </p:txBody>
      </p:sp>
      <p:sp>
        <p:nvSpPr>
          <p:cNvPr id="60" name="Rectangle 59"/>
          <p:cNvSpPr/>
          <p:nvPr/>
        </p:nvSpPr>
        <p:spPr>
          <a:xfrm>
            <a:off x="9070166" y="4271391"/>
            <a:ext cx="1560888" cy="1092607"/>
          </a:xfrm>
          <a:prstGeom prst="rect">
            <a:avLst/>
          </a:prstGeom>
        </p:spPr>
        <p:txBody>
          <a:bodyPr wrap="square" anchor="ctr">
            <a:spAutoFit/>
          </a:bodyPr>
          <a:lstStyle/>
          <a:p>
            <a:r>
              <a:rPr lang="en-US" sz="1300" dirty="0">
                <a:solidFill>
                  <a:schemeClr val="accent2"/>
                </a:solidFill>
                <a:latin typeface="Roboto Condensed" pitchFamily="2" charset="0"/>
                <a:ea typeface="Roboto Condensed" pitchFamily="2" charset="0"/>
              </a:rPr>
              <a:t>By completing the registration process, you earned </a:t>
            </a:r>
            <a:r>
              <a:rPr lang="en-US" sz="1300" b="1" dirty="0">
                <a:solidFill>
                  <a:srgbClr val="256FBD"/>
                </a:solidFill>
                <a:latin typeface="Roboto Condensed" pitchFamily="2" charset="0"/>
                <a:ea typeface="Roboto Condensed" pitchFamily="2" charset="0"/>
              </a:rPr>
              <a:t>37</a:t>
            </a:r>
            <a:r>
              <a:rPr lang="en-US" sz="1300" dirty="0">
                <a:solidFill>
                  <a:schemeClr val="accent2"/>
                </a:solidFill>
                <a:latin typeface="Roboto Condensed" pitchFamily="2" charset="0"/>
                <a:ea typeface="Roboto Condensed" pitchFamily="2" charset="0"/>
              </a:rPr>
              <a:t> compliance reward points.  </a:t>
            </a:r>
            <a:r>
              <a:rPr lang="en-US" sz="1300" b="1" u="sng" dirty="0">
                <a:solidFill>
                  <a:schemeClr val="accent2"/>
                </a:solidFill>
                <a:latin typeface="Roboto Condensed" pitchFamily="2" charset="0"/>
                <a:ea typeface="Roboto Condensed" pitchFamily="2" charset="0"/>
              </a:rPr>
              <a:t>Learn more</a:t>
            </a:r>
            <a:r>
              <a:rPr lang="en-US" sz="1300" dirty="0">
                <a:solidFill>
                  <a:schemeClr val="accent2"/>
                </a:solidFill>
                <a:latin typeface="Roboto Condensed" pitchFamily="2" charset="0"/>
                <a:ea typeface="Roboto Condensed" pitchFamily="2" charset="0"/>
              </a:rPr>
              <a:t>.</a:t>
            </a:r>
            <a:endParaRPr lang="en-US" sz="1300" dirty="0">
              <a:solidFill>
                <a:schemeClr val="accent2"/>
              </a:solidFill>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834" y="1001591"/>
            <a:ext cx="2013211" cy="1006364"/>
          </a:xfrm>
          <a:prstGeom prst="rect">
            <a:avLst/>
          </a:prstGeom>
        </p:spPr>
      </p:pic>
      <p:sp>
        <p:nvSpPr>
          <p:cNvPr id="65" name="Rectangle 64"/>
          <p:cNvSpPr/>
          <p:nvPr/>
        </p:nvSpPr>
        <p:spPr>
          <a:xfrm>
            <a:off x="8107570" y="1178069"/>
            <a:ext cx="2629702" cy="4530004"/>
          </a:xfrm>
          <a:prstGeom prst="rect">
            <a:avLst/>
          </a:prstGeom>
          <a:solidFill>
            <a:srgbClr val="66666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8116279" y="1251327"/>
            <a:ext cx="2620993" cy="338554"/>
          </a:xfrm>
          <a:prstGeom prst="rect">
            <a:avLst/>
          </a:prstGeom>
          <a:noFill/>
        </p:spPr>
        <p:txBody>
          <a:bodyPr wrap="square" rtlCol="0">
            <a:spAutoFit/>
          </a:bodyPr>
          <a:lstStyle/>
          <a:p>
            <a:pPr algn="ctr"/>
            <a:r>
              <a:rPr lang="en-US" sz="1600" b="1" dirty="0">
                <a:solidFill>
                  <a:schemeClr val="bg1"/>
                </a:solidFill>
                <a:latin typeface="Roboto Condensed" pitchFamily="2" charset="0"/>
                <a:ea typeface="Roboto Condensed" pitchFamily="2" charset="0"/>
              </a:rPr>
              <a:t>SETTINGS</a:t>
            </a:r>
          </a:p>
        </p:txBody>
      </p:sp>
      <p:cxnSp>
        <p:nvCxnSpPr>
          <p:cNvPr id="67" name="Straight Connector 66"/>
          <p:cNvCxnSpPr/>
          <p:nvPr/>
        </p:nvCxnSpPr>
        <p:spPr>
          <a:xfrm>
            <a:off x="8222923" y="1619859"/>
            <a:ext cx="2383192" cy="0"/>
          </a:xfrm>
          <a:prstGeom prst="line">
            <a:avLst/>
          </a:prstGeom>
          <a:ln>
            <a:solidFill>
              <a:srgbClr val="9AC642"/>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918790" y="1724667"/>
            <a:ext cx="539496" cy="261610"/>
          </a:xfrm>
          <a:prstGeom prst="rect">
            <a:avLst/>
          </a:prstGeom>
          <a:solidFill>
            <a:schemeClr val="bg1">
              <a:lumMod val="75000"/>
            </a:schemeClr>
          </a:solidFill>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OFF</a:t>
            </a:r>
          </a:p>
        </p:txBody>
      </p:sp>
      <p:sp>
        <p:nvSpPr>
          <p:cNvPr id="40" name="TextBox 39"/>
          <p:cNvSpPr txBox="1"/>
          <p:nvPr/>
        </p:nvSpPr>
        <p:spPr>
          <a:xfrm>
            <a:off x="9375943" y="1724667"/>
            <a:ext cx="542847" cy="261610"/>
          </a:xfrm>
          <a:prstGeom prst="rect">
            <a:avLst/>
          </a:prstGeom>
          <a:solidFill>
            <a:srgbClr val="9AC642"/>
          </a:solidFill>
          <a:ln w="9525">
            <a:solidFill>
              <a:schemeClr val="bg2">
                <a:lumMod val="75000"/>
              </a:schemeClr>
            </a:solidFill>
          </a:ln>
        </p:spPr>
        <p:txBody>
          <a:bodyPr wrap="square" rtlCol="0">
            <a:spAutoFit/>
          </a:bodyPr>
          <a:lstStyle/>
          <a:p>
            <a:pPr algn="ctr"/>
            <a:r>
              <a:rPr lang="en-US" sz="1100" dirty="0">
                <a:solidFill>
                  <a:schemeClr val="bg1"/>
                </a:solidFill>
                <a:latin typeface="Roboto Condensed" pitchFamily="2" charset="0"/>
                <a:ea typeface="Roboto Condensed" pitchFamily="2" charset="0"/>
              </a:rPr>
              <a:t>ON</a:t>
            </a:r>
          </a:p>
        </p:txBody>
      </p:sp>
      <p:sp>
        <p:nvSpPr>
          <p:cNvPr id="42" name="TextBox 41"/>
          <p:cNvSpPr txBox="1"/>
          <p:nvPr/>
        </p:nvSpPr>
        <p:spPr>
          <a:xfrm>
            <a:off x="9375943" y="1724667"/>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83" name="Action Button: Home 82">
            <a:hlinkClick r:id="rId6" action="ppaction://hlinksldjump" highlightClick="1"/>
          </p:cNvPr>
          <p:cNvSpPr/>
          <p:nvPr/>
        </p:nvSpPr>
        <p:spPr>
          <a:xfrm>
            <a:off x="9099856" y="5818190"/>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8289428" y="1727999"/>
            <a:ext cx="979266"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APP SOUNDS</a:t>
            </a:r>
          </a:p>
        </p:txBody>
      </p:sp>
      <p:sp>
        <p:nvSpPr>
          <p:cNvPr id="44" name="TextBox 43"/>
          <p:cNvSpPr txBox="1"/>
          <p:nvPr/>
        </p:nvSpPr>
        <p:spPr>
          <a:xfrm>
            <a:off x="9918790" y="2152461"/>
            <a:ext cx="539496" cy="261610"/>
          </a:xfrm>
          <a:prstGeom prst="rect">
            <a:avLst/>
          </a:prstGeom>
          <a:solidFill>
            <a:srgbClr val="9AC642"/>
          </a:solidFill>
        </p:spPr>
        <p:txBody>
          <a:bodyPr wrap="square" rtlCol="0">
            <a:spAutoFit/>
          </a:bodyPr>
          <a:lstStyle/>
          <a:p>
            <a:pPr algn="ctr"/>
            <a:r>
              <a:rPr lang="en-US" sz="1100" dirty="0">
                <a:solidFill>
                  <a:schemeClr val="bg1"/>
                </a:solidFill>
                <a:latin typeface="Roboto Condensed" pitchFamily="2" charset="0"/>
                <a:ea typeface="Roboto Condensed" pitchFamily="2" charset="0"/>
              </a:rPr>
              <a:t>OFF</a:t>
            </a:r>
          </a:p>
        </p:txBody>
      </p:sp>
      <p:sp>
        <p:nvSpPr>
          <p:cNvPr id="45" name="TextBox 44"/>
          <p:cNvSpPr txBox="1"/>
          <p:nvPr/>
        </p:nvSpPr>
        <p:spPr>
          <a:xfrm>
            <a:off x="9375943" y="2152461"/>
            <a:ext cx="542847" cy="261610"/>
          </a:xfrm>
          <a:prstGeom prst="rect">
            <a:avLst/>
          </a:prstGeom>
          <a:solidFill>
            <a:schemeClr val="bg1">
              <a:lumMod val="75000"/>
            </a:schemeClr>
          </a:solidFill>
          <a:ln w="9525">
            <a:solidFill>
              <a:schemeClr val="bg2">
                <a:lumMod val="75000"/>
              </a:schemeClr>
            </a:solidFill>
          </a:ln>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ON</a:t>
            </a:r>
          </a:p>
        </p:txBody>
      </p:sp>
      <p:sp>
        <p:nvSpPr>
          <p:cNvPr id="46" name="TextBox 45"/>
          <p:cNvSpPr txBox="1"/>
          <p:nvPr/>
        </p:nvSpPr>
        <p:spPr>
          <a:xfrm>
            <a:off x="9375943" y="2152461"/>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53" name="Rectangle 52"/>
          <p:cNvSpPr/>
          <p:nvPr/>
        </p:nvSpPr>
        <p:spPr>
          <a:xfrm>
            <a:off x="8116279" y="5339248"/>
            <a:ext cx="2620994" cy="353598"/>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SAVE SETTINGS</a:t>
            </a:r>
          </a:p>
        </p:txBody>
      </p:sp>
      <p:sp>
        <p:nvSpPr>
          <p:cNvPr id="54" name="TextBox 53"/>
          <p:cNvSpPr txBox="1"/>
          <p:nvPr/>
        </p:nvSpPr>
        <p:spPr>
          <a:xfrm>
            <a:off x="8289428" y="2173594"/>
            <a:ext cx="979266"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PIN-SECURITY</a:t>
            </a:r>
          </a:p>
        </p:txBody>
      </p:sp>
      <p:sp>
        <p:nvSpPr>
          <p:cNvPr id="84" name="TextBox 83"/>
          <p:cNvSpPr txBox="1"/>
          <p:nvPr/>
        </p:nvSpPr>
        <p:spPr>
          <a:xfrm>
            <a:off x="9924389" y="2581336"/>
            <a:ext cx="539496" cy="261610"/>
          </a:xfrm>
          <a:prstGeom prst="rect">
            <a:avLst/>
          </a:prstGeom>
          <a:solidFill>
            <a:schemeClr val="bg1">
              <a:lumMod val="75000"/>
            </a:schemeClr>
          </a:solidFill>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OFF</a:t>
            </a:r>
          </a:p>
        </p:txBody>
      </p:sp>
      <p:sp>
        <p:nvSpPr>
          <p:cNvPr id="85" name="TextBox 84"/>
          <p:cNvSpPr txBox="1"/>
          <p:nvPr/>
        </p:nvSpPr>
        <p:spPr>
          <a:xfrm>
            <a:off x="9381542" y="2581336"/>
            <a:ext cx="542847" cy="261610"/>
          </a:xfrm>
          <a:prstGeom prst="rect">
            <a:avLst/>
          </a:prstGeom>
          <a:solidFill>
            <a:srgbClr val="9AC642"/>
          </a:solidFill>
          <a:ln w="9525">
            <a:solidFill>
              <a:schemeClr val="bg2">
                <a:lumMod val="75000"/>
              </a:schemeClr>
            </a:solidFill>
          </a:ln>
        </p:spPr>
        <p:txBody>
          <a:bodyPr wrap="square" rtlCol="0">
            <a:spAutoFit/>
          </a:bodyPr>
          <a:lstStyle/>
          <a:p>
            <a:pPr algn="ctr"/>
            <a:r>
              <a:rPr lang="en-US" sz="1100" dirty="0">
                <a:solidFill>
                  <a:schemeClr val="bg1"/>
                </a:solidFill>
                <a:latin typeface="Roboto Condensed" pitchFamily="2" charset="0"/>
                <a:ea typeface="Roboto Condensed" pitchFamily="2" charset="0"/>
              </a:rPr>
              <a:t>ON</a:t>
            </a:r>
          </a:p>
        </p:txBody>
      </p:sp>
      <p:sp>
        <p:nvSpPr>
          <p:cNvPr id="86" name="TextBox 85"/>
          <p:cNvSpPr txBox="1"/>
          <p:nvPr/>
        </p:nvSpPr>
        <p:spPr>
          <a:xfrm>
            <a:off x="9381542" y="2581336"/>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87" name="TextBox 86"/>
          <p:cNvSpPr txBox="1"/>
          <p:nvPr/>
        </p:nvSpPr>
        <p:spPr>
          <a:xfrm>
            <a:off x="8174073" y="2602469"/>
            <a:ext cx="1100220"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NOTIFICATIONS</a:t>
            </a:r>
          </a:p>
        </p:txBody>
      </p:sp>
      <p:sp>
        <p:nvSpPr>
          <p:cNvPr id="2" name="TextBox 1"/>
          <p:cNvSpPr txBox="1"/>
          <p:nvPr/>
        </p:nvSpPr>
        <p:spPr>
          <a:xfrm>
            <a:off x="8337053" y="2962275"/>
            <a:ext cx="2168858" cy="215444"/>
          </a:xfrm>
          <a:prstGeom prst="rect">
            <a:avLst/>
          </a:prstGeom>
          <a:noFill/>
        </p:spPr>
        <p:txBody>
          <a:bodyPr wrap="square" lIns="0" tIns="0" rIns="0" bIns="0" rtlCol="0">
            <a:spAutoFit/>
          </a:bodyPr>
          <a:lstStyle/>
          <a:p>
            <a:pPr algn="ctr"/>
            <a:r>
              <a:rPr lang="en-US" sz="1400" b="1" dirty="0">
                <a:solidFill>
                  <a:srgbClr val="9AC642"/>
                </a:solidFill>
              </a:rPr>
              <a:t>PLEASE ENTER A 4-DIGIT PIN</a:t>
            </a:r>
          </a:p>
        </p:txBody>
      </p:sp>
      <p:cxnSp>
        <p:nvCxnSpPr>
          <p:cNvPr id="6" name="Elbow Connector 5"/>
          <p:cNvCxnSpPr>
            <a:stCxn id="54" idx="1"/>
            <a:endCxn id="65" idx="1"/>
          </p:cNvCxnSpPr>
          <p:nvPr/>
        </p:nvCxnSpPr>
        <p:spPr>
          <a:xfrm rot="10800000" flipV="1">
            <a:off x="8107570" y="2304399"/>
            <a:ext cx="181858" cy="1138672"/>
          </a:xfrm>
          <a:prstGeom prst="bentConnector3">
            <a:avLst>
              <a:gd name="adj1" fmla="val 450919"/>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03053" y="2435204"/>
            <a:ext cx="3038475" cy="646331"/>
          </a:xfrm>
          <a:prstGeom prst="rect">
            <a:avLst/>
          </a:prstGeom>
          <a:noFill/>
        </p:spPr>
        <p:txBody>
          <a:bodyPr wrap="square" rtlCol="0">
            <a:spAutoFit/>
          </a:bodyPr>
          <a:lstStyle/>
          <a:p>
            <a:pPr algn="r"/>
            <a:r>
              <a:rPr lang="en-US" dirty="0">
                <a:solidFill>
                  <a:srgbClr val="256FBD"/>
                </a:solidFill>
              </a:rPr>
              <a:t>If user turns on PIN SECURITY, the PIN prompt appears.</a:t>
            </a:r>
          </a:p>
        </p:txBody>
      </p:sp>
      <p:graphicFrame>
        <p:nvGraphicFramePr>
          <p:cNvPr id="13" name="Table 12"/>
          <p:cNvGraphicFramePr>
            <a:graphicFrameLocks noGrp="1"/>
          </p:cNvGraphicFramePr>
          <p:nvPr>
            <p:extLst/>
          </p:nvPr>
        </p:nvGraphicFramePr>
        <p:xfrm>
          <a:off x="8379136" y="3223730"/>
          <a:ext cx="2101695" cy="1965660"/>
        </p:xfrm>
        <a:graphic>
          <a:graphicData uri="http://schemas.openxmlformats.org/drawingml/2006/table">
            <a:tbl>
              <a:tblPr firstRow="1" bandRow="1">
                <a:tableStyleId>{5C22544A-7EE6-4342-B048-85BDC9FD1C3A}</a:tableStyleId>
              </a:tblPr>
              <a:tblGrid>
                <a:gridCol w="700565">
                  <a:extLst>
                    <a:ext uri="{9D8B030D-6E8A-4147-A177-3AD203B41FA5}">
                      <a16:colId xmlns:a16="http://schemas.microsoft.com/office/drawing/2014/main" xmlns="" val="1298981446"/>
                    </a:ext>
                  </a:extLst>
                </a:gridCol>
                <a:gridCol w="700565">
                  <a:extLst>
                    <a:ext uri="{9D8B030D-6E8A-4147-A177-3AD203B41FA5}">
                      <a16:colId xmlns:a16="http://schemas.microsoft.com/office/drawing/2014/main" xmlns="" val="3987447180"/>
                    </a:ext>
                  </a:extLst>
                </a:gridCol>
                <a:gridCol w="700565">
                  <a:extLst>
                    <a:ext uri="{9D8B030D-6E8A-4147-A177-3AD203B41FA5}">
                      <a16:colId xmlns:a16="http://schemas.microsoft.com/office/drawing/2014/main" xmlns="" val="660353914"/>
                    </a:ext>
                  </a:extLst>
                </a:gridCol>
              </a:tblGrid>
              <a:tr h="491415">
                <a:tc>
                  <a:txBody>
                    <a:bodyPr/>
                    <a:lstStyle/>
                    <a:p>
                      <a:pPr algn="ctr"/>
                      <a:r>
                        <a:rPr lang="en-US" b="1" dirty="0">
                          <a:solidFill>
                            <a:schemeClr val="bg1"/>
                          </a:solidFill>
                        </a:rPr>
                        <a:t>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tc>
                  <a:txBody>
                    <a:bodyPr/>
                    <a:lstStyle/>
                    <a:p>
                      <a:pPr algn="ctr"/>
                      <a:r>
                        <a:rPr lang="en-US" b="1" dirty="0">
                          <a:solidFill>
                            <a:schemeClr val="bg1"/>
                          </a:solidFill>
                        </a:rPr>
                        <a:t>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tc>
                  <a:txBody>
                    <a:bodyPr/>
                    <a:lstStyle/>
                    <a:p>
                      <a:pPr algn="ctr"/>
                      <a:r>
                        <a:rPr lang="en-US" b="1" dirty="0">
                          <a:solidFill>
                            <a:schemeClr val="bg1"/>
                          </a:solidFill>
                        </a:rPr>
                        <a:t>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extLst>
                  <a:ext uri="{0D108BD9-81ED-4DB2-BD59-A6C34878D82A}">
                    <a16:rowId xmlns:a16="http://schemas.microsoft.com/office/drawing/2014/main" xmlns="" val="1792237159"/>
                  </a:ext>
                </a:extLst>
              </a:tr>
              <a:tr h="491415">
                <a:tc>
                  <a:txBody>
                    <a:bodyPr/>
                    <a:lstStyle/>
                    <a:p>
                      <a:pPr algn="ctr"/>
                      <a:r>
                        <a:rPr lang="en-US" b="1" dirty="0">
                          <a:solidFill>
                            <a:schemeClr val="bg1"/>
                          </a:solidFill>
                        </a:rPr>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tc>
                  <a:txBody>
                    <a:bodyPr/>
                    <a:lstStyle/>
                    <a:p>
                      <a:pPr algn="ctr"/>
                      <a:r>
                        <a:rPr lang="en-US" b="1" dirty="0">
                          <a:solidFill>
                            <a:schemeClr val="bg1"/>
                          </a:solidFill>
                        </a:rPr>
                        <a:t>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tc>
                  <a:txBody>
                    <a:bodyPr/>
                    <a:lstStyle/>
                    <a:p>
                      <a:pPr algn="ctr"/>
                      <a:r>
                        <a:rPr lang="en-US" b="1" dirty="0">
                          <a:solidFill>
                            <a:schemeClr val="bg1"/>
                          </a:solidFill>
                        </a:rPr>
                        <a:t>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extLst>
                  <a:ext uri="{0D108BD9-81ED-4DB2-BD59-A6C34878D82A}">
                    <a16:rowId xmlns:a16="http://schemas.microsoft.com/office/drawing/2014/main" xmlns="" val="1875293857"/>
                  </a:ext>
                </a:extLst>
              </a:tr>
              <a:tr h="491415">
                <a:tc>
                  <a:txBody>
                    <a:bodyPr/>
                    <a:lstStyle/>
                    <a:p>
                      <a:pPr algn="ctr"/>
                      <a:r>
                        <a:rPr lang="en-US" b="1" dirty="0">
                          <a:solidFill>
                            <a:schemeClr val="bg1"/>
                          </a:solidFill>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tc>
                  <a:txBody>
                    <a:bodyPr/>
                    <a:lstStyle/>
                    <a:p>
                      <a:pPr algn="ctr"/>
                      <a:r>
                        <a:rPr lang="en-US" b="1" dirty="0">
                          <a:solidFill>
                            <a:schemeClr val="bg1"/>
                          </a:solidFill>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tc>
                  <a:txBody>
                    <a:bodyPr/>
                    <a:lstStyle/>
                    <a:p>
                      <a:pPr algn="ctr"/>
                      <a:r>
                        <a:rPr lang="en-US" b="1" dirty="0">
                          <a:solidFill>
                            <a:schemeClr val="bg1"/>
                          </a:solidFill>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extLst>
                  <a:ext uri="{0D108BD9-81ED-4DB2-BD59-A6C34878D82A}">
                    <a16:rowId xmlns:a16="http://schemas.microsoft.com/office/drawing/2014/main" xmlns="" val="2433238937"/>
                  </a:ext>
                </a:extLst>
              </a:tr>
              <a:tr h="491415">
                <a:tc>
                  <a:txBody>
                    <a:bodyPr/>
                    <a:lstStyle/>
                    <a:p>
                      <a:pPr algn="ctr"/>
                      <a:r>
                        <a:rPr lang="en-US" b="1" dirty="0">
                          <a:solidFill>
                            <a:schemeClr val="bg1"/>
                          </a:solidFill>
                        </a:rPr>
                        <a:t>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642"/>
                    </a:solidFill>
                  </a:tcPr>
                </a:tc>
                <a:tc gridSpan="2">
                  <a:txBody>
                    <a:bodyPr/>
                    <a:lstStyle/>
                    <a:p>
                      <a:pPr algn="ctr"/>
                      <a:r>
                        <a:rPr lang="en-US" b="1" dirty="0">
                          <a:solidFill>
                            <a:schemeClr val="bg1"/>
                          </a:solidFill>
                        </a:rPr>
                        <a:t>ENTER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dirty="0"/>
                    </a:p>
                  </a:txBody>
                  <a:tcPr anchor="ctr"/>
                </a:tc>
                <a:extLst>
                  <a:ext uri="{0D108BD9-81ED-4DB2-BD59-A6C34878D82A}">
                    <a16:rowId xmlns:a16="http://schemas.microsoft.com/office/drawing/2014/main" xmlns="" val="1237098582"/>
                  </a:ext>
                </a:extLst>
              </a:tr>
            </a:tbl>
          </a:graphicData>
        </a:graphic>
      </p:graphicFrame>
      <p:sp>
        <p:nvSpPr>
          <p:cNvPr id="37" name="Action Button: Home 36">
            <a:hlinkClick r:id="rId6"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823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32" name="Title 31"/>
          <p:cNvSpPr>
            <a:spLocks noGrp="1"/>
          </p:cNvSpPr>
          <p:nvPr>
            <p:ph type="title"/>
          </p:nvPr>
        </p:nvSpPr>
        <p:spPr>
          <a:xfrm>
            <a:off x="838200" y="365125"/>
            <a:ext cx="3606424" cy="1325563"/>
          </a:xfrm>
        </p:spPr>
        <p:txBody>
          <a:bodyPr/>
          <a:lstStyle/>
          <a:p>
            <a:r>
              <a:rPr lang="en-US" b="1" dirty="0">
                <a:solidFill>
                  <a:srgbClr val="FF0000"/>
                </a:solidFill>
              </a:rPr>
              <a:t>NOTIFICATIONS</a:t>
            </a:r>
          </a:p>
        </p:txBody>
      </p:sp>
      <p:grpSp>
        <p:nvGrpSpPr>
          <p:cNvPr id="50" name="Group 49"/>
          <p:cNvGrpSpPr/>
          <p:nvPr/>
        </p:nvGrpSpPr>
        <p:grpSpPr>
          <a:xfrm>
            <a:off x="4650181" y="178530"/>
            <a:ext cx="1750800" cy="606296"/>
            <a:chOff x="9925050" y="353883"/>
            <a:chExt cx="1750800" cy="606296"/>
          </a:xfrm>
        </p:grpSpPr>
        <p:sp>
          <p:nvSpPr>
            <p:cNvPr id="51" name="TextBox 50"/>
            <p:cNvSpPr txBox="1"/>
            <p:nvPr/>
          </p:nvSpPr>
          <p:spPr>
            <a:xfrm>
              <a:off x="9925050" y="353883"/>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52" name="TextBox 51"/>
            <p:cNvSpPr txBox="1"/>
            <p:nvPr/>
          </p:nvSpPr>
          <p:spPr>
            <a:xfrm>
              <a:off x="9931489" y="683180"/>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700" y="290020"/>
            <a:ext cx="3038568" cy="6119090"/>
          </a:xfrm>
          <a:prstGeom prst="rect">
            <a:avLst/>
          </a:prstGeom>
        </p:spPr>
      </p:pic>
      <p:sp>
        <p:nvSpPr>
          <p:cNvPr id="56" name="Rectangle 55"/>
          <p:cNvSpPr/>
          <p:nvPr/>
        </p:nvSpPr>
        <p:spPr>
          <a:xfrm>
            <a:off x="8116279" y="1178069"/>
            <a:ext cx="2620993" cy="453000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0388" y="4327265"/>
            <a:ext cx="749778" cy="1011983"/>
          </a:xfrm>
          <a:prstGeom prst="rect">
            <a:avLst/>
          </a:prstGeom>
        </p:spPr>
      </p:pic>
      <p:sp>
        <p:nvSpPr>
          <p:cNvPr id="58" name="TextBox 57"/>
          <p:cNvSpPr txBox="1"/>
          <p:nvPr/>
        </p:nvSpPr>
        <p:spPr>
          <a:xfrm>
            <a:off x="8442094" y="4511250"/>
            <a:ext cx="600364" cy="369332"/>
          </a:xfrm>
          <a:prstGeom prst="rect">
            <a:avLst/>
          </a:prstGeom>
          <a:noFill/>
        </p:spPr>
        <p:txBody>
          <a:bodyPr wrap="square" rtlCol="0">
            <a:spAutoFit/>
          </a:bodyPr>
          <a:lstStyle/>
          <a:p>
            <a:r>
              <a:rPr lang="en-US" dirty="0">
                <a:solidFill>
                  <a:srgbClr val="256FBD"/>
                </a:solidFill>
                <a:latin typeface="Cleanvertising" panose="020B0803030403020204" pitchFamily="34" charset="0"/>
              </a:rPr>
              <a:t>37</a:t>
            </a:r>
          </a:p>
        </p:txBody>
      </p:sp>
      <p:sp>
        <p:nvSpPr>
          <p:cNvPr id="59" name="TextBox 58"/>
          <p:cNvSpPr txBox="1"/>
          <p:nvPr/>
        </p:nvSpPr>
        <p:spPr>
          <a:xfrm>
            <a:off x="8116279" y="3906264"/>
            <a:ext cx="2620993" cy="338554"/>
          </a:xfrm>
          <a:prstGeom prst="rect">
            <a:avLst/>
          </a:prstGeom>
          <a:noFill/>
        </p:spPr>
        <p:txBody>
          <a:bodyPr wrap="square" rtlCol="0">
            <a:spAutoFit/>
          </a:bodyPr>
          <a:lstStyle/>
          <a:p>
            <a:pPr algn="ctr"/>
            <a:r>
              <a:rPr lang="en-US" sz="1600" b="1" i="1" dirty="0">
                <a:solidFill>
                  <a:srgbClr val="256FBD"/>
                </a:solidFill>
                <a:latin typeface="Roboto Condensed" pitchFamily="2" charset="0"/>
                <a:ea typeface="Roboto Condensed" pitchFamily="2" charset="0"/>
              </a:rPr>
              <a:t>Reward Points Earned!</a:t>
            </a:r>
          </a:p>
        </p:txBody>
      </p:sp>
      <p:sp>
        <p:nvSpPr>
          <p:cNvPr id="60" name="Rectangle 59"/>
          <p:cNvSpPr/>
          <p:nvPr/>
        </p:nvSpPr>
        <p:spPr>
          <a:xfrm>
            <a:off x="9070166" y="4271391"/>
            <a:ext cx="1560888" cy="1092607"/>
          </a:xfrm>
          <a:prstGeom prst="rect">
            <a:avLst/>
          </a:prstGeom>
        </p:spPr>
        <p:txBody>
          <a:bodyPr wrap="square" anchor="ctr">
            <a:spAutoFit/>
          </a:bodyPr>
          <a:lstStyle/>
          <a:p>
            <a:r>
              <a:rPr lang="en-US" sz="1300" dirty="0">
                <a:solidFill>
                  <a:schemeClr val="accent2"/>
                </a:solidFill>
                <a:latin typeface="Roboto Condensed" pitchFamily="2" charset="0"/>
                <a:ea typeface="Roboto Condensed" pitchFamily="2" charset="0"/>
              </a:rPr>
              <a:t>By completing the registration process, you earned </a:t>
            </a:r>
            <a:r>
              <a:rPr lang="en-US" sz="1300" b="1" dirty="0">
                <a:solidFill>
                  <a:srgbClr val="256FBD"/>
                </a:solidFill>
                <a:latin typeface="Roboto Condensed" pitchFamily="2" charset="0"/>
                <a:ea typeface="Roboto Condensed" pitchFamily="2" charset="0"/>
              </a:rPr>
              <a:t>37</a:t>
            </a:r>
            <a:r>
              <a:rPr lang="en-US" sz="1300" dirty="0">
                <a:solidFill>
                  <a:schemeClr val="accent2"/>
                </a:solidFill>
                <a:latin typeface="Roboto Condensed" pitchFamily="2" charset="0"/>
                <a:ea typeface="Roboto Condensed" pitchFamily="2" charset="0"/>
              </a:rPr>
              <a:t> compliance reward points.  </a:t>
            </a:r>
            <a:r>
              <a:rPr lang="en-US" sz="1300" b="1" u="sng" dirty="0">
                <a:solidFill>
                  <a:schemeClr val="accent2"/>
                </a:solidFill>
                <a:latin typeface="Roboto Condensed" pitchFamily="2" charset="0"/>
                <a:ea typeface="Roboto Condensed" pitchFamily="2" charset="0"/>
              </a:rPr>
              <a:t>Learn more</a:t>
            </a:r>
            <a:r>
              <a:rPr lang="en-US" sz="1300" dirty="0">
                <a:solidFill>
                  <a:schemeClr val="accent2"/>
                </a:solidFill>
                <a:latin typeface="Roboto Condensed" pitchFamily="2" charset="0"/>
                <a:ea typeface="Roboto Condensed" pitchFamily="2" charset="0"/>
              </a:rPr>
              <a:t>.</a:t>
            </a:r>
            <a:endParaRPr lang="en-US" sz="1300" dirty="0">
              <a:solidFill>
                <a:schemeClr val="accent2"/>
              </a:solidFill>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834" y="1001591"/>
            <a:ext cx="2013211" cy="1006364"/>
          </a:xfrm>
          <a:prstGeom prst="rect">
            <a:avLst/>
          </a:prstGeom>
        </p:spPr>
      </p:pic>
      <p:sp>
        <p:nvSpPr>
          <p:cNvPr id="65" name="Rectangle 64"/>
          <p:cNvSpPr/>
          <p:nvPr/>
        </p:nvSpPr>
        <p:spPr>
          <a:xfrm>
            <a:off x="8107570" y="1178069"/>
            <a:ext cx="2629702" cy="4530004"/>
          </a:xfrm>
          <a:prstGeom prst="rect">
            <a:avLst/>
          </a:prstGeom>
          <a:solidFill>
            <a:srgbClr val="66666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8116279" y="1251327"/>
            <a:ext cx="2620993" cy="338554"/>
          </a:xfrm>
          <a:prstGeom prst="rect">
            <a:avLst/>
          </a:prstGeom>
          <a:noFill/>
        </p:spPr>
        <p:txBody>
          <a:bodyPr wrap="square" rtlCol="0">
            <a:spAutoFit/>
          </a:bodyPr>
          <a:lstStyle/>
          <a:p>
            <a:pPr algn="ctr"/>
            <a:r>
              <a:rPr lang="en-US" sz="1600" b="1" dirty="0">
                <a:solidFill>
                  <a:schemeClr val="bg1"/>
                </a:solidFill>
                <a:latin typeface="Roboto Condensed" pitchFamily="2" charset="0"/>
                <a:ea typeface="Roboto Condensed" pitchFamily="2" charset="0"/>
              </a:rPr>
              <a:t>SETTINGS</a:t>
            </a:r>
          </a:p>
        </p:txBody>
      </p:sp>
      <p:cxnSp>
        <p:nvCxnSpPr>
          <p:cNvPr id="67" name="Straight Connector 66"/>
          <p:cNvCxnSpPr/>
          <p:nvPr/>
        </p:nvCxnSpPr>
        <p:spPr>
          <a:xfrm>
            <a:off x="8222923" y="1619859"/>
            <a:ext cx="2383192" cy="0"/>
          </a:xfrm>
          <a:prstGeom prst="line">
            <a:avLst/>
          </a:prstGeom>
          <a:ln>
            <a:solidFill>
              <a:srgbClr val="9AC642"/>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918790" y="1724667"/>
            <a:ext cx="539496" cy="261610"/>
          </a:xfrm>
          <a:prstGeom prst="rect">
            <a:avLst/>
          </a:prstGeom>
          <a:solidFill>
            <a:schemeClr val="bg1">
              <a:lumMod val="75000"/>
            </a:schemeClr>
          </a:solidFill>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OFF</a:t>
            </a:r>
          </a:p>
        </p:txBody>
      </p:sp>
      <p:sp>
        <p:nvSpPr>
          <p:cNvPr id="40" name="TextBox 39"/>
          <p:cNvSpPr txBox="1"/>
          <p:nvPr/>
        </p:nvSpPr>
        <p:spPr>
          <a:xfrm>
            <a:off x="9375943" y="1724667"/>
            <a:ext cx="542847" cy="261610"/>
          </a:xfrm>
          <a:prstGeom prst="rect">
            <a:avLst/>
          </a:prstGeom>
          <a:solidFill>
            <a:srgbClr val="9AC642"/>
          </a:solidFill>
          <a:ln w="9525">
            <a:solidFill>
              <a:schemeClr val="bg2">
                <a:lumMod val="75000"/>
              </a:schemeClr>
            </a:solidFill>
          </a:ln>
        </p:spPr>
        <p:txBody>
          <a:bodyPr wrap="square" rtlCol="0">
            <a:spAutoFit/>
          </a:bodyPr>
          <a:lstStyle/>
          <a:p>
            <a:pPr algn="ctr"/>
            <a:r>
              <a:rPr lang="en-US" sz="1100" dirty="0">
                <a:solidFill>
                  <a:schemeClr val="bg1"/>
                </a:solidFill>
                <a:latin typeface="Roboto Condensed" pitchFamily="2" charset="0"/>
                <a:ea typeface="Roboto Condensed" pitchFamily="2" charset="0"/>
              </a:rPr>
              <a:t>ON</a:t>
            </a:r>
          </a:p>
        </p:txBody>
      </p:sp>
      <p:sp>
        <p:nvSpPr>
          <p:cNvPr id="42" name="TextBox 41"/>
          <p:cNvSpPr txBox="1"/>
          <p:nvPr/>
        </p:nvSpPr>
        <p:spPr>
          <a:xfrm>
            <a:off x="9375943" y="1724667"/>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83" name="Action Button: Home 82">
            <a:hlinkClick r:id="rId6" action="ppaction://hlinksldjump" highlightClick="1"/>
          </p:cNvPr>
          <p:cNvSpPr/>
          <p:nvPr/>
        </p:nvSpPr>
        <p:spPr>
          <a:xfrm>
            <a:off x="9099856" y="5818190"/>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8289428" y="1727999"/>
            <a:ext cx="979266"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APP SOUNDS</a:t>
            </a:r>
          </a:p>
        </p:txBody>
      </p:sp>
      <p:sp>
        <p:nvSpPr>
          <p:cNvPr id="44" name="TextBox 43"/>
          <p:cNvSpPr txBox="1"/>
          <p:nvPr/>
        </p:nvSpPr>
        <p:spPr>
          <a:xfrm>
            <a:off x="9918790" y="2152461"/>
            <a:ext cx="539496" cy="261610"/>
          </a:xfrm>
          <a:prstGeom prst="rect">
            <a:avLst/>
          </a:prstGeom>
          <a:solidFill>
            <a:srgbClr val="9AC642"/>
          </a:solidFill>
        </p:spPr>
        <p:txBody>
          <a:bodyPr wrap="square" rtlCol="0">
            <a:spAutoFit/>
          </a:bodyPr>
          <a:lstStyle/>
          <a:p>
            <a:pPr algn="ctr"/>
            <a:r>
              <a:rPr lang="en-US" sz="1100" dirty="0">
                <a:solidFill>
                  <a:schemeClr val="bg1"/>
                </a:solidFill>
                <a:latin typeface="Roboto Condensed" pitchFamily="2" charset="0"/>
                <a:ea typeface="Roboto Condensed" pitchFamily="2" charset="0"/>
              </a:rPr>
              <a:t>OFF</a:t>
            </a:r>
          </a:p>
        </p:txBody>
      </p:sp>
      <p:sp>
        <p:nvSpPr>
          <p:cNvPr id="45" name="TextBox 44"/>
          <p:cNvSpPr txBox="1"/>
          <p:nvPr/>
        </p:nvSpPr>
        <p:spPr>
          <a:xfrm>
            <a:off x="9375943" y="2152461"/>
            <a:ext cx="542847" cy="261610"/>
          </a:xfrm>
          <a:prstGeom prst="rect">
            <a:avLst/>
          </a:prstGeom>
          <a:solidFill>
            <a:schemeClr val="bg1">
              <a:lumMod val="75000"/>
            </a:schemeClr>
          </a:solidFill>
          <a:ln w="9525">
            <a:solidFill>
              <a:schemeClr val="bg2">
                <a:lumMod val="75000"/>
              </a:schemeClr>
            </a:solidFill>
          </a:ln>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ON</a:t>
            </a:r>
          </a:p>
        </p:txBody>
      </p:sp>
      <p:sp>
        <p:nvSpPr>
          <p:cNvPr id="46" name="TextBox 45"/>
          <p:cNvSpPr txBox="1"/>
          <p:nvPr/>
        </p:nvSpPr>
        <p:spPr>
          <a:xfrm>
            <a:off x="9375943" y="2152461"/>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53" name="Rectangle 52"/>
          <p:cNvSpPr/>
          <p:nvPr/>
        </p:nvSpPr>
        <p:spPr>
          <a:xfrm>
            <a:off x="8116279" y="5339248"/>
            <a:ext cx="2620994" cy="353598"/>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SAVE SETTINGS</a:t>
            </a:r>
          </a:p>
        </p:txBody>
      </p:sp>
      <p:sp>
        <p:nvSpPr>
          <p:cNvPr id="54" name="TextBox 53"/>
          <p:cNvSpPr txBox="1"/>
          <p:nvPr/>
        </p:nvSpPr>
        <p:spPr>
          <a:xfrm>
            <a:off x="8289428" y="2173594"/>
            <a:ext cx="979266"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PIN-SECURITY</a:t>
            </a:r>
          </a:p>
        </p:txBody>
      </p:sp>
      <p:sp>
        <p:nvSpPr>
          <p:cNvPr id="84" name="TextBox 83"/>
          <p:cNvSpPr txBox="1"/>
          <p:nvPr/>
        </p:nvSpPr>
        <p:spPr>
          <a:xfrm>
            <a:off x="9924389" y="2581336"/>
            <a:ext cx="539496" cy="261610"/>
          </a:xfrm>
          <a:prstGeom prst="rect">
            <a:avLst/>
          </a:prstGeom>
          <a:solidFill>
            <a:schemeClr val="bg1">
              <a:lumMod val="75000"/>
            </a:schemeClr>
          </a:solidFill>
        </p:spPr>
        <p:txBody>
          <a:bodyPr wrap="square" rtlCol="0">
            <a:spAutoFit/>
          </a:bodyPr>
          <a:lstStyle/>
          <a:p>
            <a:pPr algn="ctr"/>
            <a:r>
              <a:rPr lang="en-US" sz="1100" dirty="0">
                <a:solidFill>
                  <a:schemeClr val="tx1">
                    <a:lumMod val="65000"/>
                    <a:lumOff val="35000"/>
                  </a:schemeClr>
                </a:solidFill>
                <a:latin typeface="Roboto Condensed" pitchFamily="2" charset="0"/>
                <a:ea typeface="Roboto Condensed" pitchFamily="2" charset="0"/>
              </a:rPr>
              <a:t>OFF</a:t>
            </a:r>
          </a:p>
        </p:txBody>
      </p:sp>
      <p:sp>
        <p:nvSpPr>
          <p:cNvPr id="85" name="TextBox 84"/>
          <p:cNvSpPr txBox="1"/>
          <p:nvPr/>
        </p:nvSpPr>
        <p:spPr>
          <a:xfrm>
            <a:off x="9381542" y="2581336"/>
            <a:ext cx="542847" cy="261610"/>
          </a:xfrm>
          <a:prstGeom prst="rect">
            <a:avLst/>
          </a:prstGeom>
          <a:solidFill>
            <a:srgbClr val="9AC642"/>
          </a:solidFill>
          <a:ln w="9525">
            <a:solidFill>
              <a:schemeClr val="bg2">
                <a:lumMod val="75000"/>
              </a:schemeClr>
            </a:solidFill>
          </a:ln>
        </p:spPr>
        <p:txBody>
          <a:bodyPr wrap="square" rtlCol="0">
            <a:spAutoFit/>
          </a:bodyPr>
          <a:lstStyle/>
          <a:p>
            <a:pPr algn="ctr"/>
            <a:r>
              <a:rPr lang="en-US" sz="1100" dirty="0">
                <a:solidFill>
                  <a:schemeClr val="bg1"/>
                </a:solidFill>
                <a:latin typeface="Roboto Condensed" pitchFamily="2" charset="0"/>
                <a:ea typeface="Roboto Condensed" pitchFamily="2" charset="0"/>
              </a:rPr>
              <a:t>ON</a:t>
            </a:r>
          </a:p>
        </p:txBody>
      </p:sp>
      <p:sp>
        <p:nvSpPr>
          <p:cNvPr id="86" name="TextBox 85"/>
          <p:cNvSpPr txBox="1"/>
          <p:nvPr/>
        </p:nvSpPr>
        <p:spPr>
          <a:xfrm>
            <a:off x="9381542" y="2581336"/>
            <a:ext cx="1082343" cy="261610"/>
          </a:xfrm>
          <a:prstGeom prst="rect">
            <a:avLst/>
          </a:prstGeom>
          <a:noFill/>
          <a:ln w="9525">
            <a:solidFill>
              <a:schemeClr val="tx1"/>
            </a:solidFill>
          </a:ln>
        </p:spPr>
        <p:txBody>
          <a:bodyPr wrap="square" rtlCol="0">
            <a:spAutoFit/>
          </a:bodyPr>
          <a:lstStyle/>
          <a:p>
            <a:pPr algn="ctr"/>
            <a:endParaRPr lang="en-US" sz="1100" dirty="0">
              <a:solidFill>
                <a:srgbClr val="666666"/>
              </a:solidFill>
              <a:latin typeface="Roboto Condensed" pitchFamily="2" charset="0"/>
              <a:ea typeface="Roboto Condensed" pitchFamily="2" charset="0"/>
            </a:endParaRPr>
          </a:p>
        </p:txBody>
      </p:sp>
      <p:sp>
        <p:nvSpPr>
          <p:cNvPr id="87" name="TextBox 86"/>
          <p:cNvSpPr txBox="1"/>
          <p:nvPr/>
        </p:nvSpPr>
        <p:spPr>
          <a:xfrm>
            <a:off x="8174073" y="2602469"/>
            <a:ext cx="1100220" cy="261610"/>
          </a:xfrm>
          <a:prstGeom prst="rect">
            <a:avLst/>
          </a:prstGeom>
          <a:noFill/>
        </p:spPr>
        <p:txBody>
          <a:bodyPr wrap="square" rtlCol="0">
            <a:spAutoFit/>
          </a:bodyPr>
          <a:lstStyle/>
          <a:p>
            <a:pPr algn="r"/>
            <a:r>
              <a:rPr lang="en-US" sz="1100" dirty="0">
                <a:solidFill>
                  <a:schemeClr val="bg1"/>
                </a:solidFill>
                <a:latin typeface="Roboto Condensed" pitchFamily="2" charset="0"/>
                <a:ea typeface="Roboto Condensed" pitchFamily="2" charset="0"/>
              </a:rPr>
              <a:t>NOTIFICATIONS</a:t>
            </a:r>
          </a:p>
        </p:txBody>
      </p:sp>
      <p:sp>
        <p:nvSpPr>
          <p:cNvPr id="2" name="TextBox 1"/>
          <p:cNvSpPr txBox="1"/>
          <p:nvPr/>
        </p:nvSpPr>
        <p:spPr>
          <a:xfrm>
            <a:off x="8289428" y="2962275"/>
            <a:ext cx="2168858" cy="2154436"/>
          </a:xfrm>
          <a:prstGeom prst="rect">
            <a:avLst/>
          </a:prstGeom>
          <a:noFill/>
        </p:spPr>
        <p:txBody>
          <a:bodyPr wrap="square" lIns="0" tIns="0" rIns="0" bIns="0" rtlCol="0">
            <a:spAutoFit/>
          </a:bodyPr>
          <a:lstStyle/>
          <a:p>
            <a:pPr algn="ctr"/>
            <a:r>
              <a:rPr lang="en-US" sz="1400" b="1" dirty="0">
                <a:solidFill>
                  <a:srgbClr val="9AC642"/>
                </a:solidFill>
              </a:rPr>
              <a:t>Are you sure?</a:t>
            </a:r>
          </a:p>
          <a:p>
            <a:pPr algn="ctr"/>
            <a:r>
              <a:rPr lang="en-US" sz="1400" dirty="0">
                <a:solidFill>
                  <a:srgbClr val="9AC642"/>
                </a:solidFill>
              </a:rPr>
              <a:t>Turning off notifications will prevent you from receiving updates on your medications and reward opportunities.</a:t>
            </a:r>
          </a:p>
          <a:p>
            <a:pPr algn="ctr"/>
            <a:endParaRPr lang="en-US" sz="1400" dirty="0">
              <a:solidFill>
                <a:srgbClr val="9AC642"/>
              </a:solidFill>
            </a:endParaRPr>
          </a:p>
          <a:p>
            <a:pPr algn="ctr"/>
            <a:r>
              <a:rPr lang="en-US" sz="1400" b="1" u="sng" dirty="0">
                <a:solidFill>
                  <a:schemeClr val="accent2"/>
                </a:solidFill>
              </a:rPr>
              <a:t>YES, turn them off!</a:t>
            </a:r>
            <a:br>
              <a:rPr lang="en-US" sz="1400" b="1" u="sng" dirty="0">
                <a:solidFill>
                  <a:schemeClr val="accent2"/>
                </a:solidFill>
              </a:rPr>
            </a:br>
            <a:r>
              <a:rPr lang="en-US" sz="1200" i="1" dirty="0">
                <a:solidFill>
                  <a:srgbClr val="9AC642"/>
                </a:solidFill>
              </a:rPr>
              <a:t>Not recommended</a:t>
            </a:r>
          </a:p>
          <a:p>
            <a:pPr algn="ctr"/>
            <a:endParaRPr lang="en-US" sz="1400" b="1" u="sng" dirty="0">
              <a:solidFill>
                <a:schemeClr val="accent2"/>
              </a:solidFill>
            </a:endParaRPr>
          </a:p>
          <a:p>
            <a:pPr algn="ctr"/>
            <a:r>
              <a:rPr lang="en-US" sz="1400" b="1" u="sng" dirty="0">
                <a:solidFill>
                  <a:schemeClr val="accent2"/>
                </a:solidFill>
              </a:rPr>
              <a:t>NO, keep them on!</a:t>
            </a:r>
            <a:endParaRPr lang="en-US" sz="1200" b="1" u="sng" dirty="0">
              <a:solidFill>
                <a:schemeClr val="accent2"/>
              </a:solidFill>
            </a:endParaRPr>
          </a:p>
        </p:txBody>
      </p:sp>
      <p:cxnSp>
        <p:nvCxnSpPr>
          <p:cNvPr id="6" name="Elbow Connector 5"/>
          <p:cNvCxnSpPr>
            <a:stCxn id="87" idx="1"/>
            <a:endCxn id="65" idx="1"/>
          </p:cNvCxnSpPr>
          <p:nvPr/>
        </p:nvCxnSpPr>
        <p:spPr>
          <a:xfrm rot="10800000" flipV="1">
            <a:off x="8107571" y="2733273"/>
            <a:ext cx="66503" cy="709797"/>
          </a:xfrm>
          <a:prstGeom prst="bentConnector3">
            <a:avLst>
              <a:gd name="adj1" fmla="val 945037"/>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48632" y="2626506"/>
            <a:ext cx="3038475" cy="923330"/>
          </a:xfrm>
          <a:prstGeom prst="rect">
            <a:avLst/>
          </a:prstGeom>
          <a:noFill/>
        </p:spPr>
        <p:txBody>
          <a:bodyPr wrap="square" rtlCol="0">
            <a:spAutoFit/>
          </a:bodyPr>
          <a:lstStyle/>
          <a:p>
            <a:pPr algn="r"/>
            <a:r>
              <a:rPr lang="en-US" dirty="0">
                <a:solidFill>
                  <a:srgbClr val="256FBD"/>
                </a:solidFill>
              </a:rPr>
              <a:t>If user attempts to turn off notifications, the message below appears.</a:t>
            </a:r>
          </a:p>
        </p:txBody>
      </p:sp>
      <p:sp>
        <p:nvSpPr>
          <p:cNvPr id="36" name="Action Button: Home 35">
            <a:hlinkClick r:id="rId6"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037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01" y="113734"/>
            <a:ext cx="6393019" cy="1325563"/>
          </a:xfrm>
        </p:spPr>
        <p:txBody>
          <a:bodyPr/>
          <a:lstStyle/>
          <a:p>
            <a:r>
              <a:rPr lang="en-US" b="1" dirty="0"/>
              <a:t>COMPLIANCE REWARDS ™</a:t>
            </a:r>
          </a:p>
        </p:txBody>
      </p:sp>
      <p:sp>
        <p:nvSpPr>
          <p:cNvPr id="3" name="Content Placeholder 2"/>
          <p:cNvSpPr>
            <a:spLocks noGrp="1"/>
          </p:cNvSpPr>
          <p:nvPr>
            <p:ph idx="1"/>
          </p:nvPr>
        </p:nvSpPr>
        <p:spPr>
          <a:xfrm>
            <a:off x="642540" y="1302460"/>
            <a:ext cx="11175300" cy="1671462"/>
          </a:xfrm>
        </p:spPr>
        <p:txBody>
          <a:bodyPr>
            <a:noAutofit/>
          </a:bodyPr>
          <a:lstStyle/>
          <a:p>
            <a:pPr marL="457200" indent="-457200">
              <a:spcAft>
                <a:spcPts val="400"/>
              </a:spcAft>
              <a:buFont typeface="Arial" panose="020B0604020202020204" pitchFamily="34" charset="0"/>
              <a:buChar char="•"/>
            </a:pPr>
            <a:r>
              <a:rPr lang="en-US" sz="3200" dirty="0"/>
              <a:t>Earning points for </a:t>
            </a:r>
            <a:r>
              <a:rPr lang="en-US" sz="3200" dirty="0">
                <a:solidFill>
                  <a:srgbClr val="2071B6"/>
                </a:solidFill>
              </a:rPr>
              <a:t>advancing their health</a:t>
            </a:r>
            <a:r>
              <a:rPr lang="en-US" sz="3200" dirty="0"/>
              <a:t>, </a:t>
            </a:r>
            <a:r>
              <a:rPr lang="en-US" sz="3200" dirty="0">
                <a:solidFill>
                  <a:srgbClr val="3D76AA"/>
                </a:solidFill>
              </a:rPr>
              <a:t>compliance</a:t>
            </a:r>
            <a:r>
              <a:rPr lang="en-US" sz="3200" dirty="0"/>
              <a:t> &amp; </a:t>
            </a:r>
            <a:r>
              <a:rPr lang="en-US" sz="3200" dirty="0">
                <a:solidFill>
                  <a:srgbClr val="3D76AA"/>
                </a:solidFill>
              </a:rPr>
              <a:t>education</a:t>
            </a:r>
          </a:p>
        </p:txBody>
      </p:sp>
      <p:sp>
        <p:nvSpPr>
          <p:cNvPr id="24" name="Rectangle 23"/>
          <p:cNvSpPr/>
          <p:nvPr/>
        </p:nvSpPr>
        <p:spPr>
          <a:xfrm>
            <a:off x="2001297" y="4913983"/>
            <a:ext cx="1388071" cy="52322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Roboto Condensed" pitchFamily="2" charset="0"/>
                <a:ea typeface="Roboto Condensed" pitchFamily="2" charset="0"/>
                <a:cs typeface="+mn-cs"/>
              </a:rPr>
              <a:t>Survey participation</a:t>
            </a:r>
          </a:p>
        </p:txBody>
      </p:sp>
      <p:pic>
        <p:nvPicPr>
          <p:cNvPr id="1026" name="Picture 2" descr="https://d30y9cdsu7xlg0.cloudfront.net/png/12177-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734" y="2871577"/>
            <a:ext cx="1288038" cy="12880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6579729" y="4941576"/>
            <a:ext cx="1566922" cy="1566922"/>
          </a:xfrm>
          <a:prstGeom prst="rect">
            <a:avLst/>
          </a:prstGeom>
        </p:spPr>
      </p:pic>
      <p:pic>
        <p:nvPicPr>
          <p:cNvPr id="1036" name="Picture 12" descr="http://www.envisionsalon.com/images/SurveyIconVEC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446" y="4750395"/>
            <a:ext cx="1191793" cy="162807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312459" y="5433303"/>
            <a:ext cx="1306077" cy="36933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rPr>
              <a:t>+300 pts</a:t>
            </a:r>
            <a:endParaRPr kumimoji="0" lang="en-US" sz="14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endParaRPr>
          </a:p>
        </p:txBody>
      </p:sp>
      <p:sp>
        <p:nvSpPr>
          <p:cNvPr id="12" name="Rectangle 11"/>
          <p:cNvSpPr/>
          <p:nvPr/>
        </p:nvSpPr>
        <p:spPr>
          <a:xfrm>
            <a:off x="2493995" y="5437203"/>
            <a:ext cx="906682" cy="348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5"/>
          <a:srcRect l="13460" t="11572" r="18849" b="13833"/>
          <a:stretch/>
        </p:blipFill>
        <p:spPr>
          <a:xfrm>
            <a:off x="8009689" y="2803359"/>
            <a:ext cx="1289539" cy="1461477"/>
          </a:xfrm>
          <a:prstGeom prst="flowChartConnector">
            <a:avLst/>
          </a:prstGeom>
        </p:spPr>
      </p:pic>
      <p:sp>
        <p:nvSpPr>
          <p:cNvPr id="52" name="Rectangle 51"/>
          <p:cNvSpPr/>
          <p:nvPr/>
        </p:nvSpPr>
        <p:spPr>
          <a:xfrm>
            <a:off x="8949167" y="3714279"/>
            <a:ext cx="1306077" cy="36933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rPr>
              <a:t>+300 pts</a:t>
            </a:r>
            <a:endParaRPr kumimoji="0" lang="en-US" sz="14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endParaRPr>
          </a:p>
        </p:txBody>
      </p:sp>
      <p:sp>
        <p:nvSpPr>
          <p:cNvPr id="51" name="Rectangle 50"/>
          <p:cNvSpPr/>
          <p:nvPr/>
        </p:nvSpPr>
        <p:spPr>
          <a:xfrm>
            <a:off x="9062457" y="3711823"/>
            <a:ext cx="1004249" cy="348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996271" y="2960869"/>
            <a:ext cx="181310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Roboto Condensed" pitchFamily="2" charset="0"/>
                <a:ea typeface="Roboto Condensed" pitchFamily="2" charset="0"/>
                <a:cs typeface="+mn-cs"/>
              </a:rPr>
              <a:t>Patient</a:t>
            </a:r>
            <a:r>
              <a:rPr kumimoji="0" lang="en-US" sz="1400" b="0" i="0" u="none" strike="noStrike" kern="1200" cap="none" spc="0" normalizeH="0" noProof="0" dirty="0">
                <a:ln>
                  <a:noFill/>
                </a:ln>
                <a:solidFill>
                  <a:schemeClr val="tx2"/>
                </a:solidFill>
                <a:effectLst/>
                <a:uLnTx/>
                <a:uFillTx/>
                <a:latin typeface="Roboto Condensed" pitchFamily="2" charset="0"/>
                <a:ea typeface="Roboto Condensed" pitchFamily="2" charset="0"/>
                <a:cs typeface="+mn-cs"/>
              </a:rPr>
              <a:t>  Compliance</a:t>
            </a:r>
            <a:endParaRPr kumimoji="0" lang="en-US" sz="1400" b="0" i="0" u="none" strike="noStrike" kern="1200" cap="none" spc="0" normalizeH="0" baseline="0" noProof="0" dirty="0">
              <a:ln>
                <a:noFill/>
              </a:ln>
              <a:solidFill>
                <a:schemeClr val="tx2"/>
              </a:solidFill>
              <a:effectLst/>
              <a:uLnTx/>
              <a:uFillTx/>
              <a:latin typeface="Roboto Condensed" pitchFamily="2" charset="0"/>
              <a:ea typeface="Roboto Condensed" pitchFamily="2" charset="0"/>
              <a:cs typeface="+mn-cs"/>
            </a:endParaRPr>
          </a:p>
        </p:txBody>
      </p:sp>
      <p:sp>
        <p:nvSpPr>
          <p:cNvPr id="54" name="Rectangle 53"/>
          <p:cNvSpPr/>
          <p:nvPr/>
        </p:nvSpPr>
        <p:spPr>
          <a:xfrm>
            <a:off x="9606096" y="3144344"/>
            <a:ext cx="906683"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dirty="0">
                <a:ln>
                  <a:noFill/>
                </a:ln>
                <a:solidFill>
                  <a:schemeClr val="tx2"/>
                </a:solidFill>
                <a:effectLst/>
                <a:uLnTx/>
                <a:uFillTx/>
                <a:latin typeface="Roboto Condensed" pitchFamily="2" charset="0"/>
                <a:ea typeface="Roboto Condensed" pitchFamily="2" charset="0"/>
                <a:cs typeface="+mn-cs"/>
              </a:rPr>
              <a:t>over 70%</a:t>
            </a:r>
            <a:endParaRPr kumimoji="0" lang="en-US" sz="1400" b="0" i="0" u="none" strike="noStrike" kern="1200" cap="none" spc="0" normalizeH="0" baseline="0" noProof="0" dirty="0">
              <a:ln>
                <a:noFill/>
              </a:ln>
              <a:solidFill>
                <a:schemeClr val="tx2"/>
              </a:solidFill>
              <a:effectLst/>
              <a:uLnTx/>
              <a:uFillTx/>
              <a:latin typeface="Roboto Condensed" pitchFamily="2" charset="0"/>
              <a:ea typeface="Roboto Condensed" pitchFamily="2" charset="0"/>
              <a:cs typeface="+mn-cs"/>
            </a:endParaRPr>
          </a:p>
        </p:txBody>
      </p:sp>
      <p:pic>
        <p:nvPicPr>
          <p:cNvPr id="28" name="Picture 27"/>
          <p:cNvPicPr>
            <a:picLocks noChangeAspect="1"/>
          </p:cNvPicPr>
          <p:nvPr/>
        </p:nvPicPr>
        <p:blipFill rotWithShape="1">
          <a:blip r:embed="rId6"/>
          <a:srcRect l="7862" t="8502" r="10168" b="7558"/>
          <a:stretch/>
        </p:blipFill>
        <p:spPr>
          <a:xfrm>
            <a:off x="4955772" y="2355261"/>
            <a:ext cx="1572379" cy="1610177"/>
          </a:xfrm>
          <a:prstGeom prst="flowChartConnector">
            <a:avLst/>
          </a:prstGeom>
        </p:spPr>
      </p:pic>
      <p:sp>
        <p:nvSpPr>
          <p:cNvPr id="58" name="Rectangle 57"/>
          <p:cNvSpPr/>
          <p:nvPr/>
        </p:nvSpPr>
        <p:spPr>
          <a:xfrm>
            <a:off x="4891409" y="2742986"/>
            <a:ext cx="1306077" cy="36933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rPr>
              <a:t>+150 pts</a:t>
            </a:r>
            <a:endParaRPr kumimoji="0" lang="en-US" sz="14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endParaRPr>
          </a:p>
        </p:txBody>
      </p:sp>
      <p:sp>
        <p:nvSpPr>
          <p:cNvPr id="59" name="Rectangle 58"/>
          <p:cNvSpPr/>
          <p:nvPr/>
        </p:nvSpPr>
        <p:spPr>
          <a:xfrm>
            <a:off x="5148332" y="2766894"/>
            <a:ext cx="790919" cy="348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334617" y="3651198"/>
            <a:ext cx="906683"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dirty="0">
                <a:ln>
                  <a:noFill/>
                </a:ln>
                <a:solidFill>
                  <a:schemeClr val="bg1"/>
                </a:solidFill>
                <a:effectLst/>
                <a:uLnTx/>
                <a:uFillTx/>
                <a:latin typeface="Roboto Condensed" pitchFamily="2" charset="0"/>
                <a:ea typeface="Roboto Condensed" pitchFamily="2" charset="0"/>
                <a:cs typeface="+mn-cs"/>
              </a:rPr>
              <a:t>Engaged</a:t>
            </a:r>
            <a:endParaRPr kumimoji="0" lang="en-US" sz="1400" b="0" i="0" u="none" strike="noStrike" kern="1200" cap="none" spc="0" normalizeH="0" baseline="0" noProof="0" dirty="0">
              <a:ln>
                <a:noFill/>
              </a:ln>
              <a:solidFill>
                <a:schemeClr val="bg1"/>
              </a:solidFill>
              <a:effectLst/>
              <a:uLnTx/>
              <a:uFillTx/>
              <a:latin typeface="Roboto Condensed" pitchFamily="2" charset="0"/>
              <a:ea typeface="Roboto Condensed" pitchFamily="2" charset="0"/>
              <a:cs typeface="+mn-cs"/>
            </a:endParaRPr>
          </a:p>
        </p:txBody>
      </p:sp>
      <p:sp>
        <p:nvSpPr>
          <p:cNvPr id="61" name="Rectangle 60"/>
          <p:cNvSpPr/>
          <p:nvPr/>
        </p:nvSpPr>
        <p:spPr>
          <a:xfrm>
            <a:off x="4779456" y="2359239"/>
            <a:ext cx="1813100"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Roboto Condensed" pitchFamily="2" charset="0"/>
                <a:ea typeface="Roboto Condensed" pitchFamily="2" charset="0"/>
                <a:cs typeface="+mn-cs"/>
              </a:rPr>
              <a:t>Patient</a:t>
            </a:r>
            <a:r>
              <a:rPr kumimoji="0" lang="en-US" sz="1400" b="0" i="0" u="none" strike="noStrike" kern="1200" cap="none" spc="0" normalizeH="0" noProof="0" dirty="0">
                <a:ln>
                  <a:noFill/>
                </a:ln>
                <a:solidFill>
                  <a:schemeClr val="tx2"/>
                </a:solidFill>
                <a:effectLst/>
                <a:uLnTx/>
                <a:uFillTx/>
                <a:latin typeface="Roboto Condensed" pitchFamily="2" charset="0"/>
                <a:ea typeface="Roboto Condensed" pitchFamily="2" charset="0"/>
                <a:cs typeface="+mn-cs"/>
              </a:rPr>
              <a:t>  </a:t>
            </a:r>
          </a:p>
        </p:txBody>
      </p:sp>
      <p:sp>
        <p:nvSpPr>
          <p:cNvPr id="62" name="Rectangle 61"/>
          <p:cNvSpPr/>
          <p:nvPr/>
        </p:nvSpPr>
        <p:spPr>
          <a:xfrm>
            <a:off x="4955772" y="3465929"/>
            <a:ext cx="1082866"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dirty="0">
                <a:ln>
                  <a:noFill/>
                </a:ln>
                <a:solidFill>
                  <a:schemeClr val="bg1"/>
                </a:solidFill>
                <a:effectLst/>
                <a:uLnTx/>
                <a:uFillTx/>
                <a:latin typeface="Roboto Condensed" pitchFamily="2" charset="0"/>
                <a:ea typeface="Roboto Condensed" pitchFamily="2" charset="0"/>
                <a:cs typeface="+mn-cs"/>
              </a:rPr>
              <a:t>Remains</a:t>
            </a:r>
            <a:endParaRPr kumimoji="0" lang="en-US" sz="1400" b="0" i="0" u="none" strike="noStrike" kern="1200" cap="none" spc="0" normalizeH="0" baseline="0" noProof="0" dirty="0">
              <a:ln>
                <a:noFill/>
              </a:ln>
              <a:solidFill>
                <a:schemeClr val="bg1"/>
              </a:solidFill>
              <a:effectLst/>
              <a:uLnTx/>
              <a:uFillTx/>
              <a:latin typeface="Roboto Condensed" pitchFamily="2" charset="0"/>
              <a:ea typeface="Roboto Condensed" pitchFamily="2" charset="0"/>
              <a:cs typeface="+mn-cs"/>
            </a:endParaRPr>
          </a:p>
        </p:txBody>
      </p:sp>
      <p:sp>
        <p:nvSpPr>
          <p:cNvPr id="63" name="Rectangle 62"/>
          <p:cNvSpPr/>
          <p:nvPr/>
        </p:nvSpPr>
        <p:spPr>
          <a:xfrm>
            <a:off x="6944994" y="5052892"/>
            <a:ext cx="1600136"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Roboto Condensed" pitchFamily="2" charset="0"/>
                <a:ea typeface="Roboto Condensed" pitchFamily="2" charset="0"/>
                <a:cs typeface="+mn-cs"/>
              </a:rPr>
              <a:t>Education</a:t>
            </a:r>
          </a:p>
        </p:txBody>
      </p:sp>
      <p:sp>
        <p:nvSpPr>
          <p:cNvPr id="65" name="Rectangle 64"/>
          <p:cNvSpPr/>
          <p:nvPr/>
        </p:nvSpPr>
        <p:spPr>
          <a:xfrm>
            <a:off x="7646890" y="5907337"/>
            <a:ext cx="1284222" cy="36933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rPr>
              <a:t>+400 pts</a:t>
            </a:r>
            <a:endParaRPr kumimoji="0" lang="en-US" sz="14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endParaRPr>
          </a:p>
        </p:txBody>
      </p:sp>
      <p:sp>
        <p:nvSpPr>
          <p:cNvPr id="66" name="Rectangle 65"/>
          <p:cNvSpPr/>
          <p:nvPr/>
        </p:nvSpPr>
        <p:spPr>
          <a:xfrm>
            <a:off x="7841692" y="5936103"/>
            <a:ext cx="959246" cy="393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213825" y="2704256"/>
            <a:ext cx="1388071" cy="52322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Roboto Condensed" pitchFamily="2" charset="0"/>
                <a:ea typeface="Roboto Condensed" pitchFamily="2" charset="0"/>
                <a:cs typeface="+mn-cs"/>
              </a:rPr>
              <a:t>Patient Bio Metric Activity</a:t>
            </a:r>
          </a:p>
        </p:txBody>
      </p:sp>
      <p:sp>
        <p:nvSpPr>
          <p:cNvPr id="69" name="Rectangle 68"/>
          <p:cNvSpPr/>
          <p:nvPr/>
        </p:nvSpPr>
        <p:spPr>
          <a:xfrm>
            <a:off x="2604513" y="2535890"/>
            <a:ext cx="1306077" cy="36933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rPr>
              <a:t>+300 pts</a:t>
            </a:r>
            <a:endParaRPr kumimoji="0" lang="en-US" sz="14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endParaRPr>
          </a:p>
        </p:txBody>
      </p:sp>
      <p:sp>
        <p:nvSpPr>
          <p:cNvPr id="70" name="Rectangle 69"/>
          <p:cNvSpPr/>
          <p:nvPr/>
        </p:nvSpPr>
        <p:spPr>
          <a:xfrm>
            <a:off x="2853752" y="2598075"/>
            <a:ext cx="1004249" cy="348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7"/>
          <a:srcRect l="16376" t="12875" r="15109" b="15329"/>
          <a:stretch/>
        </p:blipFill>
        <p:spPr>
          <a:xfrm>
            <a:off x="9395175" y="4457144"/>
            <a:ext cx="1305169" cy="1367694"/>
          </a:xfrm>
          <a:prstGeom prst="flowChartConnector">
            <a:avLst/>
          </a:prstGeom>
        </p:spPr>
      </p:pic>
      <p:sp>
        <p:nvSpPr>
          <p:cNvPr id="71" name="Rectangle 70"/>
          <p:cNvSpPr/>
          <p:nvPr/>
        </p:nvSpPr>
        <p:spPr>
          <a:xfrm>
            <a:off x="10318659" y="4592170"/>
            <a:ext cx="1000841" cy="52322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Roboto Condensed" pitchFamily="2" charset="0"/>
                <a:ea typeface="Roboto Condensed" pitchFamily="2" charset="0"/>
                <a:cs typeface="+mn-cs"/>
              </a:rPr>
              <a:t>Refill on Time</a:t>
            </a:r>
          </a:p>
        </p:txBody>
      </p:sp>
      <p:pic>
        <p:nvPicPr>
          <p:cNvPr id="81" name="Picture 80"/>
          <p:cNvPicPr>
            <a:picLocks noChangeAspect="1"/>
          </p:cNvPicPr>
          <p:nvPr/>
        </p:nvPicPr>
        <p:blipFill>
          <a:blip r:embed="rId8"/>
          <a:stretch>
            <a:fillRect/>
          </a:stretch>
        </p:blipFill>
        <p:spPr>
          <a:xfrm>
            <a:off x="1200442" y="3219109"/>
            <a:ext cx="517883" cy="883306"/>
          </a:xfrm>
          <a:prstGeom prst="rect">
            <a:avLst/>
          </a:prstGeom>
        </p:spPr>
      </p:pic>
      <p:sp>
        <p:nvSpPr>
          <p:cNvPr id="73" name="Rectangle 72"/>
          <p:cNvSpPr/>
          <p:nvPr/>
        </p:nvSpPr>
        <p:spPr>
          <a:xfrm>
            <a:off x="10480294" y="5052892"/>
            <a:ext cx="1306077" cy="36933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rPr>
              <a:t>+200 pts</a:t>
            </a:r>
            <a:endParaRPr kumimoji="0" lang="en-US" sz="14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endParaRPr>
          </a:p>
        </p:txBody>
      </p:sp>
      <p:sp>
        <p:nvSpPr>
          <p:cNvPr id="42" name="TextBox 41"/>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a:t>
            </a:r>
            <a:r>
              <a:rPr lang="en-US" sz="600" dirty="0">
                <a:solidFill>
                  <a:srgbClr val="737373">
                    <a:lumMod val="60000"/>
                    <a:lumOff val="40000"/>
                  </a:srgbClr>
                </a:solidFill>
              </a:rPr>
              <a:t>© 2016. Prepared for internal use only. This document contains information proprietary and confidential to  Ingenious Mobility and is not to be disclosed in whole or in part without the express written consent of  IMV.</a:t>
            </a:r>
          </a:p>
        </p:txBody>
      </p:sp>
      <p:sp>
        <p:nvSpPr>
          <p:cNvPr id="39" name="Action Button: Home 38">
            <a:hlinkClick r:id="rId9"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4" descr="https://d30y9cdsu7xlg0.cloudfront.net/png/942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95682" y="4641500"/>
            <a:ext cx="714688" cy="71468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551625" y="4356421"/>
            <a:ext cx="1959989" cy="30777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Roboto Condensed" pitchFamily="2" charset="0"/>
                <a:ea typeface="Roboto Condensed" pitchFamily="2" charset="0"/>
                <a:cs typeface="+mn-cs"/>
              </a:rPr>
              <a:t>Pulse Reading</a:t>
            </a:r>
            <a:endParaRPr kumimoji="0" lang="en-US" sz="14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endParaRPr>
          </a:p>
        </p:txBody>
      </p:sp>
      <p:sp>
        <p:nvSpPr>
          <p:cNvPr id="48" name="Rectangle 47"/>
          <p:cNvSpPr/>
          <p:nvPr/>
        </p:nvSpPr>
        <p:spPr>
          <a:xfrm>
            <a:off x="4610370" y="4740115"/>
            <a:ext cx="1306077" cy="36933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rPr>
              <a:t>+200 pts</a:t>
            </a:r>
            <a:endParaRPr kumimoji="0" lang="en-US" sz="1400" b="0" i="0" u="none" strike="noStrike" kern="1200" cap="none" spc="0" normalizeH="0" baseline="0" noProof="0" dirty="0">
              <a:ln>
                <a:noFill/>
              </a:ln>
              <a:solidFill>
                <a:srgbClr val="92D050"/>
              </a:solidFill>
              <a:effectLst/>
              <a:uLnTx/>
              <a:uFillTx/>
              <a:latin typeface="Roboto Condensed" pitchFamily="2" charset="0"/>
              <a:ea typeface="Roboto Condensed" pitchFamily="2" charset="0"/>
              <a:cs typeface="+mn-cs"/>
            </a:endParaRPr>
          </a:p>
        </p:txBody>
      </p:sp>
      <p:sp>
        <p:nvSpPr>
          <p:cNvPr id="47" name="Rectangle 46"/>
          <p:cNvSpPr/>
          <p:nvPr/>
        </p:nvSpPr>
        <p:spPr>
          <a:xfrm>
            <a:off x="4871051" y="4775920"/>
            <a:ext cx="1004249" cy="348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9027" y="1224584"/>
            <a:ext cx="11577215" cy="54817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4178077" y="3980641"/>
            <a:ext cx="4211619" cy="2668229"/>
            <a:chOff x="559536" y="4228942"/>
            <a:chExt cx="2981169" cy="2674620"/>
          </a:xfrm>
        </p:grpSpPr>
        <p:pic>
          <p:nvPicPr>
            <p:cNvPr id="35" name="Picture 34"/>
            <p:cNvPicPr>
              <a:picLocks noChangeAspect="1"/>
            </p:cNvPicPr>
            <p:nvPr/>
          </p:nvPicPr>
          <p:blipFill rotWithShape="1">
            <a:blip r:embed="rId11" cstate="print">
              <a:extLst>
                <a:ext uri="{28A0092B-C50C-407E-A947-70E740481C1C}">
                  <a14:useLocalDpi xmlns:a14="http://schemas.microsoft.com/office/drawing/2010/main" val="0"/>
                </a:ext>
              </a:extLst>
            </a:blip>
            <a:srcRect t="2824"/>
            <a:stretch/>
          </p:blipFill>
          <p:spPr>
            <a:xfrm>
              <a:off x="559536" y="4228942"/>
              <a:ext cx="2981169" cy="2674620"/>
            </a:xfrm>
            <a:prstGeom prst="rect">
              <a:avLst/>
            </a:prstGeom>
          </p:spPr>
        </p:pic>
        <p:sp>
          <p:nvSpPr>
            <p:cNvPr id="36" name="TextBox 35"/>
            <p:cNvSpPr txBox="1"/>
            <p:nvPr/>
          </p:nvSpPr>
          <p:spPr>
            <a:xfrm>
              <a:off x="1958520" y="4702959"/>
              <a:ext cx="33199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a:t>
              </a:r>
            </a:p>
          </p:txBody>
        </p:sp>
      </p:grpSp>
      <p:sp>
        <p:nvSpPr>
          <p:cNvPr id="34" name="TextBox 33"/>
          <p:cNvSpPr txBox="1"/>
          <p:nvPr/>
        </p:nvSpPr>
        <p:spPr>
          <a:xfrm>
            <a:off x="4039825" y="2174207"/>
            <a:ext cx="4698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srgbClr val="00B050"/>
                </a:solidFill>
                <a:effectLst/>
                <a:uLnTx/>
                <a:uFillTx/>
                <a:latin typeface="Roboto Condensed" pitchFamily="2" charset="0"/>
                <a:ea typeface="Roboto Condensed" pitchFamily="2" charset="0"/>
              </a:rPr>
              <a:t>1850 </a:t>
            </a:r>
            <a:r>
              <a:rPr kumimoji="0" lang="en-US" sz="2400" b="1" i="0" u="none" strike="noStrike" kern="1200" cap="none" spc="0" normalizeH="0" baseline="0" noProof="0" dirty="0">
                <a:ln>
                  <a:noFill/>
                </a:ln>
                <a:solidFill>
                  <a:srgbClr val="00B050"/>
                </a:solidFill>
                <a:effectLst/>
                <a:uLnTx/>
                <a:uFillTx/>
                <a:latin typeface="Roboto Condensed" pitchFamily="2" charset="0"/>
                <a:ea typeface="Roboto Condensed" pitchFamily="2" charset="0"/>
              </a:rPr>
              <a:t>Points</a:t>
            </a:r>
            <a:endParaRPr kumimoji="0" lang="en-US" sz="1800" b="1" i="0" u="none" strike="noStrike" kern="1200" cap="none" spc="0" normalizeH="0" baseline="0" noProof="0" dirty="0">
              <a:ln>
                <a:noFill/>
              </a:ln>
              <a:solidFill>
                <a:srgbClr val="00B050"/>
              </a:solidFill>
              <a:effectLst/>
              <a:uLnTx/>
              <a:uFillTx/>
              <a:latin typeface="Roboto Condensed" pitchFamily="2" charset="0"/>
              <a:ea typeface="Roboto Condensed" pitchFamily="2" charset="0"/>
            </a:endParaRPr>
          </a:p>
        </p:txBody>
      </p:sp>
      <p:pic>
        <p:nvPicPr>
          <p:cNvPr id="45" name="Picture 44"/>
          <p:cNvPicPr>
            <a:picLocks noChangeAspect="1"/>
          </p:cNvPicPr>
          <p:nvPr/>
        </p:nvPicPr>
        <p:blipFill rotWithShape="1">
          <a:blip r:embed="rId12"/>
          <a:srcRect l="39692" t="15221" b="41757"/>
          <a:stretch/>
        </p:blipFill>
        <p:spPr>
          <a:xfrm>
            <a:off x="5551244" y="2924621"/>
            <a:ext cx="1292483" cy="922020"/>
          </a:xfrm>
          <a:prstGeom prst="rect">
            <a:avLst/>
          </a:prstGeom>
        </p:spPr>
      </p:pic>
      <p:sp>
        <p:nvSpPr>
          <p:cNvPr id="5" name="Rectangle 4"/>
          <p:cNvSpPr/>
          <p:nvPr/>
        </p:nvSpPr>
        <p:spPr>
          <a:xfrm>
            <a:off x="642540" y="1248694"/>
            <a:ext cx="8963556" cy="584775"/>
          </a:xfrm>
          <a:prstGeom prst="rect">
            <a:avLst/>
          </a:prstGeom>
        </p:spPr>
        <p:txBody>
          <a:bodyPr wrap="square">
            <a:spAutoFit/>
          </a:bodyPr>
          <a:lstStyle/>
          <a:p>
            <a:pPr marL="457200" indent="-457200">
              <a:spcAft>
                <a:spcPts val="400"/>
              </a:spcAft>
              <a:buFont typeface="Arial" panose="020B0604020202020204" pitchFamily="34" charset="0"/>
              <a:buChar char="•"/>
            </a:pPr>
            <a:r>
              <a:rPr lang="en-US" sz="3200" dirty="0">
                <a:solidFill>
                  <a:schemeClr val="bg1">
                    <a:lumMod val="50000"/>
                  </a:schemeClr>
                </a:solidFill>
                <a:latin typeface="Roboto Condensed" pitchFamily="2" charset="0"/>
                <a:ea typeface="Roboto Condensed" pitchFamily="2" charset="0"/>
                <a:cs typeface="+mj-cs"/>
              </a:rPr>
              <a:t>Redeemable for </a:t>
            </a:r>
            <a:r>
              <a:rPr lang="en-US" sz="3200" dirty="0">
                <a:solidFill>
                  <a:srgbClr val="2071B6"/>
                </a:solidFill>
                <a:latin typeface="Roboto Condensed" pitchFamily="2" charset="0"/>
                <a:ea typeface="Roboto Condensed" pitchFamily="2" charset="0"/>
                <a:cs typeface="+mj-cs"/>
              </a:rPr>
              <a:t>purchases </a:t>
            </a:r>
          </a:p>
        </p:txBody>
      </p:sp>
      <p:sp>
        <p:nvSpPr>
          <p:cNvPr id="74" name="Rectangle 73"/>
          <p:cNvSpPr/>
          <p:nvPr/>
        </p:nvSpPr>
        <p:spPr>
          <a:xfrm>
            <a:off x="10708528" y="5084956"/>
            <a:ext cx="1004249" cy="348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8493652" y="3942531"/>
            <a:ext cx="1083287" cy="1427191"/>
            <a:chOff x="3008653" y="2125293"/>
            <a:chExt cx="1083287" cy="1456107"/>
          </a:xfrm>
        </p:grpSpPr>
        <p:pic>
          <p:nvPicPr>
            <p:cNvPr id="50" name="Picture 49"/>
            <p:cNvPicPr>
              <a:picLocks noChangeAspect="1"/>
            </p:cNvPicPr>
            <p:nvPr/>
          </p:nvPicPr>
          <p:blipFill rotWithShape="1">
            <a:blip r:embed="rId13"/>
            <a:srcRect r="60647" b="10075"/>
            <a:stretch/>
          </p:blipFill>
          <p:spPr>
            <a:xfrm>
              <a:off x="3008653" y="2125293"/>
              <a:ext cx="1083287" cy="1456107"/>
            </a:xfrm>
            <a:prstGeom prst="rect">
              <a:avLst/>
            </a:prstGeom>
          </p:spPr>
        </p:pic>
        <p:sp>
          <p:nvSpPr>
            <p:cNvPr id="55" name="Rectangle 54"/>
            <p:cNvSpPr/>
            <p:nvPr/>
          </p:nvSpPr>
          <p:spPr>
            <a:xfrm>
              <a:off x="3323299" y="2959325"/>
              <a:ext cx="494321" cy="40548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18709" y="2959325"/>
              <a:ext cx="733980" cy="366902"/>
            </a:xfrm>
            <a:prstGeom prst="rect">
              <a:avLst/>
            </a:prstGeom>
          </p:spPr>
        </p:pic>
      </p:grpSp>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47805" y="5506189"/>
            <a:ext cx="1228351" cy="859846"/>
          </a:xfrm>
          <a:prstGeom prst="rect">
            <a:avLst/>
          </a:prstGeom>
          <a:effectLst>
            <a:outerShdw blurRad="50800" dist="38100" dir="2700000" algn="tl" rotWithShape="0">
              <a:prstClr val="black">
                <a:alpha val="40000"/>
              </a:prstClr>
            </a:outerShdw>
          </a:effectLst>
        </p:spPr>
      </p:pic>
      <p:sp>
        <p:nvSpPr>
          <p:cNvPr id="57" name="Rectangle 56"/>
          <p:cNvSpPr/>
          <p:nvPr/>
        </p:nvSpPr>
        <p:spPr>
          <a:xfrm>
            <a:off x="638648" y="1255627"/>
            <a:ext cx="11496622" cy="1077218"/>
          </a:xfrm>
          <a:prstGeom prst="rect">
            <a:avLst/>
          </a:prstGeom>
        </p:spPr>
        <p:txBody>
          <a:bodyPr wrap="square">
            <a:spAutoFit/>
          </a:bodyPr>
          <a:lstStyle/>
          <a:p>
            <a:pPr marL="457200" indent="-457200">
              <a:spcAft>
                <a:spcPts val="400"/>
              </a:spcAft>
              <a:buFont typeface="Arial" panose="020B0604020202020204" pitchFamily="34" charset="0"/>
              <a:buChar char="•"/>
            </a:pPr>
            <a:r>
              <a:rPr lang="en-US" sz="3200" dirty="0">
                <a:solidFill>
                  <a:schemeClr val="bg1">
                    <a:lumMod val="50000"/>
                  </a:schemeClr>
                </a:solidFill>
                <a:latin typeface="Roboto Condensed" pitchFamily="2" charset="0"/>
                <a:ea typeface="Roboto Condensed" pitchFamily="2" charset="0"/>
                <a:cs typeface="+mj-cs"/>
              </a:rPr>
              <a:t>Redeemable for </a:t>
            </a:r>
            <a:r>
              <a:rPr lang="en-US" sz="3200" dirty="0">
                <a:solidFill>
                  <a:srgbClr val="2071B6"/>
                </a:solidFill>
                <a:latin typeface="Roboto Condensed" pitchFamily="2" charset="0"/>
                <a:ea typeface="Roboto Condensed" pitchFamily="2" charset="0"/>
                <a:cs typeface="+mj-cs"/>
              </a:rPr>
              <a:t>purchases and /or cash at </a:t>
            </a:r>
            <a:r>
              <a:rPr lang="en-US" sz="3200" b="1" dirty="0">
                <a:solidFill>
                  <a:srgbClr val="92D050"/>
                </a:solidFill>
                <a:latin typeface="Roboto Condensed" pitchFamily="2" charset="0"/>
                <a:ea typeface="Roboto Condensed" pitchFamily="2" charset="0"/>
                <a:cs typeface="+mj-cs"/>
              </a:rPr>
              <a:t>RX</a:t>
            </a:r>
            <a:r>
              <a:rPr lang="en-US" sz="3200" b="1" dirty="0">
                <a:solidFill>
                  <a:schemeClr val="tx1">
                    <a:lumMod val="65000"/>
                    <a:lumOff val="35000"/>
                  </a:schemeClr>
                </a:solidFill>
                <a:latin typeface="Roboto Condensed" pitchFamily="2" charset="0"/>
                <a:ea typeface="Roboto Condensed" pitchFamily="2" charset="0"/>
                <a:cs typeface="+mj-cs"/>
              </a:rPr>
              <a:t>-</a:t>
            </a:r>
            <a:r>
              <a:rPr lang="en-US" sz="3200" b="1" dirty="0">
                <a:solidFill>
                  <a:srgbClr val="2071B6"/>
                </a:solidFill>
                <a:latin typeface="Roboto Condensed" pitchFamily="2" charset="0"/>
                <a:ea typeface="Roboto Condensed" pitchFamily="2" charset="0"/>
                <a:cs typeface="+mj-cs"/>
              </a:rPr>
              <a:t>DIRECT </a:t>
            </a:r>
            <a:r>
              <a:rPr lang="en-US" sz="3200" dirty="0">
                <a:solidFill>
                  <a:srgbClr val="2071B6"/>
                </a:solidFill>
                <a:latin typeface="Roboto Condensed" pitchFamily="2" charset="0"/>
                <a:ea typeface="Roboto Condensed" pitchFamily="2" charset="0"/>
                <a:cs typeface="+mj-cs"/>
              </a:rPr>
              <a:t>private network </a:t>
            </a:r>
            <a:r>
              <a:rPr lang="en-US" sz="3200" dirty="0" err="1">
                <a:solidFill>
                  <a:srgbClr val="2071B6"/>
                </a:solidFill>
                <a:latin typeface="Roboto Condensed" pitchFamily="2" charset="0"/>
                <a:ea typeface="Roboto Condensed" pitchFamily="2" charset="0"/>
                <a:cs typeface="+mj-cs"/>
              </a:rPr>
              <a:t>es</a:t>
            </a:r>
            <a:r>
              <a:rPr lang="en-US" sz="3200" dirty="0">
                <a:solidFill>
                  <a:srgbClr val="2071B6"/>
                </a:solidFill>
                <a:latin typeface="Roboto Condensed" pitchFamily="2" charset="0"/>
                <a:ea typeface="Roboto Condensed" pitchFamily="2" charset="0"/>
                <a:cs typeface="+mj-cs"/>
              </a:rPr>
              <a:t> </a:t>
            </a:r>
          </a:p>
        </p:txBody>
      </p:sp>
      <p:cxnSp>
        <p:nvCxnSpPr>
          <p:cNvPr id="8" name="Straight Arrow Connector 7"/>
          <p:cNvCxnSpPr/>
          <p:nvPr/>
        </p:nvCxnSpPr>
        <p:spPr>
          <a:xfrm flipV="1">
            <a:off x="7398713" y="4680561"/>
            <a:ext cx="1207166" cy="73491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398713" y="5433303"/>
            <a:ext cx="1271205" cy="395011"/>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8" name="Title 6"/>
          <p:cNvSpPr txBox="1">
            <a:spLocks/>
          </p:cNvSpPr>
          <p:nvPr/>
        </p:nvSpPr>
        <p:spPr>
          <a:xfrm>
            <a:off x="11136923" y="5987738"/>
            <a:ext cx="11553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dirty="0">
                <a:solidFill>
                  <a:schemeClr val="bg1">
                    <a:lumMod val="50000"/>
                  </a:schemeClr>
                </a:solidFill>
                <a:latin typeface="Roboto Condensed" pitchFamily="2" charset="0"/>
                <a:ea typeface="Roboto Condensed" pitchFamily="2" charset="0"/>
                <a:cs typeface="+mj-cs"/>
              </a:defRPr>
            </a:lvl1pPr>
          </a:lstStyle>
          <a:p>
            <a:r>
              <a:rPr lang="en-US" sz="1050" b="1" dirty="0">
                <a:solidFill>
                  <a:schemeClr val="bg1"/>
                </a:solidFill>
                <a:cs typeface="Segoe UI" pitchFamily="34" charset="0"/>
                <a:hlinkClick r:id="rId16" action="ppaction://hlinkpres?slideindex=1&amp;slidetitle="/>
              </a:rPr>
              <a:t>APPLICATION</a:t>
            </a:r>
            <a:endParaRPr lang="en-US" sz="1050" b="1" dirty="0">
              <a:solidFill>
                <a:schemeClr val="bg1"/>
              </a:solidFill>
              <a:cs typeface="Segoe UI" pitchFamily="34" charset="0"/>
            </a:endParaRPr>
          </a:p>
        </p:txBody>
      </p:sp>
    </p:spTree>
    <p:extLst>
      <p:ext uri="{BB962C8B-B14F-4D97-AF65-F5344CB8AC3E}">
        <p14:creationId xmlns:p14="http://schemas.microsoft.com/office/powerpoint/2010/main" val="272458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500"/>
                                  </p:stCondLst>
                                  <p:childTnLst>
                                    <p:set>
                                      <p:cBhvr>
                                        <p:cTn id="11" dur="1" fill="hold">
                                          <p:stCondLst>
                                            <p:cond delay="0"/>
                                          </p:stCondLst>
                                        </p:cTn>
                                        <p:tgtEl>
                                          <p:spTgt spid="28"/>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59"/>
                                        </p:tgtEl>
                                        <p:attrNameLst>
                                          <p:attrName>style.visibility</p:attrName>
                                        </p:attrNameLst>
                                      </p:cBhvr>
                                      <p:to>
                                        <p:strVal val="hidden"/>
                                      </p:to>
                                    </p:set>
                                  </p:childTnLst>
                                </p:cTn>
                              </p:par>
                            </p:childTnLst>
                          </p:cTn>
                        </p:par>
                        <p:par>
                          <p:cTn id="24" fill="hold">
                            <p:stCondLst>
                              <p:cond delay="0"/>
                            </p:stCondLst>
                            <p:childTnLst>
                              <p:par>
                                <p:cTn id="25" presetID="6" presetClass="emph" presetSubtype="0" fill="hold" grpId="0" nodeType="afterEffect">
                                  <p:stCondLst>
                                    <p:cond delay="0"/>
                                  </p:stCondLst>
                                  <p:childTnLst>
                                    <p:animScale>
                                      <p:cBhvr>
                                        <p:cTn id="26" dur="30" fill="hold"/>
                                        <p:tgtEl>
                                          <p:spTgt spid="58"/>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par>
                          <p:cTn id="37" fill="hold">
                            <p:stCondLst>
                              <p:cond delay="0"/>
                            </p:stCondLst>
                            <p:childTnLst>
                              <p:par>
                                <p:cTn id="38" presetID="6" presetClass="emph" presetSubtype="0" fill="hold" grpId="0" nodeType="afterEffect">
                                  <p:stCondLst>
                                    <p:cond delay="0"/>
                                  </p:stCondLst>
                                  <p:childTnLst>
                                    <p:animScale>
                                      <p:cBhvr>
                                        <p:cTn id="39" dur="30" fill="hold"/>
                                        <p:tgtEl>
                                          <p:spTgt spid="38"/>
                                        </p:tgtEl>
                                      </p:cBhvr>
                                      <p:by x="150000" y="150000"/>
                                    </p:animScale>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hidden"/>
                                      </p:to>
                                    </p:set>
                                  </p:childTnLst>
                                </p:cTn>
                              </p:par>
                            </p:childTnLst>
                          </p:cTn>
                        </p:par>
                        <p:par>
                          <p:cTn id="52" fill="hold">
                            <p:stCondLst>
                              <p:cond delay="0"/>
                            </p:stCondLst>
                            <p:childTnLst>
                              <p:par>
                                <p:cTn id="53" presetID="6" presetClass="emph" presetSubtype="0" fill="hold" grpId="0" nodeType="afterEffect">
                                  <p:stCondLst>
                                    <p:cond delay="0"/>
                                  </p:stCondLst>
                                  <p:childTnLst>
                                    <p:animScale>
                                      <p:cBhvr>
                                        <p:cTn id="54" dur="30" fill="hold"/>
                                        <p:tgtEl>
                                          <p:spTgt spid="52"/>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hidden"/>
                                      </p:to>
                                    </p:set>
                                  </p:childTnLst>
                                </p:cTn>
                              </p:par>
                              <p:par>
                                <p:cTn id="65" presetID="6" presetClass="emph" presetSubtype="0" fill="hold" grpId="0" nodeType="withEffect">
                                  <p:stCondLst>
                                    <p:cond delay="0"/>
                                  </p:stCondLst>
                                  <p:childTnLst>
                                    <p:animScale>
                                      <p:cBhvr>
                                        <p:cTn id="66" dur="30" fill="hold"/>
                                        <p:tgtEl>
                                          <p:spTgt spid="65"/>
                                        </p:tgtEl>
                                      </p:cBhvr>
                                      <p:by x="150000" y="150000"/>
                                    </p:animScale>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26"/>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nodeType="afterEffect">
                                  <p:stCondLst>
                                    <p:cond delay="500"/>
                                  </p:stCondLst>
                                  <p:childTnLst>
                                    <p:set>
                                      <p:cBhvr>
                                        <p:cTn id="75" dur="1" fill="hold">
                                          <p:stCondLst>
                                            <p:cond delay="0"/>
                                          </p:stCondLst>
                                        </p:cTn>
                                        <p:tgtEl>
                                          <p:spTgt spid="8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70"/>
                                        </p:tgtEl>
                                        <p:attrNameLst>
                                          <p:attrName>style.visibility</p:attrName>
                                        </p:attrNameLst>
                                      </p:cBhvr>
                                      <p:to>
                                        <p:strVal val="hidden"/>
                                      </p:to>
                                    </p:set>
                                  </p:childTnLst>
                                </p:cTn>
                              </p:par>
                              <p:par>
                                <p:cTn id="80" presetID="6" presetClass="emph" presetSubtype="0" fill="hold" grpId="0" nodeType="withEffect">
                                  <p:stCondLst>
                                    <p:cond delay="0"/>
                                  </p:stCondLst>
                                  <p:childTnLst>
                                    <p:animScale>
                                      <p:cBhvr>
                                        <p:cTn id="81" dur="30" fill="hold"/>
                                        <p:tgtEl>
                                          <p:spTgt spid="69"/>
                                        </p:tgtEl>
                                      </p:cBhvr>
                                      <p:by x="150000" y="150000"/>
                                    </p:animScale>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74"/>
                                        </p:tgtEl>
                                        <p:attrNameLst>
                                          <p:attrName>style.visibility</p:attrName>
                                        </p:attrNameLst>
                                      </p:cBhvr>
                                      <p:to>
                                        <p:strVal val="hidden"/>
                                      </p:to>
                                    </p:set>
                                  </p:childTnLst>
                                </p:cTn>
                              </p:par>
                              <p:par>
                                <p:cTn id="92" presetID="6" presetClass="emph" presetSubtype="0" fill="hold" grpId="0" nodeType="withEffect">
                                  <p:stCondLst>
                                    <p:cond delay="0"/>
                                  </p:stCondLst>
                                  <p:childTnLst>
                                    <p:animScale>
                                      <p:cBhvr>
                                        <p:cTn id="93" dur="30" fill="hold"/>
                                        <p:tgtEl>
                                          <p:spTgt spid="73"/>
                                        </p:tgtEl>
                                      </p:cBhvr>
                                      <p:by x="150000" y="150000"/>
                                    </p:animScale>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par>
                                <p:cTn id="98" presetID="1" presetClass="entr" presetSubtype="0" fill="hold" grpId="0" nodeType="withEffect">
                                  <p:stCondLst>
                                    <p:cond delay="500"/>
                                  </p:stCondLst>
                                  <p:childTnLst>
                                    <p:set>
                                      <p:cBhvr>
                                        <p:cTn id="99" dur="1" fill="hold">
                                          <p:stCondLst>
                                            <p:cond delay="0"/>
                                          </p:stCondLst>
                                        </p:cTn>
                                        <p:tgtEl>
                                          <p:spTgt spid="4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0" nodeType="clickEffect">
                                  <p:stCondLst>
                                    <p:cond delay="0"/>
                                  </p:stCondLst>
                                  <p:childTnLst>
                                    <p:set>
                                      <p:cBhvr>
                                        <p:cTn id="103" dur="1" fill="hold">
                                          <p:stCondLst>
                                            <p:cond delay="0"/>
                                          </p:stCondLst>
                                        </p:cTn>
                                        <p:tgtEl>
                                          <p:spTgt spid="47"/>
                                        </p:tgtEl>
                                        <p:attrNameLst>
                                          <p:attrName>style.visibility</p:attrName>
                                        </p:attrNameLst>
                                      </p:cBhvr>
                                      <p:to>
                                        <p:strVal val="hidden"/>
                                      </p:to>
                                    </p:set>
                                  </p:childTnLst>
                                </p:cTn>
                              </p:par>
                            </p:childTnLst>
                          </p:cTn>
                        </p:par>
                        <p:par>
                          <p:cTn id="104" fill="hold">
                            <p:stCondLst>
                              <p:cond delay="0"/>
                            </p:stCondLst>
                            <p:childTnLst>
                              <p:par>
                                <p:cTn id="105" presetID="6" presetClass="emph" presetSubtype="0" fill="hold" grpId="0" nodeType="afterEffect">
                                  <p:stCondLst>
                                    <p:cond delay="0"/>
                                  </p:stCondLst>
                                  <p:childTnLst>
                                    <p:animScale>
                                      <p:cBhvr>
                                        <p:cTn id="106" dur="30" fill="hold"/>
                                        <p:tgtEl>
                                          <p:spTgt spid="48"/>
                                        </p:tgtEl>
                                      </p:cBhvr>
                                      <p:by x="150000" y="150000"/>
                                    </p:animScale>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par>
                          <p:cTn id="113" fill="hold">
                            <p:stCondLst>
                              <p:cond delay="0"/>
                            </p:stCondLst>
                            <p:childTnLst>
                              <p:par>
                                <p:cTn id="114" presetID="10" presetClass="entr" presetSubtype="0" fill="hold" grpId="0"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500"/>
                                        <p:tgtEl>
                                          <p:spTgt spid="34"/>
                                        </p:tgtEl>
                                      </p:cBhvr>
                                    </p:animEffect>
                                  </p:childTnLst>
                                </p:cTn>
                              </p:par>
                            </p:childTnLst>
                          </p:cTn>
                        </p:par>
                        <p:par>
                          <p:cTn id="117" fill="hold">
                            <p:stCondLst>
                              <p:cond delay="500"/>
                            </p:stCondLst>
                            <p:childTnLst>
                              <p:par>
                                <p:cTn id="118" presetID="26" presetClass="emph" presetSubtype="0" fill="hold" grpId="1" nodeType="afterEffect">
                                  <p:stCondLst>
                                    <p:cond delay="0"/>
                                  </p:stCondLst>
                                  <p:childTnLst>
                                    <p:animEffect transition="out" filter="fade">
                                      <p:cBhvr>
                                        <p:cTn id="119" dur="500" tmFilter="0, 0; .2, .5; .8, .5; 1, 0"/>
                                        <p:tgtEl>
                                          <p:spTgt spid="34"/>
                                        </p:tgtEl>
                                      </p:cBhvr>
                                    </p:animEffect>
                                    <p:animScale>
                                      <p:cBhvr>
                                        <p:cTn id="120" dur="250" autoRev="1" fill="hold"/>
                                        <p:tgtEl>
                                          <p:spTgt spid="34"/>
                                        </p:tgtEl>
                                      </p:cBhvr>
                                      <p:by x="105000" y="105000"/>
                                    </p:animScale>
                                  </p:childTnLst>
                                </p:cTn>
                              </p:par>
                            </p:childTnLst>
                          </p:cTn>
                        </p:par>
                        <p:par>
                          <p:cTn id="121" fill="hold">
                            <p:stCondLst>
                              <p:cond delay="1000"/>
                            </p:stCondLst>
                            <p:childTnLst>
                              <p:par>
                                <p:cTn id="122" presetID="1" presetClass="entr" presetSubtype="0" fill="hold" grpId="0" nodeType="after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childTnLst>
                          </p:cTn>
                        </p:par>
                        <p:par>
                          <p:cTn id="124" fill="hold">
                            <p:stCondLst>
                              <p:cond delay="1000"/>
                            </p:stCondLst>
                            <p:childTnLst>
                              <p:par>
                                <p:cTn id="125" presetID="1" presetClass="entr" presetSubtype="0" fill="hold" nodeType="after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childTnLst>
                          </p:cTn>
                        </p:par>
                        <p:par>
                          <p:cTn id="127" fill="hold">
                            <p:stCondLst>
                              <p:cond delay="1000"/>
                            </p:stCondLst>
                            <p:childTnLst>
                              <p:par>
                                <p:cTn id="128" presetID="22" presetClass="entr" presetSubtype="4" fill="hold" nodeType="after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wipe(down)">
                                      <p:cBhvr>
                                        <p:cTn id="130" dur="500"/>
                                        <p:tgtEl>
                                          <p:spTgt spid="8"/>
                                        </p:tgtEl>
                                      </p:cBhvr>
                                    </p:animEffect>
                                  </p:childTnLst>
                                </p:cTn>
                              </p:par>
                            </p:childTnLst>
                          </p:cTn>
                        </p:par>
                        <p:par>
                          <p:cTn id="131" fill="hold">
                            <p:stCondLst>
                              <p:cond delay="1500"/>
                            </p:stCondLst>
                            <p:childTnLst>
                              <p:par>
                                <p:cTn id="132" presetID="1" presetClass="entr" presetSubtype="0" fill="hold" nodeType="afterEffect">
                                  <p:stCondLst>
                                    <p:cond delay="500"/>
                                  </p:stCondLst>
                                  <p:childTnLst>
                                    <p:set>
                                      <p:cBhvr>
                                        <p:cTn id="133" dur="1" fill="hold">
                                          <p:stCondLst>
                                            <p:cond delay="0"/>
                                          </p:stCondLst>
                                        </p:cTn>
                                        <p:tgtEl>
                                          <p:spTgt spid="49"/>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64"/>
                                        </p:tgtEl>
                                        <p:attrNameLst>
                                          <p:attrName>style.visibility</p:attrName>
                                        </p:attrNameLst>
                                      </p:cBhvr>
                                      <p:to>
                                        <p:strVal val="visible"/>
                                      </p:to>
                                    </p:set>
                                    <p:animEffect transition="in" filter="wipe(left)">
                                      <p:cBhvr>
                                        <p:cTn id="138" dur="500"/>
                                        <p:tgtEl>
                                          <p:spTgt spid="64"/>
                                        </p:tgtEl>
                                      </p:cBhvr>
                                    </p:animEffect>
                                  </p:childTnLst>
                                </p:cTn>
                              </p:par>
                            </p:childTnLst>
                          </p:cTn>
                        </p:par>
                        <p:par>
                          <p:cTn id="139" fill="hold">
                            <p:stCondLst>
                              <p:cond delay="500"/>
                            </p:stCondLst>
                            <p:childTnLst>
                              <p:par>
                                <p:cTn id="140" presetID="1" presetClass="entr" presetSubtype="0" fill="hold" grpId="0" nodeType="afterEffect">
                                  <p:stCondLst>
                                    <p:cond delay="0"/>
                                  </p:stCondLst>
                                  <p:childTnLst>
                                    <p:set>
                                      <p:cBhvr>
                                        <p:cTn id="141" dur="1" fill="hold">
                                          <p:stCondLst>
                                            <p:cond delay="0"/>
                                          </p:stCondLst>
                                        </p:cTn>
                                        <p:tgtEl>
                                          <p:spTgt spid="57"/>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4" grpId="0"/>
      <p:bldP spid="38" grpId="0"/>
      <p:bldP spid="12" grpId="0" animBg="1"/>
      <p:bldP spid="52" grpId="0"/>
      <p:bldP spid="51" grpId="0" animBg="1"/>
      <p:bldP spid="53" grpId="0"/>
      <p:bldP spid="54" grpId="0"/>
      <p:bldP spid="58" grpId="0"/>
      <p:bldP spid="59" grpId="0" animBg="1"/>
      <p:bldP spid="60" grpId="0"/>
      <p:bldP spid="61" grpId="0"/>
      <p:bldP spid="62" grpId="0"/>
      <p:bldP spid="63" grpId="0"/>
      <p:bldP spid="65" grpId="0"/>
      <p:bldP spid="66" grpId="0" animBg="1"/>
      <p:bldP spid="67" grpId="0"/>
      <p:bldP spid="69" grpId="0"/>
      <p:bldP spid="70" grpId="0" animBg="1"/>
      <p:bldP spid="71" grpId="0"/>
      <p:bldP spid="73" grpId="0"/>
      <p:bldP spid="41" grpId="0"/>
      <p:bldP spid="48" grpId="0"/>
      <p:bldP spid="47" grpId="0" animBg="1"/>
      <p:bldP spid="4" grpId="0" animBg="1"/>
      <p:bldP spid="34" grpId="0"/>
      <p:bldP spid="34" grpId="1"/>
      <p:bldP spid="5" grpId="0"/>
      <p:bldP spid="74" grpId="0" animBg="1"/>
      <p:bldP spid="5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802816" y="2209440"/>
            <a:ext cx="4352544" cy="2604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730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280983" y="2190858"/>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LIPITOR</a:t>
            </a:r>
          </a:p>
        </p:txBody>
      </p:sp>
      <p:sp>
        <p:nvSpPr>
          <p:cNvPr id="16" name="Title 15"/>
          <p:cNvSpPr>
            <a:spLocks noGrp="1"/>
          </p:cNvSpPr>
          <p:nvPr>
            <p:ph type="title"/>
          </p:nvPr>
        </p:nvSpPr>
        <p:spPr>
          <a:xfrm>
            <a:off x="352213" y="365126"/>
            <a:ext cx="5065279" cy="992070"/>
          </a:xfrm>
        </p:spPr>
        <p:txBody>
          <a:bodyPr>
            <a:normAutofit/>
          </a:bodyPr>
          <a:lstStyle/>
          <a:p>
            <a:r>
              <a:rPr lang="en-US" dirty="0">
                <a:latin typeface="Roboto Condensed" pitchFamily="2" charset="0"/>
                <a:ea typeface="Roboto Condensed" pitchFamily="2" charset="0"/>
              </a:rPr>
              <a:t>DRUG LOOK UP</a:t>
            </a:r>
            <a:br>
              <a:rPr lang="en-US" dirty="0">
                <a:latin typeface="Roboto Condensed" pitchFamily="2" charset="0"/>
                <a:ea typeface="Roboto Condensed" pitchFamily="2" charset="0"/>
              </a:rPr>
            </a:br>
            <a:endParaRPr lang="en-US" sz="1800" dirty="0"/>
          </a:p>
        </p:txBody>
      </p:sp>
      <p:sp>
        <p:nvSpPr>
          <p:cNvPr id="83" name="Rectangle 82"/>
          <p:cNvSpPr/>
          <p:nvPr/>
        </p:nvSpPr>
        <p:spPr>
          <a:xfrm>
            <a:off x="6218210" y="1013275"/>
            <a:ext cx="2655633"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867437" y="999445"/>
            <a:ext cx="1125629" cy="276999"/>
          </a:xfrm>
          <a:prstGeom prst="rect">
            <a:avLst/>
          </a:prstGeom>
          <a:noFill/>
        </p:spPr>
        <p:txBody>
          <a:bodyPr wrap="none" rtlCol="0">
            <a:spAutoFit/>
          </a:bodyPr>
          <a:lstStyle/>
          <a:p>
            <a:r>
              <a:rPr lang="en-US" sz="1200" b="1" dirty="0">
                <a:solidFill>
                  <a:schemeClr val="bg1"/>
                </a:solidFill>
                <a:latin typeface="Roboto Condensed" pitchFamily="2" charset="0"/>
                <a:ea typeface="Roboto Condensed" pitchFamily="2" charset="0"/>
              </a:rPr>
              <a:t>DRUG LOOK UP</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30" name="Action Button: Home 29">
            <a:hlinkClick r:id="rId4" action="ppaction://hlinksldjump" highlightClick="1"/>
          </p:cNvPr>
          <p:cNvSpPr/>
          <p:nvPr/>
        </p:nvSpPr>
        <p:spPr>
          <a:xfrm>
            <a:off x="7270188" y="595879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672210" y="1301009"/>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grpSp>
        <p:nvGrpSpPr>
          <p:cNvPr id="13" name="Group 12"/>
          <p:cNvGrpSpPr/>
          <p:nvPr/>
        </p:nvGrpSpPr>
        <p:grpSpPr>
          <a:xfrm>
            <a:off x="6224002" y="1447251"/>
            <a:ext cx="2621390" cy="319990"/>
            <a:chOff x="6176591" y="1521762"/>
            <a:chExt cx="2621390" cy="319990"/>
          </a:xfrm>
        </p:grpSpPr>
        <p:pic>
          <p:nvPicPr>
            <p:cNvPr id="51" name="Picture 50"/>
            <p:cNvPicPr>
              <a:picLocks noChangeAspect="1"/>
            </p:cNvPicPr>
            <p:nvPr/>
          </p:nvPicPr>
          <p:blipFill>
            <a:blip r:embed="rId5"/>
            <a:stretch>
              <a:fillRect/>
            </a:stretch>
          </p:blipFill>
          <p:spPr>
            <a:xfrm>
              <a:off x="6176591" y="1521762"/>
              <a:ext cx="2163035" cy="319989"/>
            </a:xfrm>
            <a:prstGeom prst="rect">
              <a:avLst/>
            </a:prstGeom>
          </p:spPr>
        </p:pic>
        <p:pic>
          <p:nvPicPr>
            <p:cNvPr id="52" name="Picture 51"/>
            <p:cNvPicPr>
              <a:picLocks noChangeAspect="1"/>
            </p:cNvPicPr>
            <p:nvPr/>
          </p:nvPicPr>
          <p:blipFill rotWithShape="1">
            <a:blip r:embed="rId5"/>
            <a:srcRect l="20615" t="-145" b="-1"/>
            <a:stretch/>
          </p:blipFill>
          <p:spPr>
            <a:xfrm>
              <a:off x="7080848" y="1521762"/>
              <a:ext cx="1717133" cy="319990"/>
            </a:xfrm>
            <a:prstGeom prst="rect">
              <a:avLst/>
            </a:prstGeom>
          </p:spPr>
        </p:pic>
        <p:sp>
          <p:nvSpPr>
            <p:cNvPr id="5" name="Rectangle 4"/>
            <p:cNvSpPr/>
            <p:nvPr/>
          </p:nvSpPr>
          <p:spPr>
            <a:xfrm>
              <a:off x="6210774" y="1550051"/>
              <a:ext cx="2128852" cy="251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6542040" y="1479909"/>
            <a:ext cx="2156370" cy="246221"/>
          </a:xfrm>
          <a:prstGeom prst="rect">
            <a:avLst/>
          </a:prstGeom>
          <a:noFill/>
        </p:spPr>
        <p:txBody>
          <a:bodyPr wrap="square" rtlCol="0">
            <a:spAutoFit/>
          </a:bodyPr>
          <a:lstStyle/>
          <a:p>
            <a:r>
              <a:rPr lang="en-US" sz="1000" dirty="0">
                <a:solidFill>
                  <a:schemeClr val="bg1">
                    <a:lumMod val="75000"/>
                  </a:schemeClr>
                </a:solidFill>
                <a:latin typeface="Roboto Condensed" pitchFamily="2" charset="0"/>
                <a:ea typeface="Roboto Condensed" pitchFamily="2" charset="0"/>
              </a:rPr>
              <a:t>TYPE MEDICATION NAME</a:t>
            </a:r>
          </a:p>
        </p:txBody>
      </p:sp>
      <p:sp>
        <p:nvSpPr>
          <p:cNvPr id="8" name="Flowchart: Connector 7"/>
          <p:cNvSpPr/>
          <p:nvPr/>
        </p:nvSpPr>
        <p:spPr>
          <a:xfrm>
            <a:off x="6357131" y="1491161"/>
            <a:ext cx="139676" cy="15543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476487" y="1626882"/>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464418" y="2213941"/>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atorvastatin calcium</a:t>
            </a:r>
          </a:p>
        </p:txBody>
      </p:sp>
      <p:sp>
        <p:nvSpPr>
          <p:cNvPr id="54" name="TextBox 53">
            <a:hlinkClick r:id="rId6" action="ppaction://hlinksldjump"/>
          </p:cNvPr>
          <p:cNvSpPr txBox="1"/>
          <p:nvPr/>
        </p:nvSpPr>
        <p:spPr>
          <a:xfrm>
            <a:off x="7528399" y="1847648"/>
            <a:ext cx="1522717" cy="215444"/>
          </a:xfrm>
          <a:prstGeom prst="rect">
            <a:avLst/>
          </a:prstGeom>
          <a:noFill/>
        </p:spPr>
        <p:txBody>
          <a:bodyPr wrap="square" rtlCol="0">
            <a:spAutoFit/>
          </a:bodyPr>
          <a:lstStyle/>
          <a:p>
            <a:r>
              <a:rPr lang="en-US" sz="800" dirty="0">
                <a:solidFill>
                  <a:srgbClr val="256FBD"/>
                </a:solidFill>
                <a:latin typeface="Roboto Condensed" pitchFamily="2" charset="0"/>
                <a:ea typeface="Roboto Condensed" pitchFamily="2" charset="0"/>
              </a:rPr>
              <a:t>Rx’s by TREATMENT Category</a:t>
            </a:r>
          </a:p>
        </p:txBody>
      </p:sp>
      <p:sp>
        <p:nvSpPr>
          <p:cNvPr id="14" name="Rectangle 13"/>
          <p:cNvSpPr/>
          <p:nvPr/>
        </p:nvSpPr>
        <p:spPr>
          <a:xfrm>
            <a:off x="6246335" y="1860257"/>
            <a:ext cx="1218520" cy="2179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268390" y="1847648"/>
            <a:ext cx="1253659"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POPULAR MEDICATIONS</a:t>
            </a:r>
          </a:p>
        </p:txBody>
      </p:sp>
      <p:sp>
        <p:nvSpPr>
          <p:cNvPr id="55" name="TextBox 54"/>
          <p:cNvSpPr txBox="1"/>
          <p:nvPr/>
        </p:nvSpPr>
        <p:spPr>
          <a:xfrm>
            <a:off x="6277600" y="2485499"/>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AMBIEN</a:t>
            </a:r>
          </a:p>
        </p:txBody>
      </p:sp>
      <p:sp>
        <p:nvSpPr>
          <p:cNvPr id="56" name="TextBox 55"/>
          <p:cNvSpPr txBox="1"/>
          <p:nvPr/>
        </p:nvSpPr>
        <p:spPr>
          <a:xfrm>
            <a:off x="7461035" y="2508582"/>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zolpidem</a:t>
            </a:r>
          </a:p>
        </p:txBody>
      </p:sp>
      <p:sp>
        <p:nvSpPr>
          <p:cNvPr id="57" name="TextBox 56"/>
          <p:cNvSpPr txBox="1"/>
          <p:nvPr/>
        </p:nvSpPr>
        <p:spPr>
          <a:xfrm>
            <a:off x="6277597" y="2769974"/>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XANAX</a:t>
            </a:r>
          </a:p>
        </p:txBody>
      </p:sp>
      <p:sp>
        <p:nvSpPr>
          <p:cNvPr id="58" name="TextBox 57"/>
          <p:cNvSpPr txBox="1"/>
          <p:nvPr/>
        </p:nvSpPr>
        <p:spPr>
          <a:xfrm>
            <a:off x="7461032" y="2793057"/>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alprazolam</a:t>
            </a:r>
          </a:p>
        </p:txBody>
      </p:sp>
      <p:sp>
        <p:nvSpPr>
          <p:cNvPr id="59" name="TextBox 58"/>
          <p:cNvSpPr txBox="1"/>
          <p:nvPr/>
        </p:nvSpPr>
        <p:spPr>
          <a:xfrm>
            <a:off x="6274214" y="3064615"/>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ULTRAM</a:t>
            </a:r>
          </a:p>
        </p:txBody>
      </p:sp>
      <p:sp>
        <p:nvSpPr>
          <p:cNvPr id="60" name="TextBox 59"/>
          <p:cNvSpPr txBox="1"/>
          <p:nvPr/>
        </p:nvSpPr>
        <p:spPr>
          <a:xfrm>
            <a:off x="7457649" y="3087698"/>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tramadol</a:t>
            </a:r>
          </a:p>
        </p:txBody>
      </p:sp>
      <p:sp>
        <p:nvSpPr>
          <p:cNvPr id="61" name="TextBox 60"/>
          <p:cNvSpPr txBox="1"/>
          <p:nvPr/>
        </p:nvSpPr>
        <p:spPr>
          <a:xfrm>
            <a:off x="6277597" y="3338927"/>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NEURONTIN</a:t>
            </a:r>
          </a:p>
        </p:txBody>
      </p:sp>
      <p:sp>
        <p:nvSpPr>
          <p:cNvPr id="62" name="TextBox 61"/>
          <p:cNvSpPr txBox="1"/>
          <p:nvPr/>
        </p:nvSpPr>
        <p:spPr>
          <a:xfrm>
            <a:off x="7461032" y="3362010"/>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gabapentin</a:t>
            </a:r>
          </a:p>
        </p:txBody>
      </p:sp>
      <p:sp>
        <p:nvSpPr>
          <p:cNvPr id="63" name="TextBox 62"/>
          <p:cNvSpPr txBox="1"/>
          <p:nvPr/>
        </p:nvSpPr>
        <p:spPr>
          <a:xfrm>
            <a:off x="6274214" y="3633568"/>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SYNTHROID</a:t>
            </a:r>
          </a:p>
        </p:txBody>
      </p:sp>
      <p:sp>
        <p:nvSpPr>
          <p:cNvPr id="64" name="TextBox 63"/>
          <p:cNvSpPr txBox="1"/>
          <p:nvPr/>
        </p:nvSpPr>
        <p:spPr>
          <a:xfrm>
            <a:off x="7457649" y="3656651"/>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levothyroxine</a:t>
            </a:r>
          </a:p>
        </p:txBody>
      </p:sp>
      <p:sp>
        <p:nvSpPr>
          <p:cNvPr id="65" name="TextBox 64"/>
          <p:cNvSpPr txBox="1"/>
          <p:nvPr/>
        </p:nvSpPr>
        <p:spPr>
          <a:xfrm>
            <a:off x="6274211" y="3918043"/>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ZESTRIL</a:t>
            </a:r>
          </a:p>
        </p:txBody>
      </p:sp>
      <p:sp>
        <p:nvSpPr>
          <p:cNvPr id="66" name="TextBox 65"/>
          <p:cNvSpPr txBox="1"/>
          <p:nvPr/>
        </p:nvSpPr>
        <p:spPr>
          <a:xfrm>
            <a:off x="7457646" y="3941126"/>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lisinopril</a:t>
            </a:r>
          </a:p>
        </p:txBody>
      </p:sp>
      <p:sp>
        <p:nvSpPr>
          <p:cNvPr id="67" name="TextBox 66"/>
          <p:cNvSpPr txBox="1"/>
          <p:nvPr/>
        </p:nvSpPr>
        <p:spPr>
          <a:xfrm>
            <a:off x="6270828" y="4212684"/>
            <a:ext cx="1316963"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GLUCOPHAGE</a:t>
            </a:r>
          </a:p>
        </p:txBody>
      </p:sp>
      <p:sp>
        <p:nvSpPr>
          <p:cNvPr id="68" name="TextBox 67"/>
          <p:cNvSpPr txBox="1"/>
          <p:nvPr/>
        </p:nvSpPr>
        <p:spPr>
          <a:xfrm>
            <a:off x="7454263" y="4235767"/>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metformin</a:t>
            </a:r>
          </a:p>
        </p:txBody>
      </p:sp>
      <p:sp>
        <p:nvSpPr>
          <p:cNvPr id="69" name="TextBox 68"/>
          <p:cNvSpPr txBox="1"/>
          <p:nvPr/>
        </p:nvSpPr>
        <p:spPr>
          <a:xfrm>
            <a:off x="6270826" y="4490386"/>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MOBIC</a:t>
            </a:r>
          </a:p>
        </p:txBody>
      </p:sp>
      <p:sp>
        <p:nvSpPr>
          <p:cNvPr id="70" name="TextBox 69"/>
          <p:cNvSpPr txBox="1"/>
          <p:nvPr/>
        </p:nvSpPr>
        <p:spPr>
          <a:xfrm>
            <a:off x="7454261" y="4513469"/>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meloxicam</a:t>
            </a:r>
          </a:p>
        </p:txBody>
      </p:sp>
      <p:sp>
        <p:nvSpPr>
          <p:cNvPr id="71" name="TextBox 70"/>
          <p:cNvSpPr txBox="1"/>
          <p:nvPr/>
        </p:nvSpPr>
        <p:spPr>
          <a:xfrm>
            <a:off x="6267443" y="4785027"/>
            <a:ext cx="1162881" cy="307777"/>
          </a:xfrm>
          <a:prstGeom prst="rect">
            <a:avLst/>
          </a:prstGeom>
          <a:noFill/>
        </p:spPr>
        <p:txBody>
          <a:bodyPr wrap="square" rtlCol="0">
            <a:spAutoFit/>
          </a:bodyPr>
          <a:lstStyle/>
          <a:p>
            <a:r>
              <a:rPr lang="en-US" sz="1400" b="1" dirty="0">
                <a:solidFill>
                  <a:schemeClr val="tx1">
                    <a:lumMod val="85000"/>
                    <a:lumOff val="15000"/>
                  </a:schemeClr>
                </a:solidFill>
                <a:latin typeface="Roboto Condensed" pitchFamily="2" charset="0"/>
                <a:ea typeface="Roboto Condensed" pitchFamily="2" charset="0"/>
              </a:rPr>
              <a:t>CELEXA</a:t>
            </a:r>
          </a:p>
        </p:txBody>
      </p:sp>
      <p:sp>
        <p:nvSpPr>
          <p:cNvPr id="72" name="TextBox 71"/>
          <p:cNvSpPr txBox="1"/>
          <p:nvPr/>
        </p:nvSpPr>
        <p:spPr>
          <a:xfrm>
            <a:off x="7450878" y="4808110"/>
            <a:ext cx="1629362" cy="261610"/>
          </a:xfrm>
          <a:prstGeom prst="rect">
            <a:avLst/>
          </a:prstGeom>
          <a:noFill/>
        </p:spPr>
        <p:txBody>
          <a:bodyPr wrap="square" rtlCol="0">
            <a:spAutoFit/>
          </a:bodyPr>
          <a:lstStyle/>
          <a:p>
            <a:r>
              <a:rPr lang="en-US" sz="1100" dirty="0">
                <a:solidFill>
                  <a:srgbClr val="666666"/>
                </a:solidFill>
                <a:latin typeface="Roboto Condensed" pitchFamily="2" charset="0"/>
                <a:ea typeface="Roboto Condensed" pitchFamily="2" charset="0"/>
              </a:rPr>
              <a:t>citalopram</a:t>
            </a:r>
          </a:p>
        </p:txBody>
      </p:sp>
      <p:sp>
        <p:nvSpPr>
          <p:cNvPr id="31" name="Rectangle 30"/>
          <p:cNvSpPr/>
          <p:nvPr/>
        </p:nvSpPr>
        <p:spPr>
          <a:xfrm>
            <a:off x="6572655" y="1479292"/>
            <a:ext cx="1800908" cy="231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6506854" y="1438122"/>
            <a:ext cx="338554" cy="307777"/>
          </a:xfrm>
          <a:prstGeom prst="rect">
            <a:avLst/>
          </a:prstGeom>
          <a:noFill/>
        </p:spPr>
        <p:txBody>
          <a:bodyPr wrap="none" rtlCol="0">
            <a:spAutoFit/>
          </a:bodyPr>
          <a:lstStyle/>
          <a:p>
            <a:r>
              <a:rPr lang="en-US" sz="1400" dirty="0">
                <a:latin typeface="Roboto Condensed" pitchFamily="2" charset="0"/>
                <a:ea typeface="Roboto Condensed" pitchFamily="2" charset="0"/>
              </a:rPr>
              <a:t>Pr</a:t>
            </a:r>
          </a:p>
        </p:txBody>
      </p:sp>
      <p:sp>
        <p:nvSpPr>
          <p:cNvPr id="33" name="TextBox 32"/>
          <p:cNvSpPr txBox="1"/>
          <p:nvPr/>
        </p:nvSpPr>
        <p:spPr>
          <a:xfrm>
            <a:off x="6664488" y="1434279"/>
            <a:ext cx="481197" cy="307777"/>
          </a:xfrm>
          <a:prstGeom prst="rect">
            <a:avLst/>
          </a:prstGeom>
          <a:noFill/>
        </p:spPr>
        <p:txBody>
          <a:bodyPr wrap="square" rtlCol="0">
            <a:spAutoFit/>
          </a:bodyPr>
          <a:lstStyle/>
          <a:p>
            <a:r>
              <a:rPr lang="en-US" sz="1400" dirty="0">
                <a:latin typeface="Roboto Condensed" pitchFamily="2" charset="0"/>
                <a:ea typeface="Roboto Condensed" pitchFamily="2" charset="0"/>
              </a:rPr>
              <a:t>o</a:t>
            </a:r>
          </a:p>
        </p:txBody>
      </p:sp>
      <p:sp>
        <p:nvSpPr>
          <p:cNvPr id="78" name="TextBox 77"/>
          <p:cNvSpPr txBox="1"/>
          <p:nvPr/>
        </p:nvSpPr>
        <p:spPr>
          <a:xfrm>
            <a:off x="8485513" y="4995029"/>
            <a:ext cx="665640" cy="215444"/>
          </a:xfrm>
          <a:prstGeom prst="rect">
            <a:avLst/>
          </a:prstGeom>
          <a:noFill/>
        </p:spPr>
        <p:txBody>
          <a:bodyPr wrap="square" rtlCol="0">
            <a:spAutoFit/>
          </a:bodyPr>
          <a:lstStyle/>
          <a:p>
            <a:r>
              <a:rPr lang="en-US" sz="800" b="1" i="1" dirty="0">
                <a:solidFill>
                  <a:srgbClr val="256FBD"/>
                </a:solidFill>
                <a:latin typeface="Roboto Condensed" pitchFamily="2" charset="0"/>
                <a:ea typeface="Roboto Condensed" pitchFamily="2" charset="0"/>
              </a:rPr>
              <a:t>more</a:t>
            </a:r>
          </a:p>
        </p:txBody>
      </p:sp>
      <p:sp>
        <p:nvSpPr>
          <p:cNvPr id="34" name="TextBox 33"/>
          <p:cNvSpPr txBox="1"/>
          <p:nvPr/>
        </p:nvSpPr>
        <p:spPr>
          <a:xfrm>
            <a:off x="6512744" y="1770720"/>
            <a:ext cx="1880643" cy="954107"/>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ednisone</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avastatin (Pravachol)</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opranolol</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omethazine</a:t>
            </a:r>
          </a:p>
        </p:txBody>
      </p:sp>
      <p:sp>
        <p:nvSpPr>
          <p:cNvPr id="35" name="TextBox 34"/>
          <p:cNvSpPr txBox="1"/>
          <p:nvPr/>
        </p:nvSpPr>
        <p:spPr>
          <a:xfrm>
            <a:off x="6500810" y="1772322"/>
            <a:ext cx="1176925" cy="523220"/>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Pro</a:t>
            </a:r>
            <a:r>
              <a:rPr lang="en-US" sz="1400" b="1" dirty="0">
                <a:latin typeface="Roboto Condensed" pitchFamily="2" charset="0"/>
                <a:ea typeface="Roboto Condensed" pitchFamily="2" charset="0"/>
              </a:rPr>
              <a:t>pranolol</a:t>
            </a:r>
          </a:p>
          <a:p>
            <a:r>
              <a:rPr lang="en-US" sz="1400" dirty="0">
                <a:latin typeface="Roboto Condensed" pitchFamily="2" charset="0"/>
                <a:ea typeface="Roboto Condensed" pitchFamily="2" charset="0"/>
              </a:rPr>
              <a:t>Pro</a:t>
            </a:r>
            <a:r>
              <a:rPr lang="en-US" sz="1400" b="1" dirty="0">
                <a:latin typeface="Roboto Condensed" pitchFamily="2" charset="0"/>
                <a:ea typeface="Roboto Condensed" pitchFamily="2" charset="0"/>
              </a:rPr>
              <a:t>methazine</a:t>
            </a:r>
          </a:p>
        </p:txBody>
      </p:sp>
      <p:sp>
        <p:nvSpPr>
          <p:cNvPr id="36" name="TextBox 35"/>
          <p:cNvSpPr txBox="1"/>
          <p:nvPr/>
        </p:nvSpPr>
        <p:spPr>
          <a:xfrm>
            <a:off x="6508445" y="1453159"/>
            <a:ext cx="1018227" cy="307777"/>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Propranolol</a:t>
            </a:r>
          </a:p>
        </p:txBody>
      </p:sp>
      <p:sp>
        <p:nvSpPr>
          <p:cNvPr id="79" name="L-Shape 78"/>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lowchart: Connector 79"/>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6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300"/>
                                  </p:iterate>
                                  <p:childTnLst>
                                    <p:set>
                                      <p:cBhvr>
                                        <p:cTn id="9" dur="1" fill="hold">
                                          <p:stCondLst>
                                            <p:cond delay="0"/>
                                          </p:stCondLst>
                                        </p:cTn>
                                        <p:tgtEl>
                                          <p:spTgt spid="32">
                                            <p:txEl>
                                              <p:pRg st="0" end="0"/>
                                            </p:txEl>
                                          </p:spTgt>
                                        </p:tgtEl>
                                        <p:attrNameLst>
                                          <p:attrName>style.visibility</p:attrName>
                                        </p:attrNameLst>
                                      </p:cBhvr>
                                      <p:to>
                                        <p:strVal val="visible"/>
                                      </p:to>
                                    </p:set>
                                  </p:childTnLst>
                                </p:cTn>
                              </p:par>
                              <p:par>
                                <p:cTn id="10" presetID="22" presetClass="entr" presetSubtype="1" fill="hold" grpId="0" nodeType="withEffect">
                                  <p:stCondLst>
                                    <p:cond delay="25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300"/>
                                  </p:iterate>
                                  <p:childTnLst>
                                    <p:set>
                                      <p:cBhvr>
                                        <p:cTn id="16" dur="1" fill="hold">
                                          <p:stCondLst>
                                            <p:cond delay="0"/>
                                          </p:stCondLst>
                                        </p:cTn>
                                        <p:tgtEl>
                                          <p:spTgt spid="33">
                                            <p:txEl>
                                              <p:pRg st="0" end="0"/>
                                            </p:txEl>
                                          </p:spTgt>
                                        </p:tgtEl>
                                        <p:attrNameLst>
                                          <p:attrName>style.visibility</p:attrName>
                                        </p:attrNameLst>
                                      </p:cBhvr>
                                      <p:to>
                                        <p:strVal val="visible"/>
                                      </p:to>
                                    </p:set>
                                  </p:childTnLst>
                                </p:cTn>
                              </p:par>
                              <p:par>
                                <p:cTn id="17" presetID="22"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par>
                                <p:cTn id="20" presetID="22" presetClass="entr" presetSubtype="1" fill="hold" grpId="0" nodeType="withEffect">
                                  <p:stCondLst>
                                    <p:cond delay="50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build="p" bldLvl="5" advAuto="500"/>
      <p:bldP spid="33" grpId="0" build="p" bldLvl="5" advAuto="500"/>
      <p:bldP spid="34" grpId="0" bldLvl="5" animBg="1"/>
      <p:bldP spid="35" grpId="0" bldLvl="5" animBg="1"/>
      <p:bldP spid="36" grpId="0" bldLvl="5"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45" name="Group 44"/>
          <p:cNvGrpSpPr/>
          <p:nvPr/>
        </p:nvGrpSpPr>
        <p:grpSpPr>
          <a:xfrm>
            <a:off x="5978793" y="43363"/>
            <a:ext cx="3158002" cy="6511092"/>
            <a:chOff x="5235997" y="81674"/>
            <a:chExt cx="3158002" cy="6511092"/>
          </a:xfrm>
        </p:grpSpPr>
        <p:pic>
          <p:nvPicPr>
            <p:cNvPr id="46" name="Picture 45"/>
            <p:cNvPicPr>
              <a:picLocks noChangeAspect="1"/>
            </p:cNvPicPr>
            <p:nvPr/>
          </p:nvPicPr>
          <p:blipFill>
            <a:blip r:embed="rId3"/>
            <a:stretch>
              <a:fillRect/>
            </a:stretch>
          </p:blipFill>
          <p:spPr>
            <a:xfrm>
              <a:off x="5235997" y="81674"/>
              <a:ext cx="3158002" cy="6511092"/>
            </a:xfrm>
            <a:prstGeom prst="rect">
              <a:avLst/>
            </a:prstGeom>
          </p:spPr>
        </p:pic>
        <p:sp>
          <p:nvSpPr>
            <p:cNvPr id="47" name="Rectangle 46"/>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6218210" y="1010052"/>
            <a:ext cx="2655633" cy="248232"/>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6883946" y="982759"/>
            <a:ext cx="1125629" cy="276999"/>
          </a:xfrm>
          <a:prstGeom prst="rect">
            <a:avLst/>
          </a:prstGeom>
          <a:noFill/>
        </p:spPr>
        <p:txBody>
          <a:bodyPr wrap="none" rtlCol="0">
            <a:spAutoFit/>
          </a:bodyPr>
          <a:lstStyle/>
          <a:p>
            <a:r>
              <a:rPr lang="en-US" sz="1200" b="1" dirty="0">
                <a:solidFill>
                  <a:schemeClr val="bg1"/>
                </a:solidFill>
                <a:latin typeface="Roboto Condensed" pitchFamily="2" charset="0"/>
                <a:ea typeface="Roboto Condensed" pitchFamily="2" charset="0"/>
              </a:rPr>
              <a:t>DRUG LOOK UP</a:t>
            </a:r>
          </a:p>
        </p:txBody>
      </p:sp>
      <p:pic>
        <p:nvPicPr>
          <p:cNvPr id="76" name="Picture 75"/>
          <p:cNvPicPr>
            <a:picLocks noChangeAspect="1"/>
          </p:cNvPicPr>
          <p:nvPr/>
        </p:nvPicPr>
        <p:blipFill>
          <a:blip r:embed="rId4"/>
          <a:stretch>
            <a:fillRect/>
          </a:stretch>
        </p:blipFill>
        <p:spPr>
          <a:xfrm>
            <a:off x="6261707" y="1363061"/>
            <a:ext cx="2163035" cy="319989"/>
          </a:xfrm>
          <a:prstGeom prst="rect">
            <a:avLst/>
          </a:prstGeom>
        </p:spPr>
      </p:pic>
      <p:sp>
        <p:nvSpPr>
          <p:cNvPr id="77" name="TextBox 76"/>
          <p:cNvSpPr txBox="1"/>
          <p:nvPr/>
        </p:nvSpPr>
        <p:spPr>
          <a:xfrm>
            <a:off x="6630437" y="1232909"/>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78" name="Action Button: Home 77">
            <a:hlinkClick r:id="rId5" action="ppaction://hlinksldjump" highlightClick="1"/>
          </p:cNvPr>
          <p:cNvSpPr/>
          <p:nvPr/>
        </p:nvSpPr>
        <p:spPr>
          <a:xfrm>
            <a:off x="7235355" y="598421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78"/>
          <p:cNvPicPr>
            <a:picLocks noChangeAspect="1"/>
          </p:cNvPicPr>
          <p:nvPr/>
        </p:nvPicPr>
        <p:blipFill rotWithShape="1">
          <a:blip r:embed="rId4"/>
          <a:srcRect l="20615" t="-145" b="-1"/>
          <a:stretch/>
        </p:blipFill>
        <p:spPr>
          <a:xfrm>
            <a:off x="7156710" y="1363062"/>
            <a:ext cx="1717133" cy="319990"/>
          </a:xfrm>
          <a:prstGeom prst="rect">
            <a:avLst/>
          </a:prstGeom>
        </p:spPr>
      </p:pic>
      <p:sp>
        <p:nvSpPr>
          <p:cNvPr id="80" name="Rectangle 79"/>
          <p:cNvSpPr/>
          <p:nvPr/>
        </p:nvSpPr>
        <p:spPr>
          <a:xfrm>
            <a:off x="7141395" y="1422933"/>
            <a:ext cx="411540" cy="2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6486241" y="1393339"/>
            <a:ext cx="1800908" cy="231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p:cNvSpPr txBox="1"/>
          <p:nvPr/>
        </p:nvSpPr>
        <p:spPr>
          <a:xfrm>
            <a:off x="6522225" y="1372849"/>
            <a:ext cx="1018227" cy="307777"/>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Propranolol</a:t>
            </a:r>
          </a:p>
        </p:txBody>
      </p:sp>
      <p:pic>
        <p:nvPicPr>
          <p:cNvPr id="87" name="Picture 86"/>
          <p:cNvPicPr>
            <a:picLocks noChangeAspect="1"/>
          </p:cNvPicPr>
          <p:nvPr/>
        </p:nvPicPr>
        <p:blipFill>
          <a:blip r:embed="rId6"/>
          <a:stretch>
            <a:fillRect/>
          </a:stretch>
        </p:blipFill>
        <p:spPr>
          <a:xfrm>
            <a:off x="6254721" y="1670706"/>
            <a:ext cx="2612136" cy="454582"/>
          </a:xfrm>
          <a:prstGeom prst="rect">
            <a:avLst/>
          </a:prstGeom>
        </p:spPr>
      </p:pic>
      <p:sp>
        <p:nvSpPr>
          <p:cNvPr id="88" name="TextBox 87"/>
          <p:cNvSpPr txBox="1"/>
          <p:nvPr/>
        </p:nvSpPr>
        <p:spPr>
          <a:xfrm>
            <a:off x="7626763" y="2166288"/>
            <a:ext cx="588935" cy="461665"/>
          </a:xfrm>
          <a:prstGeom prst="rect">
            <a:avLst/>
          </a:prstGeom>
          <a:solidFill>
            <a:schemeClr val="bg1"/>
          </a:solidFill>
        </p:spPr>
        <p:txBody>
          <a:bodyPr wrap="square" rtlCol="0">
            <a:spAutoFit/>
          </a:bodyPr>
          <a:lstStyle/>
          <a:p>
            <a:r>
              <a:rPr lang="en-US" sz="800" dirty="0">
                <a:solidFill>
                  <a:schemeClr val="accent1">
                    <a:lumMod val="75000"/>
                  </a:schemeClr>
                </a:solidFill>
                <a:latin typeface="Roboto Condensed" pitchFamily="2" charset="0"/>
                <a:ea typeface="Roboto Condensed" pitchFamily="2" charset="0"/>
              </a:rPr>
              <a:t>10mg </a:t>
            </a:r>
          </a:p>
          <a:p>
            <a:r>
              <a:rPr lang="en-US" sz="800" dirty="0">
                <a:solidFill>
                  <a:schemeClr val="accent1">
                    <a:lumMod val="75000"/>
                  </a:schemeClr>
                </a:solidFill>
                <a:latin typeface="Roboto Condensed" pitchFamily="2" charset="0"/>
                <a:ea typeface="Roboto Condensed" pitchFamily="2" charset="0"/>
              </a:rPr>
              <a:t>20mg  </a:t>
            </a:r>
            <a:r>
              <a:rPr lang="en-US" sz="800" dirty="0">
                <a:solidFill>
                  <a:schemeClr val="accent1">
                    <a:lumMod val="75000"/>
                  </a:schemeClr>
                </a:solidFill>
                <a:latin typeface="Wingdings 3" panose="05040102010807070707" pitchFamily="18" charset="2"/>
                <a:ea typeface="Roboto Condensed" pitchFamily="2" charset="0"/>
              </a:rPr>
              <a:t>t </a:t>
            </a:r>
            <a:endParaRPr lang="en-US" sz="800" dirty="0">
              <a:solidFill>
                <a:schemeClr val="accent1">
                  <a:lumMod val="75000"/>
                </a:schemeClr>
              </a:solidFill>
              <a:latin typeface="Roboto Condensed" pitchFamily="2" charset="0"/>
              <a:ea typeface="Roboto Condensed" pitchFamily="2" charset="0"/>
            </a:endParaRPr>
          </a:p>
          <a:p>
            <a:r>
              <a:rPr lang="en-US" sz="800" dirty="0">
                <a:solidFill>
                  <a:schemeClr val="accent1">
                    <a:lumMod val="75000"/>
                  </a:schemeClr>
                </a:solidFill>
                <a:latin typeface="Roboto Condensed" pitchFamily="2" charset="0"/>
                <a:ea typeface="Roboto Condensed" pitchFamily="2" charset="0"/>
              </a:rPr>
              <a:t>40mg</a:t>
            </a:r>
          </a:p>
        </p:txBody>
      </p:sp>
      <p:sp>
        <p:nvSpPr>
          <p:cNvPr id="90" name="TextBox 89"/>
          <p:cNvSpPr txBox="1"/>
          <p:nvPr/>
        </p:nvSpPr>
        <p:spPr>
          <a:xfrm>
            <a:off x="6240840" y="2185848"/>
            <a:ext cx="1055215" cy="276999"/>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RX</a:t>
            </a:r>
            <a:r>
              <a:rPr lang="en-US" sz="1200" dirty="0">
                <a:solidFill>
                  <a:srgbClr val="666666"/>
                </a:solidFill>
                <a:latin typeface="Roboto Condensed" pitchFamily="2" charset="0"/>
                <a:ea typeface="Roboto Condensed" pitchFamily="2" charset="0"/>
              </a:rPr>
              <a:t>-</a:t>
            </a:r>
            <a:r>
              <a:rPr lang="en-US" sz="1200" b="1" dirty="0">
                <a:solidFill>
                  <a:srgbClr val="9AC642"/>
                </a:solidFill>
                <a:latin typeface="Roboto Condensed" pitchFamily="2" charset="0"/>
                <a:ea typeface="Roboto Condensed" pitchFamily="2" charset="0"/>
              </a:rPr>
              <a:t>DIRECT</a:t>
            </a:r>
          </a:p>
        </p:txBody>
      </p:sp>
      <p:sp>
        <p:nvSpPr>
          <p:cNvPr id="91" name="TextBox 90"/>
          <p:cNvSpPr txBox="1"/>
          <p:nvPr/>
        </p:nvSpPr>
        <p:spPr>
          <a:xfrm>
            <a:off x="5854742" y="2344159"/>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93" name="TextBox 92"/>
          <p:cNvSpPr txBox="1"/>
          <p:nvPr/>
        </p:nvSpPr>
        <p:spPr>
          <a:xfrm>
            <a:off x="6784375" y="2472939"/>
            <a:ext cx="1257189" cy="215444"/>
          </a:xfrm>
          <a:prstGeom prst="rect">
            <a:avLst/>
          </a:prstGeom>
          <a:noFill/>
        </p:spPr>
        <p:txBody>
          <a:bodyPr wrap="square" rtlCol="0">
            <a:spAutoFit/>
          </a:bodyPr>
          <a:lstStyle/>
          <a:p>
            <a:pPr algn="ctr"/>
            <a:r>
              <a:rPr lang="en-US" sz="800" b="1" dirty="0">
                <a:solidFill>
                  <a:srgbClr val="666666"/>
                </a:solidFill>
                <a:latin typeface="Roboto Condensed" pitchFamily="2" charset="0"/>
                <a:ea typeface="Roboto Condensed" pitchFamily="2" charset="0"/>
              </a:rPr>
              <a:t>PROPRANOLOL 20MG </a:t>
            </a:r>
          </a:p>
        </p:txBody>
      </p:sp>
      <p:sp>
        <p:nvSpPr>
          <p:cNvPr id="95" name="TextBox 94"/>
          <p:cNvSpPr txBox="1"/>
          <p:nvPr/>
        </p:nvSpPr>
        <p:spPr>
          <a:xfrm>
            <a:off x="8310625" y="2471888"/>
            <a:ext cx="724283" cy="215444"/>
          </a:xfrm>
          <a:prstGeom prst="rect">
            <a:avLst/>
          </a:prstGeom>
          <a:noFill/>
        </p:spPr>
        <p:txBody>
          <a:bodyPr wrap="square" rtlCol="0">
            <a:spAutoFit/>
          </a:bodyPr>
          <a:lstStyle/>
          <a:p>
            <a:r>
              <a:rPr lang="en-US" sz="800" b="1" dirty="0">
                <a:solidFill>
                  <a:srgbClr val="666666"/>
                </a:solidFill>
                <a:latin typeface="Roboto Condensed" pitchFamily="2" charset="0"/>
                <a:ea typeface="Roboto Condensed" pitchFamily="2" charset="0"/>
              </a:rPr>
              <a:t>$  9.44  </a:t>
            </a:r>
          </a:p>
        </p:txBody>
      </p:sp>
      <p:sp>
        <p:nvSpPr>
          <p:cNvPr id="96" name="Rectangle 95"/>
          <p:cNvSpPr/>
          <p:nvPr/>
        </p:nvSpPr>
        <p:spPr>
          <a:xfrm>
            <a:off x="6395909" y="2440915"/>
            <a:ext cx="546945" cy="276999"/>
          </a:xfrm>
          <a:prstGeom prst="rect">
            <a:avLst/>
          </a:prstGeom>
        </p:spPr>
        <p:txBody>
          <a:bodyPr wrap="none">
            <a:spAutoFit/>
          </a:bodyPr>
          <a:lstStyle/>
          <a:p>
            <a:r>
              <a:rPr lang="en-US" sz="1200" dirty="0">
                <a:solidFill>
                  <a:srgbClr val="666666"/>
                </a:solidFill>
                <a:latin typeface="Roboto Condensed" pitchFamily="2" charset="0"/>
                <a:ea typeface="Roboto Condensed" pitchFamily="2" charset="0"/>
              </a:rPr>
              <a:t>60</a:t>
            </a:r>
            <a:r>
              <a:rPr lang="en-US" sz="700" dirty="0">
                <a:solidFill>
                  <a:srgbClr val="666666"/>
                </a:solidFill>
                <a:latin typeface="Roboto Condensed" pitchFamily="2" charset="0"/>
                <a:ea typeface="Roboto Condensed" pitchFamily="2" charset="0"/>
              </a:rPr>
              <a:t>  pills </a:t>
            </a:r>
            <a:endParaRPr lang="en-US" sz="700" dirty="0"/>
          </a:p>
        </p:txBody>
      </p:sp>
      <p:sp>
        <p:nvSpPr>
          <p:cNvPr id="97" name="Rectangle 96"/>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SAVE SEARCH</a:t>
            </a:r>
          </a:p>
        </p:txBody>
      </p:sp>
      <p:grpSp>
        <p:nvGrpSpPr>
          <p:cNvPr id="98" name="Group 97"/>
          <p:cNvGrpSpPr/>
          <p:nvPr/>
        </p:nvGrpSpPr>
        <p:grpSpPr>
          <a:xfrm>
            <a:off x="6210492" y="3819952"/>
            <a:ext cx="2555352" cy="930817"/>
            <a:chOff x="2801764" y="3876879"/>
            <a:chExt cx="2555352" cy="1733728"/>
          </a:xfrm>
        </p:grpSpPr>
        <p:sp>
          <p:nvSpPr>
            <p:cNvPr id="100" name="Rectangle 99"/>
            <p:cNvSpPr/>
            <p:nvPr/>
          </p:nvSpPr>
          <p:spPr>
            <a:xfrm>
              <a:off x="3075406" y="3876879"/>
              <a:ext cx="2093522" cy="326759"/>
            </a:xfrm>
            <a:prstGeom prst="rect">
              <a:avLst/>
            </a:prstGeom>
            <a:solidFill>
              <a:srgbClr val="256FBD"/>
            </a:solidFill>
            <a:ln>
              <a:solidFill>
                <a:srgbClr val="256FBD"/>
              </a:solidFill>
            </a:ln>
          </p:spPr>
          <p:txBody>
            <a:bodyPr wrap="square" tIns="18288" bIns="18288">
              <a:spAutoFit/>
            </a:bodyPr>
            <a:lstStyle/>
            <a:p>
              <a:r>
                <a:rPr lang="en-US" sz="900" dirty="0">
                  <a:solidFill>
                    <a:schemeClr val="bg1"/>
                  </a:solidFill>
                  <a:latin typeface="Roboto Condensed" pitchFamily="2" charset="0"/>
                  <a:ea typeface="Roboto Condensed" pitchFamily="2" charset="0"/>
                </a:rPr>
                <a:t>RETAIL PHARMACY PRICE ESTIMATES</a:t>
              </a:r>
              <a:endParaRPr lang="en-US" sz="700" dirty="0">
                <a:solidFill>
                  <a:schemeClr val="bg1"/>
                </a:solidFill>
                <a:latin typeface="Roboto Condensed" pitchFamily="2" charset="0"/>
                <a:ea typeface="Roboto Condensed" pitchFamily="2" charset="0"/>
              </a:endParaRPr>
            </a:p>
          </p:txBody>
        </p:sp>
        <p:sp>
          <p:nvSpPr>
            <p:cNvPr id="101" name="Rectangle 100"/>
            <p:cNvSpPr/>
            <p:nvPr/>
          </p:nvSpPr>
          <p:spPr>
            <a:xfrm>
              <a:off x="3132078" y="4300414"/>
              <a:ext cx="1941296" cy="6135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cxnSp>
          <p:nvCxnSpPr>
            <p:cNvPr id="107" name="Straight Connector 106"/>
            <p:cNvCxnSpPr/>
            <p:nvPr/>
          </p:nvCxnSpPr>
          <p:spPr>
            <a:xfrm>
              <a:off x="2801764" y="5610607"/>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324786" y="4311052"/>
              <a:ext cx="1510350" cy="573262"/>
            </a:xfrm>
            <a:prstGeom prst="rect">
              <a:avLst/>
            </a:prstGeom>
          </p:spPr>
          <p:txBody>
            <a:bodyPr wrap="none">
              <a:spAutoFit/>
            </a:bodyPr>
            <a:lstStyle/>
            <a:p>
              <a:r>
                <a:rPr lang="en-US" sz="1400" dirty="0">
                  <a:solidFill>
                    <a:schemeClr val="tx1">
                      <a:lumMod val="65000"/>
                      <a:lumOff val="35000"/>
                    </a:schemeClr>
                  </a:solidFill>
                  <a:latin typeface="Roboto Condensed" pitchFamily="2" charset="0"/>
                  <a:ea typeface="Roboto Condensed" pitchFamily="2" charset="0"/>
                </a:rPr>
                <a:t>$14.19   to  $26.96</a:t>
              </a:r>
            </a:p>
          </p:txBody>
        </p:sp>
      </p:grpSp>
      <p:sp>
        <p:nvSpPr>
          <p:cNvPr id="57" name="TextBox 56"/>
          <p:cNvSpPr txBox="1"/>
          <p:nvPr/>
        </p:nvSpPr>
        <p:spPr>
          <a:xfrm>
            <a:off x="7043495" y="2606357"/>
            <a:ext cx="1305213" cy="338554"/>
          </a:xfrm>
          <a:prstGeom prst="rect">
            <a:avLst/>
          </a:prstGeom>
          <a:noFill/>
        </p:spPr>
        <p:txBody>
          <a:bodyPr wrap="square" rtlCol="0">
            <a:spAutoFit/>
          </a:bodyPr>
          <a:lstStyle/>
          <a:p>
            <a:pPr algn="ctr"/>
            <a:r>
              <a:rPr lang="en-US" sz="800" dirty="0">
                <a:solidFill>
                  <a:srgbClr val="FF0000"/>
                </a:solidFill>
                <a:latin typeface="Roboto Condensed" pitchFamily="2" charset="0"/>
                <a:ea typeface="Roboto Condensed" pitchFamily="2" charset="0"/>
              </a:rPr>
              <a:t>REDEEMED</a:t>
            </a:r>
            <a:r>
              <a:rPr lang="en-US" sz="800" dirty="0">
                <a:solidFill>
                  <a:srgbClr val="666666"/>
                </a:solidFill>
                <a:latin typeface="Roboto Condensed" pitchFamily="2" charset="0"/>
                <a:ea typeface="Roboto Condensed" pitchFamily="2" charset="0"/>
              </a:rPr>
              <a:t> COMPLIANCE REWARDS™ BALANCE</a:t>
            </a:r>
          </a:p>
        </p:txBody>
      </p:sp>
      <p:pic>
        <p:nvPicPr>
          <p:cNvPr id="2" name="Picture 1"/>
          <p:cNvPicPr>
            <a:picLocks noChangeAspect="1"/>
          </p:cNvPicPr>
          <p:nvPr/>
        </p:nvPicPr>
        <p:blipFill>
          <a:blip r:embed="rId7"/>
          <a:stretch>
            <a:fillRect/>
          </a:stretch>
        </p:blipFill>
        <p:spPr>
          <a:xfrm>
            <a:off x="6733514" y="2674244"/>
            <a:ext cx="369880" cy="445836"/>
          </a:xfrm>
          <a:prstGeom prst="rect">
            <a:avLst/>
          </a:prstGeom>
        </p:spPr>
      </p:pic>
      <p:sp>
        <p:nvSpPr>
          <p:cNvPr id="60" name="TextBox 59"/>
          <p:cNvSpPr txBox="1"/>
          <p:nvPr/>
        </p:nvSpPr>
        <p:spPr>
          <a:xfrm>
            <a:off x="8124836" y="2830001"/>
            <a:ext cx="843600" cy="276999"/>
          </a:xfrm>
          <a:prstGeom prst="rect">
            <a:avLst/>
          </a:prstGeom>
          <a:noFill/>
        </p:spPr>
        <p:txBody>
          <a:bodyPr wrap="square" rtlCol="0">
            <a:spAutoFit/>
          </a:bodyPr>
          <a:lstStyle/>
          <a:p>
            <a:r>
              <a:rPr lang="en-US" sz="1200" dirty="0">
                <a:solidFill>
                  <a:srgbClr val="666666"/>
                </a:solidFill>
                <a:latin typeface="Roboto Condensed" pitchFamily="2" charset="0"/>
                <a:ea typeface="Roboto Condensed" pitchFamily="2" charset="0"/>
              </a:rPr>
              <a:t>  </a:t>
            </a:r>
            <a:r>
              <a:rPr lang="en-US" sz="1200" b="1" dirty="0">
                <a:solidFill>
                  <a:schemeClr val="accent1">
                    <a:lumMod val="50000"/>
                  </a:schemeClr>
                </a:solidFill>
                <a:latin typeface="Roboto Condensed" pitchFamily="2" charset="0"/>
                <a:ea typeface="Roboto Condensed" pitchFamily="2" charset="0"/>
              </a:rPr>
              <a:t>$  6.29 </a:t>
            </a:r>
          </a:p>
        </p:txBody>
      </p:sp>
      <p:sp>
        <p:nvSpPr>
          <p:cNvPr id="61" name="TextBox 60"/>
          <p:cNvSpPr txBox="1"/>
          <p:nvPr/>
        </p:nvSpPr>
        <p:spPr>
          <a:xfrm>
            <a:off x="7235355" y="2857096"/>
            <a:ext cx="1108496" cy="261610"/>
          </a:xfrm>
          <a:prstGeom prst="rect">
            <a:avLst/>
          </a:prstGeom>
          <a:noFill/>
        </p:spPr>
        <p:txBody>
          <a:bodyPr wrap="square" rtlCol="0">
            <a:spAutoFit/>
          </a:bodyPr>
          <a:lstStyle/>
          <a:p>
            <a:pPr algn="ctr"/>
            <a:r>
              <a:rPr lang="en-US" sz="1100" b="1" dirty="0">
                <a:solidFill>
                  <a:schemeClr val="accent1">
                    <a:lumMod val="50000"/>
                  </a:schemeClr>
                </a:solidFill>
                <a:latin typeface="Roboto Condensed" pitchFamily="2" charset="0"/>
                <a:ea typeface="Roboto Condensed" pitchFamily="2" charset="0"/>
              </a:rPr>
              <a:t>YOUR RX PRICE</a:t>
            </a:r>
          </a:p>
        </p:txBody>
      </p:sp>
      <p:sp>
        <p:nvSpPr>
          <p:cNvPr id="62" name="Title 15"/>
          <p:cNvSpPr>
            <a:spLocks noGrp="1"/>
          </p:cNvSpPr>
          <p:nvPr>
            <p:ph type="title"/>
          </p:nvPr>
        </p:nvSpPr>
        <p:spPr>
          <a:xfrm>
            <a:off x="383050" y="732959"/>
            <a:ext cx="5065279" cy="992070"/>
          </a:xfrm>
        </p:spPr>
        <p:txBody>
          <a:bodyPr>
            <a:normAutofit fontScale="90000"/>
          </a:bodyPr>
          <a:lstStyle/>
          <a:p>
            <a:r>
              <a:rPr lang="en-US" dirty="0">
                <a:latin typeface="Roboto Condensed" pitchFamily="2" charset="0"/>
                <a:ea typeface="Roboto Condensed" pitchFamily="2" charset="0"/>
              </a:rPr>
              <a:t>CHECK CASH PRICE</a:t>
            </a:r>
            <a:br>
              <a:rPr lang="en-US" dirty="0">
                <a:latin typeface="Roboto Condensed" pitchFamily="2" charset="0"/>
                <a:ea typeface="Roboto Condensed" pitchFamily="2" charset="0"/>
              </a:rPr>
            </a:br>
            <a:r>
              <a:rPr lang="en-US" sz="2000" dirty="0">
                <a:solidFill>
                  <a:srgbClr val="FF0000"/>
                </a:solidFill>
                <a:latin typeface="Roboto Condensed" pitchFamily="2" charset="0"/>
                <a:ea typeface="Roboto Condensed" pitchFamily="2" charset="0"/>
              </a:rPr>
              <a:t>COMPLIANCE REWARDS™</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endParaRPr lang="en-US" sz="1800" dirty="0"/>
          </a:p>
        </p:txBody>
      </p:sp>
      <p:sp>
        <p:nvSpPr>
          <p:cNvPr id="63" name="L-Shape 62"/>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lowchart: Connector 63"/>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240761" y="5070827"/>
            <a:ext cx="2620993" cy="381601"/>
          </a:xfrm>
          <a:prstGeom prst="rect">
            <a:avLst/>
          </a:prstGeom>
          <a:solidFill>
            <a:srgbClr val="9AC642"/>
          </a:solidFill>
          <a:ln>
            <a:noFill/>
          </a:ln>
          <a:effectLst>
            <a:outerShdw blurRad="508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6380600" y="5111711"/>
            <a:ext cx="2198485" cy="261610"/>
          </a:xfrm>
          <a:prstGeom prst="rect">
            <a:avLst/>
          </a:prstGeom>
          <a:noFill/>
        </p:spPr>
        <p:txBody>
          <a:bodyPr wrap="square" rtlCol="0">
            <a:spAutoFit/>
          </a:bodyPr>
          <a:lstStyle/>
          <a:p>
            <a:r>
              <a:rPr lang="en-US" sz="1100" b="1" dirty="0">
                <a:solidFill>
                  <a:schemeClr val="bg1"/>
                </a:solidFill>
                <a:latin typeface="Roboto Condensed" pitchFamily="2" charset="0"/>
                <a:ea typeface="Roboto Condensed" pitchFamily="2" charset="0"/>
              </a:rPr>
              <a:t>BEGIN RX TRANSFER TO</a:t>
            </a:r>
          </a:p>
        </p:txBody>
      </p:sp>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4534" y="5110158"/>
            <a:ext cx="792078" cy="317273"/>
          </a:xfrm>
          <a:prstGeom prst="rect">
            <a:avLst/>
          </a:prstGeom>
        </p:spPr>
      </p:pic>
      <p:sp>
        <p:nvSpPr>
          <p:cNvPr id="70" name="Chevron 69"/>
          <p:cNvSpPr/>
          <p:nvPr/>
        </p:nvSpPr>
        <p:spPr>
          <a:xfrm>
            <a:off x="8615320" y="5150522"/>
            <a:ext cx="108066" cy="190060"/>
          </a:xfrm>
          <a:prstGeom prst="chevr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Action Button: Custom 70">
            <a:hlinkClick r:id="" action="ppaction://hlinkshowjump?jump=nextslide" highlightClick="1"/>
          </p:cNvPr>
          <p:cNvSpPr/>
          <p:nvPr/>
        </p:nvSpPr>
        <p:spPr>
          <a:xfrm>
            <a:off x="5878830" y="5067725"/>
            <a:ext cx="3459479"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Action Button: Home 53">
            <a:hlinkClick r:id="rId5" action="ppaction://hlinksldjump" highlightClick="1"/>
          </p:cNvPr>
          <p:cNvSpPr/>
          <p:nvPr/>
        </p:nvSpPr>
        <p:spPr>
          <a:xfrm>
            <a:off x="7344917" y="594900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8016353" y="2131148"/>
            <a:ext cx="899956" cy="1804683"/>
            <a:chOff x="3367037" y="1968105"/>
            <a:chExt cx="899956" cy="1804683"/>
          </a:xfrm>
        </p:grpSpPr>
        <p:sp>
          <p:nvSpPr>
            <p:cNvPr id="55" name="TextBox 54"/>
            <p:cNvSpPr txBox="1"/>
            <p:nvPr/>
          </p:nvSpPr>
          <p:spPr>
            <a:xfrm>
              <a:off x="3367037" y="2135688"/>
              <a:ext cx="338554" cy="1600438"/>
            </a:xfrm>
            <a:prstGeom prst="rect">
              <a:avLst/>
            </a:prstGeom>
            <a:noFill/>
          </p:spPr>
          <p:txBody>
            <a:bodyPr wrap="none" rtlCol="0">
              <a:spAutoFit/>
            </a:bodyPr>
            <a:lstStyle/>
            <a:p>
              <a:r>
                <a:rPr lang="en-US" sz="800" dirty="0">
                  <a:solidFill>
                    <a:srgbClr val="256FBD"/>
                  </a:solidFill>
                  <a:latin typeface="Roboto Condensed" pitchFamily="2" charset="0"/>
                  <a:ea typeface="Roboto Condensed" pitchFamily="2" charset="0"/>
                </a:rPr>
                <a:t>1</a:t>
              </a:r>
            </a:p>
            <a:p>
              <a:r>
                <a:rPr lang="en-US" sz="800" dirty="0">
                  <a:solidFill>
                    <a:srgbClr val="256FBD"/>
                  </a:solidFill>
                  <a:latin typeface="Roboto Condensed" pitchFamily="2" charset="0"/>
                  <a:ea typeface="Roboto Condensed" pitchFamily="2" charset="0"/>
                </a:rPr>
                <a:t>10</a:t>
              </a:r>
            </a:p>
            <a:p>
              <a:r>
                <a:rPr lang="en-US" sz="800" dirty="0">
                  <a:solidFill>
                    <a:srgbClr val="256FBD"/>
                  </a:solidFill>
                  <a:latin typeface="Roboto Condensed" pitchFamily="2" charset="0"/>
                  <a:ea typeface="Roboto Condensed" pitchFamily="2" charset="0"/>
                </a:rPr>
                <a:t>20</a:t>
              </a:r>
            </a:p>
            <a:p>
              <a:r>
                <a:rPr lang="en-US" sz="800" dirty="0">
                  <a:solidFill>
                    <a:srgbClr val="256FBD"/>
                  </a:solidFill>
                  <a:latin typeface="Roboto Condensed" pitchFamily="2" charset="0"/>
                  <a:ea typeface="Roboto Condensed" pitchFamily="2" charset="0"/>
                </a:rPr>
                <a:t>28</a:t>
              </a:r>
            </a:p>
            <a:p>
              <a:r>
                <a:rPr lang="en-US" sz="800" dirty="0">
                  <a:solidFill>
                    <a:srgbClr val="256FBD"/>
                  </a:solidFill>
                  <a:latin typeface="Roboto Condensed" pitchFamily="2" charset="0"/>
                  <a:ea typeface="Roboto Condensed" pitchFamily="2" charset="0"/>
                </a:rPr>
                <a:t>30</a:t>
              </a:r>
            </a:p>
            <a:p>
              <a:r>
                <a:rPr lang="en-US" sz="800" dirty="0">
                  <a:solidFill>
                    <a:srgbClr val="256FBD"/>
                  </a:solidFill>
                  <a:latin typeface="Roboto Condensed" pitchFamily="2" charset="0"/>
                  <a:ea typeface="Roboto Condensed" pitchFamily="2" charset="0"/>
                </a:rPr>
                <a:t>40</a:t>
              </a:r>
            </a:p>
            <a:p>
              <a:r>
                <a:rPr lang="en-US" sz="800" dirty="0">
                  <a:solidFill>
                    <a:srgbClr val="256FBD"/>
                  </a:solidFill>
                  <a:latin typeface="Roboto Condensed" pitchFamily="2" charset="0"/>
                  <a:ea typeface="Roboto Condensed" pitchFamily="2" charset="0"/>
                </a:rPr>
                <a:t>60</a:t>
              </a:r>
            </a:p>
            <a:p>
              <a:r>
                <a:rPr lang="en-US" sz="800" dirty="0">
                  <a:solidFill>
                    <a:srgbClr val="256FBD"/>
                  </a:solidFill>
                  <a:latin typeface="Roboto Condensed" pitchFamily="2" charset="0"/>
                  <a:ea typeface="Roboto Condensed" pitchFamily="2" charset="0"/>
                </a:rPr>
                <a:t>90</a:t>
              </a:r>
            </a:p>
            <a:p>
              <a:r>
                <a:rPr lang="en-US" sz="800" dirty="0">
                  <a:solidFill>
                    <a:srgbClr val="256FBD"/>
                  </a:solidFill>
                  <a:latin typeface="Roboto Condensed" pitchFamily="2" charset="0"/>
                  <a:ea typeface="Roboto Condensed" pitchFamily="2" charset="0"/>
                </a:rPr>
                <a:t>100</a:t>
              </a:r>
            </a:p>
            <a:p>
              <a:r>
                <a:rPr lang="en-US" sz="800" dirty="0">
                  <a:solidFill>
                    <a:srgbClr val="256FBD"/>
                  </a:solidFill>
                  <a:latin typeface="Roboto Condensed" pitchFamily="2" charset="0"/>
                  <a:ea typeface="Roboto Condensed" pitchFamily="2" charset="0"/>
                </a:rPr>
                <a:t>120</a:t>
              </a:r>
            </a:p>
            <a:p>
              <a:endParaRPr lang="en-US" dirty="0"/>
            </a:p>
          </p:txBody>
        </p:sp>
        <p:sp>
          <p:nvSpPr>
            <p:cNvPr id="56" name="TextBox 55"/>
            <p:cNvSpPr txBox="1"/>
            <p:nvPr/>
          </p:nvSpPr>
          <p:spPr>
            <a:xfrm>
              <a:off x="3367037" y="3395642"/>
              <a:ext cx="790601" cy="184666"/>
            </a:xfrm>
            <a:prstGeom prst="rect">
              <a:avLst/>
            </a:prstGeom>
            <a:noFill/>
          </p:spPr>
          <p:txBody>
            <a:bodyPr wrap="none" rtlCol="0">
              <a:spAutoFit/>
            </a:bodyPr>
            <a:lstStyle/>
            <a:p>
              <a:r>
                <a:rPr lang="en-US" sz="600" dirty="0">
                  <a:solidFill>
                    <a:srgbClr val="256FBD"/>
                  </a:solidFill>
                </a:rPr>
                <a:t>Enter  a custom qty</a:t>
              </a:r>
              <a:endParaRPr lang="en-US" sz="2000" dirty="0"/>
            </a:p>
          </p:txBody>
        </p:sp>
        <p:sp>
          <p:nvSpPr>
            <p:cNvPr id="58" name="Rectangle 57"/>
            <p:cNvSpPr/>
            <p:nvPr/>
          </p:nvSpPr>
          <p:spPr>
            <a:xfrm>
              <a:off x="3458077" y="3564919"/>
              <a:ext cx="389541" cy="18496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855614" y="3564919"/>
              <a:ext cx="259984" cy="191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498831" y="3557344"/>
              <a:ext cx="391613" cy="215444"/>
            </a:xfrm>
            <a:prstGeom prst="rect">
              <a:avLst/>
            </a:prstGeom>
            <a:noFill/>
          </p:spPr>
          <p:txBody>
            <a:bodyPr wrap="square" rtlCol="0">
              <a:spAutoFit/>
            </a:bodyPr>
            <a:lstStyle/>
            <a:p>
              <a:r>
                <a:rPr lang="en-US" sz="800" dirty="0">
                  <a:solidFill>
                    <a:schemeClr val="tx1">
                      <a:lumMod val="50000"/>
                      <a:lumOff val="50000"/>
                    </a:schemeClr>
                  </a:solidFill>
                  <a:latin typeface="Roboto Condensed" pitchFamily="2" charset="0"/>
                  <a:ea typeface="Roboto Condensed" pitchFamily="2" charset="0"/>
                </a:rPr>
                <a:t>Qty</a:t>
              </a:r>
              <a:endParaRPr lang="en-US" dirty="0">
                <a:latin typeface="Roboto Condensed" pitchFamily="2" charset="0"/>
                <a:ea typeface="Roboto Condensed" pitchFamily="2" charset="0"/>
              </a:endParaRPr>
            </a:p>
          </p:txBody>
        </p:sp>
        <p:sp>
          <p:nvSpPr>
            <p:cNvPr id="72" name="TextBox 71"/>
            <p:cNvSpPr txBox="1"/>
            <p:nvPr/>
          </p:nvSpPr>
          <p:spPr>
            <a:xfrm>
              <a:off x="3831481" y="3549769"/>
              <a:ext cx="435512"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SET</a:t>
              </a:r>
              <a:endParaRPr lang="en-US" dirty="0">
                <a:solidFill>
                  <a:schemeClr val="bg1"/>
                </a:solidFill>
                <a:latin typeface="Roboto Condensed" pitchFamily="2" charset="0"/>
                <a:ea typeface="Roboto Condensed" pitchFamily="2" charset="0"/>
              </a:endParaRPr>
            </a:p>
          </p:txBody>
        </p:sp>
        <p:sp>
          <p:nvSpPr>
            <p:cNvPr id="73" name="Isosceles Triangle 72"/>
            <p:cNvSpPr/>
            <p:nvPr/>
          </p:nvSpPr>
          <p:spPr>
            <a:xfrm rot="16200000">
              <a:off x="3594626" y="2926408"/>
              <a:ext cx="70428" cy="8942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3376795" y="1968105"/>
              <a:ext cx="763351" cy="192360"/>
            </a:xfrm>
            <a:prstGeom prst="rect">
              <a:avLst/>
            </a:prstGeom>
            <a:solidFill>
              <a:schemeClr val="bg1">
                <a:lumMod val="85000"/>
              </a:schemeClr>
            </a:solidFill>
          </p:spPr>
          <p:txBody>
            <a:bodyPr wrap="none" rtlCol="0">
              <a:spAutoFit/>
            </a:bodyPr>
            <a:lstStyle/>
            <a:p>
              <a:r>
                <a:rPr lang="en-US" sz="650" dirty="0">
                  <a:latin typeface="Roboto Condensed" pitchFamily="2" charset="0"/>
                  <a:ea typeface="Roboto Condensed" pitchFamily="2" charset="0"/>
                </a:rPr>
                <a:t>SELECT QUANITY</a:t>
              </a:r>
            </a:p>
          </p:txBody>
        </p:sp>
      </p:grpSp>
    </p:spTree>
    <p:extLst>
      <p:ext uri="{BB962C8B-B14F-4D97-AF65-F5344CB8AC3E}">
        <p14:creationId xmlns:p14="http://schemas.microsoft.com/office/powerpoint/2010/main" val="72227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up)">
                                      <p:cBhvr>
                                        <p:cTn id="7" dur="500"/>
                                        <p:tgtEl>
                                          <p:spTgt spid="88"/>
                                        </p:tgtEl>
                                      </p:cBhvr>
                                    </p:animEffect>
                                  </p:childTnLst>
                                  <p:subTnLst>
                                    <p:set>
                                      <p:cBhvr override="childStyle">
                                        <p:cTn dur="1" fill="hold" display="0" masterRel="nextClick" afterEffect="1"/>
                                        <p:tgtEl>
                                          <p:spTgt spid="8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250"/>
                                  </p:stCondLst>
                                  <p:childTnLst>
                                    <p:set>
                                      <p:cBhvr>
                                        <p:cTn id="23" dur="1" fill="hold">
                                          <p:stCondLst>
                                            <p:cond delay="0"/>
                                          </p:stCondLst>
                                        </p:cTn>
                                        <p:tgtEl>
                                          <p:spTgt spid="95"/>
                                        </p:tgtEl>
                                        <p:attrNameLst>
                                          <p:attrName>style.visibility</p:attrName>
                                        </p:attrNameLst>
                                      </p:cBhvr>
                                      <p:to>
                                        <p:strVal val="visible"/>
                                      </p:to>
                                    </p:set>
                                  </p:childTnLst>
                                </p:cTn>
                              </p:par>
                            </p:childTnLst>
                          </p:cTn>
                        </p:par>
                        <p:par>
                          <p:cTn id="24" fill="hold">
                            <p:stCondLst>
                              <p:cond delay="250"/>
                            </p:stCondLst>
                            <p:childTnLst>
                              <p:par>
                                <p:cTn id="25" presetID="1" presetClass="entr" presetSubtype="0" fill="hold" grpId="0" nodeType="afterEffect">
                                  <p:stCondLst>
                                    <p:cond delay="250"/>
                                  </p:stCondLst>
                                  <p:childTnLst>
                                    <p:set>
                                      <p:cBhvr>
                                        <p:cTn id="26" dur="1" fill="hold">
                                          <p:stCondLst>
                                            <p:cond delay="0"/>
                                          </p:stCondLst>
                                        </p:cTn>
                                        <p:tgtEl>
                                          <p:spTgt spid="96"/>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childTnLst>
                                </p:cTn>
                              </p:par>
                            </p:childTnLst>
                          </p:cTn>
                        </p:par>
                        <p:par>
                          <p:cTn id="36" fill="hold">
                            <p:stCondLst>
                              <p:cond delay="500"/>
                            </p:stCondLst>
                            <p:childTnLst>
                              <p:par>
                                <p:cTn id="37" presetID="22" presetClass="entr" presetSubtype="1" fill="hold" nodeType="afterEffect">
                                  <p:stCondLst>
                                    <p:cond delay="2250"/>
                                  </p:stCondLst>
                                  <p:childTnLst>
                                    <p:set>
                                      <p:cBhvr>
                                        <p:cTn id="38" dur="1" fill="hold">
                                          <p:stCondLst>
                                            <p:cond delay="0"/>
                                          </p:stCondLst>
                                        </p:cTn>
                                        <p:tgtEl>
                                          <p:spTgt spid="98"/>
                                        </p:tgtEl>
                                        <p:attrNameLst>
                                          <p:attrName>style.visibility</p:attrName>
                                        </p:attrNameLst>
                                      </p:cBhvr>
                                      <p:to>
                                        <p:strVal val="visible"/>
                                      </p:to>
                                    </p:set>
                                    <p:animEffect transition="in" filter="wipe(up)">
                                      <p:cBhvr>
                                        <p:cTn id="39" dur="500"/>
                                        <p:tgtEl>
                                          <p:spTgt spid="98"/>
                                        </p:tgtEl>
                                      </p:cBhvr>
                                    </p:animEffect>
                                  </p:childTnLst>
                                </p:cTn>
                              </p:par>
                              <p:par>
                                <p:cTn id="40" presetID="1" presetClass="entr" presetSubtype="0" fill="hold" grpId="0" nodeType="withEffect">
                                  <p:stCondLst>
                                    <p:cond delay="3750"/>
                                  </p:stCondLst>
                                  <p:childTnLst>
                                    <p:set>
                                      <p:cBhvr>
                                        <p:cTn id="41" dur="1" fill="hold">
                                          <p:stCondLst>
                                            <p:cond delay="0"/>
                                          </p:stCondLst>
                                        </p:cTn>
                                        <p:tgtEl>
                                          <p:spTgt spid="67"/>
                                        </p:tgtEl>
                                        <p:attrNameLst>
                                          <p:attrName>style.visibility</p:attrName>
                                        </p:attrNameLst>
                                      </p:cBhvr>
                                      <p:to>
                                        <p:strVal val="visible"/>
                                      </p:to>
                                    </p:set>
                                  </p:childTnLst>
                                </p:cTn>
                              </p:par>
                              <p:par>
                                <p:cTn id="42" presetID="1" presetClass="entr" presetSubtype="0" fill="hold" grpId="0" nodeType="withEffect">
                                  <p:stCondLst>
                                    <p:cond delay="3750"/>
                                  </p:stCondLst>
                                  <p:childTnLst>
                                    <p:set>
                                      <p:cBhvr>
                                        <p:cTn id="43" dur="1" fill="hold">
                                          <p:stCondLst>
                                            <p:cond delay="0"/>
                                          </p:stCondLst>
                                        </p:cTn>
                                        <p:tgtEl>
                                          <p:spTgt spid="68"/>
                                        </p:tgtEl>
                                        <p:attrNameLst>
                                          <p:attrName>style.visibility</p:attrName>
                                        </p:attrNameLst>
                                      </p:cBhvr>
                                      <p:to>
                                        <p:strVal val="visible"/>
                                      </p:to>
                                    </p:set>
                                  </p:childTnLst>
                                </p:cTn>
                              </p:par>
                              <p:par>
                                <p:cTn id="44" presetID="1" presetClass="entr" presetSubtype="0" fill="hold" nodeType="withEffect">
                                  <p:stCondLst>
                                    <p:cond delay="3750"/>
                                  </p:stCondLst>
                                  <p:childTnLst>
                                    <p:set>
                                      <p:cBhvr>
                                        <p:cTn id="45" dur="1" fill="hold">
                                          <p:stCondLst>
                                            <p:cond delay="0"/>
                                          </p:stCondLst>
                                        </p:cTn>
                                        <p:tgtEl>
                                          <p:spTgt spid="69"/>
                                        </p:tgtEl>
                                        <p:attrNameLst>
                                          <p:attrName>style.visibility</p:attrName>
                                        </p:attrNameLst>
                                      </p:cBhvr>
                                      <p:to>
                                        <p:strVal val="visible"/>
                                      </p:to>
                                    </p:set>
                                  </p:childTnLst>
                                </p:cTn>
                              </p:par>
                              <p:par>
                                <p:cTn id="46" presetID="1" presetClass="entr" presetSubtype="0" fill="hold" grpId="0" nodeType="withEffect">
                                  <p:stCondLst>
                                    <p:cond delay="3750"/>
                                  </p:stCondLst>
                                  <p:childTnLst>
                                    <p:set>
                                      <p:cBhvr>
                                        <p:cTn id="47" dur="1" fill="hold">
                                          <p:stCondLst>
                                            <p:cond delay="0"/>
                                          </p:stCondLst>
                                        </p:cTn>
                                        <p:tgtEl>
                                          <p:spTgt spid="70"/>
                                        </p:tgtEl>
                                        <p:attrNameLst>
                                          <p:attrName>style.visibility</p:attrName>
                                        </p:attrNameLst>
                                      </p:cBhvr>
                                      <p:to>
                                        <p:strVal val="visible"/>
                                      </p:to>
                                    </p:set>
                                  </p:childTnLst>
                                </p:cTn>
                              </p:par>
                              <p:par>
                                <p:cTn id="48" presetID="1" presetClass="entr" presetSubtype="0" fill="hold" grpId="0" nodeType="withEffect">
                                  <p:stCondLst>
                                    <p:cond delay="3750"/>
                                  </p:stCondLst>
                                  <p:childTnLst>
                                    <p:set>
                                      <p:cBhvr>
                                        <p:cTn id="49" dur="1" fill="hold">
                                          <p:stCondLst>
                                            <p:cond delay="0"/>
                                          </p:stCondLst>
                                        </p:cTn>
                                        <p:tgtEl>
                                          <p:spTgt spid="71"/>
                                        </p:tgtEl>
                                        <p:attrNameLst>
                                          <p:attrName>style.visibility</p:attrName>
                                        </p:attrNameLst>
                                      </p:cBhvr>
                                      <p:to>
                                        <p:strVal val="visible"/>
                                      </p:to>
                                    </p:set>
                                  </p:childTnLst>
                                </p:cTn>
                              </p:par>
                            </p:childTnLst>
                          </p:cTn>
                        </p:par>
                        <p:par>
                          <p:cTn id="50" fill="hold">
                            <p:stCondLst>
                              <p:cond delay="4250"/>
                            </p:stCondLst>
                            <p:childTnLst>
                              <p:par>
                                <p:cTn id="51" presetID="1" presetClass="entr" presetSubtype="0" fill="hold" grpId="0" nodeType="afterEffect">
                                  <p:stCondLst>
                                    <p:cond delay="500"/>
                                  </p:stCondLst>
                                  <p:childTnLst>
                                    <p:set>
                                      <p:cBhvr>
                                        <p:cTn id="5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bldLvl="5" animBg="1"/>
      <p:bldP spid="90" grpId="0"/>
      <p:bldP spid="91" grpId="0"/>
      <p:bldP spid="93" grpId="0"/>
      <p:bldP spid="95" grpId="0"/>
      <p:bldP spid="96" grpId="0"/>
      <p:bldP spid="97" grpId="0" animBg="1"/>
      <p:bldP spid="57" grpId="0"/>
      <p:bldP spid="60" grpId="0"/>
      <p:bldP spid="61" grpId="0"/>
      <p:bldP spid="67" grpId="0" animBg="1"/>
      <p:bldP spid="68" grpId="0"/>
      <p:bldP spid="70" grpId="0" animBg="1"/>
      <p:bldP spid="7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249114" y="1720537"/>
            <a:ext cx="717549" cy="338554"/>
          </a:xfrm>
          <a:prstGeom prst="rect">
            <a:avLst/>
          </a:prstGeom>
          <a:noFill/>
        </p:spPr>
        <p:txBody>
          <a:bodyPr wrap="square" rtlCol="0">
            <a:spAutoFit/>
          </a:bodyPr>
          <a:lstStyle/>
          <a:p>
            <a:r>
              <a:rPr lang="en-US" sz="1600" b="1" dirty="0">
                <a:solidFill>
                  <a:srgbClr val="666666"/>
                </a:solidFill>
                <a:latin typeface="Roboto Condensed" pitchFamily="2" charset="0"/>
                <a:ea typeface="Roboto Condensed" pitchFamily="2" charset="0"/>
              </a:rPr>
              <a:t>+</a:t>
            </a:r>
          </a:p>
        </p:txBody>
      </p:sp>
      <p:sp>
        <p:nvSpPr>
          <p:cNvPr id="16" name="Title 15"/>
          <p:cNvSpPr>
            <a:spLocks noGrp="1"/>
          </p:cNvSpPr>
          <p:nvPr>
            <p:ph type="title"/>
          </p:nvPr>
        </p:nvSpPr>
        <p:spPr>
          <a:xfrm>
            <a:off x="352213" y="365126"/>
            <a:ext cx="5065279" cy="992070"/>
          </a:xfrm>
        </p:spPr>
        <p:txBody>
          <a:bodyPr>
            <a:normAutofit/>
          </a:bodyPr>
          <a:lstStyle/>
          <a:p>
            <a:r>
              <a:rPr lang="en-US" dirty="0">
                <a:latin typeface="Roboto Condensed" pitchFamily="2" charset="0"/>
                <a:ea typeface="Roboto Condensed" pitchFamily="2" charset="0"/>
              </a:rPr>
              <a:t>TRANSFER </a:t>
            </a:r>
            <a:br>
              <a:rPr lang="en-US" dirty="0">
                <a:latin typeface="Roboto Condensed" pitchFamily="2" charset="0"/>
                <a:ea typeface="Roboto Condensed" pitchFamily="2" charset="0"/>
              </a:rPr>
            </a:br>
            <a:r>
              <a:rPr lang="en-US" sz="2000" dirty="0">
                <a:solidFill>
                  <a:srgbClr val="FF0000"/>
                </a:solidFill>
                <a:latin typeface="Roboto Condensed" pitchFamily="2" charset="0"/>
                <a:ea typeface="Roboto Condensed" pitchFamily="2" charset="0"/>
              </a:rPr>
              <a:t>FROM PRICE HISTORY</a:t>
            </a:r>
            <a:endParaRPr lang="en-US" sz="900" dirty="0">
              <a:solidFill>
                <a:srgbClr val="FF0000"/>
              </a:solidFill>
            </a:endParaRPr>
          </a:p>
        </p:txBody>
      </p:sp>
      <p:sp>
        <p:nvSpPr>
          <p:cNvPr id="83" name="Rectangle 82"/>
          <p:cNvSpPr/>
          <p:nvPr/>
        </p:nvSpPr>
        <p:spPr>
          <a:xfrm>
            <a:off x="6218210" y="1013275"/>
            <a:ext cx="2655633"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741673" y="991705"/>
            <a:ext cx="1632178" cy="276999"/>
          </a:xfrm>
          <a:prstGeom prst="rect">
            <a:avLst/>
          </a:prstGeom>
          <a:noFill/>
        </p:spPr>
        <p:txBody>
          <a:bodyPr wrap="none" rtlCol="0">
            <a:spAutoFit/>
          </a:bodyPr>
          <a:lstStyle/>
          <a:p>
            <a:r>
              <a:rPr lang="en-US" sz="1200" b="1" dirty="0">
                <a:solidFill>
                  <a:schemeClr val="bg1"/>
                </a:solidFill>
                <a:latin typeface="Roboto Condensed" pitchFamily="2" charset="0"/>
                <a:ea typeface="Roboto Condensed" pitchFamily="2" charset="0"/>
              </a:rPr>
              <a:t>SAVED DRUG SEARCHS</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30" name="Action Button: Home 29">
            <a:hlinkClick r:id="rId4" action="ppaction://hlinksldjump" highlightClick="1"/>
          </p:cNvPr>
          <p:cNvSpPr/>
          <p:nvPr/>
        </p:nvSpPr>
        <p:spPr>
          <a:xfrm>
            <a:off x="7270188" y="595879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L-Shape 28"/>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6443005" y="1786741"/>
            <a:ext cx="1519828" cy="246221"/>
          </a:xfrm>
          <a:prstGeom prst="rect">
            <a:avLst/>
          </a:prstGeom>
          <a:noFill/>
        </p:spPr>
        <p:txBody>
          <a:bodyPr wrap="square" rtlCol="0">
            <a:spAutoFit/>
          </a:bodyPr>
          <a:lstStyle/>
          <a:p>
            <a:r>
              <a:rPr lang="en-US" sz="1000" dirty="0">
                <a:solidFill>
                  <a:srgbClr val="666666"/>
                </a:solidFill>
                <a:latin typeface="Roboto Condensed" pitchFamily="2" charset="0"/>
                <a:ea typeface="Roboto Condensed" pitchFamily="2" charset="0"/>
              </a:rPr>
              <a:t>ADD ANOTHER SEARCH </a:t>
            </a:r>
          </a:p>
        </p:txBody>
      </p:sp>
      <p:sp>
        <p:nvSpPr>
          <p:cNvPr id="50" name="TextBox 49"/>
          <p:cNvSpPr txBox="1"/>
          <p:nvPr/>
        </p:nvSpPr>
        <p:spPr>
          <a:xfrm>
            <a:off x="6874370" y="1381998"/>
            <a:ext cx="1519828" cy="276999"/>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2</a:t>
            </a:r>
            <a:r>
              <a:rPr lang="en-US" sz="1000" b="1" dirty="0">
                <a:solidFill>
                  <a:srgbClr val="256FBD"/>
                </a:solidFill>
                <a:latin typeface="Roboto Condensed" pitchFamily="2" charset="0"/>
                <a:ea typeface="Roboto Condensed" pitchFamily="2" charset="0"/>
              </a:rPr>
              <a:t>  </a:t>
            </a:r>
            <a:r>
              <a:rPr lang="en-US" sz="1000" dirty="0">
                <a:solidFill>
                  <a:srgbClr val="256FBD"/>
                </a:solidFill>
                <a:latin typeface="Roboto Condensed" pitchFamily="2" charset="0"/>
                <a:ea typeface="Roboto Condensed" pitchFamily="2" charset="0"/>
              </a:rPr>
              <a:t>SAVED SEARCHES </a:t>
            </a:r>
          </a:p>
        </p:txBody>
      </p:sp>
      <p:cxnSp>
        <p:nvCxnSpPr>
          <p:cNvPr id="7" name="Straight Connector 6"/>
          <p:cNvCxnSpPr/>
          <p:nvPr/>
        </p:nvCxnSpPr>
        <p:spPr>
          <a:xfrm flipH="1">
            <a:off x="6502402" y="1654919"/>
            <a:ext cx="209697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Flowchart: Connector 7"/>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249114" y="2155227"/>
            <a:ext cx="2612640" cy="246221"/>
          </a:xfrm>
          <a:prstGeom prst="rect">
            <a:avLst/>
          </a:prstGeom>
          <a:noFill/>
        </p:spPr>
        <p:txBody>
          <a:bodyPr wrap="square" rtlCol="0">
            <a:spAutoFit/>
          </a:bodyPr>
          <a:lstStyle/>
          <a:p>
            <a:r>
              <a:rPr lang="en-US" sz="1000" dirty="0">
                <a:solidFill>
                  <a:srgbClr val="9AC642"/>
                </a:solidFill>
                <a:latin typeface="Roboto Condensed" pitchFamily="2" charset="0"/>
                <a:ea typeface="Roboto Condensed" pitchFamily="2" charset="0"/>
              </a:rPr>
              <a:t>RECENT SEARCHES                                  </a:t>
            </a:r>
            <a:r>
              <a:rPr lang="en-US" sz="800" dirty="0">
                <a:solidFill>
                  <a:srgbClr val="9AC642"/>
                </a:solidFill>
                <a:latin typeface="Roboto Condensed" pitchFamily="2" charset="0"/>
                <a:ea typeface="Roboto Condensed" pitchFamily="2" charset="0"/>
              </a:rPr>
              <a:t>CLEAR ALL</a:t>
            </a:r>
          </a:p>
        </p:txBody>
      </p:sp>
      <p:sp>
        <p:nvSpPr>
          <p:cNvPr id="52" name="TextBox 51"/>
          <p:cNvSpPr txBox="1"/>
          <p:nvPr/>
        </p:nvSpPr>
        <p:spPr>
          <a:xfrm>
            <a:off x="6347258" y="2384316"/>
            <a:ext cx="2391044" cy="2246769"/>
          </a:xfrm>
          <a:prstGeom prst="rect">
            <a:avLst/>
          </a:prstGeom>
          <a:noFill/>
        </p:spPr>
        <p:txBody>
          <a:bodyPr wrap="square" rtlCol="0">
            <a:spAutoFit/>
          </a:bodyPr>
          <a:lstStyle/>
          <a:p>
            <a:r>
              <a:rPr lang="en-US" sz="1000" dirty="0">
                <a:solidFill>
                  <a:srgbClr val="666666"/>
                </a:solidFill>
                <a:latin typeface="Roboto Condensed" pitchFamily="2" charset="0"/>
                <a:ea typeface="Roboto Condensed" pitchFamily="2" charset="0"/>
              </a:rPr>
              <a:t>2-15-2016  </a:t>
            </a:r>
          </a:p>
          <a:p>
            <a:r>
              <a:rPr lang="en-US" sz="1000" dirty="0">
                <a:solidFill>
                  <a:srgbClr val="666666"/>
                </a:solidFill>
                <a:latin typeface="Roboto Condensed" pitchFamily="2" charset="0"/>
                <a:ea typeface="Roboto Condensed" pitchFamily="2" charset="0"/>
              </a:rPr>
              <a:t>PROPRANOLOL  TAB    </a:t>
            </a:r>
          </a:p>
          <a:p>
            <a:r>
              <a:rPr lang="en-US" sz="1000" dirty="0">
                <a:solidFill>
                  <a:srgbClr val="666666"/>
                </a:solidFill>
                <a:latin typeface="Roboto Condensed" pitchFamily="2" charset="0"/>
                <a:ea typeface="Roboto Condensed" pitchFamily="2" charset="0"/>
              </a:rPr>
              <a:t>Strength: 20mg</a:t>
            </a:r>
          </a:p>
          <a:p>
            <a:r>
              <a:rPr lang="en-US" sz="1000" dirty="0">
                <a:solidFill>
                  <a:srgbClr val="666666"/>
                </a:solidFill>
                <a:latin typeface="Roboto Condensed" pitchFamily="2" charset="0"/>
                <a:ea typeface="Roboto Condensed" pitchFamily="2" charset="0"/>
              </a:rPr>
              <a:t>Qty # 60 </a:t>
            </a:r>
          </a:p>
          <a:p>
            <a:r>
              <a:rPr lang="en-US" sz="1000" dirty="0">
                <a:solidFill>
                  <a:srgbClr val="666666"/>
                </a:solidFill>
                <a:latin typeface="Roboto Condensed" pitchFamily="2" charset="0"/>
                <a:ea typeface="Roboto Condensed" pitchFamily="2" charset="0"/>
              </a:rPr>
              <a:t>Cash Pay Home Delivery Price	$9.44</a:t>
            </a:r>
          </a:p>
          <a:p>
            <a:endParaRPr lang="en-US" sz="1000" dirty="0">
              <a:solidFill>
                <a:srgbClr val="666666"/>
              </a:solidFill>
              <a:latin typeface="Roboto Condensed" pitchFamily="2" charset="0"/>
              <a:ea typeface="Roboto Condensed" pitchFamily="2" charset="0"/>
            </a:endParaRPr>
          </a:p>
          <a:p>
            <a:endParaRPr lang="en-US" sz="1000" dirty="0">
              <a:solidFill>
                <a:srgbClr val="666666"/>
              </a:solidFill>
              <a:latin typeface="Roboto Condensed" pitchFamily="2" charset="0"/>
              <a:ea typeface="Roboto Condensed" pitchFamily="2" charset="0"/>
            </a:endParaRPr>
          </a:p>
          <a:p>
            <a:endParaRPr lang="en-US" sz="1000" dirty="0">
              <a:solidFill>
                <a:srgbClr val="666666"/>
              </a:solidFill>
              <a:latin typeface="Roboto Condensed" pitchFamily="2" charset="0"/>
              <a:ea typeface="Roboto Condensed" pitchFamily="2" charset="0"/>
            </a:endParaRPr>
          </a:p>
          <a:p>
            <a:r>
              <a:rPr lang="en-US" sz="1000" dirty="0">
                <a:solidFill>
                  <a:srgbClr val="666666"/>
                </a:solidFill>
                <a:latin typeface="Roboto Condensed" pitchFamily="2" charset="0"/>
                <a:ea typeface="Roboto Condensed" pitchFamily="2" charset="0"/>
              </a:rPr>
              <a:t>2-10-2016 </a:t>
            </a:r>
          </a:p>
          <a:p>
            <a:r>
              <a:rPr lang="en-US" sz="1000" dirty="0">
                <a:solidFill>
                  <a:srgbClr val="666666"/>
                </a:solidFill>
                <a:latin typeface="Roboto Condensed" pitchFamily="2" charset="0"/>
                <a:ea typeface="Roboto Condensed" pitchFamily="2" charset="0"/>
              </a:rPr>
              <a:t>Warfarin  (COUMADIN generic) 	            </a:t>
            </a:r>
          </a:p>
          <a:p>
            <a:r>
              <a:rPr lang="en-US" sz="1000" dirty="0">
                <a:solidFill>
                  <a:srgbClr val="666666"/>
                </a:solidFill>
                <a:latin typeface="Roboto Condensed" pitchFamily="2" charset="0"/>
                <a:ea typeface="Roboto Condensed" pitchFamily="2" charset="0"/>
              </a:rPr>
              <a:t>Strength: 2mg</a:t>
            </a:r>
          </a:p>
          <a:p>
            <a:r>
              <a:rPr lang="en-US" sz="1000" dirty="0">
                <a:solidFill>
                  <a:srgbClr val="666666"/>
                </a:solidFill>
                <a:latin typeface="Roboto Condensed" pitchFamily="2" charset="0"/>
                <a:ea typeface="Roboto Condensed" pitchFamily="2" charset="0"/>
              </a:rPr>
              <a:t>Qty # 60 </a:t>
            </a:r>
          </a:p>
          <a:p>
            <a:r>
              <a:rPr lang="en-US" sz="1000" dirty="0">
                <a:solidFill>
                  <a:srgbClr val="666666"/>
                </a:solidFill>
                <a:latin typeface="Roboto Condensed" pitchFamily="2" charset="0"/>
                <a:ea typeface="Roboto Condensed" pitchFamily="2" charset="0"/>
              </a:rPr>
              <a:t>Cash Pay Home Delivery Price	$16.35</a:t>
            </a:r>
          </a:p>
          <a:p>
            <a:endParaRPr lang="en-US" sz="1000" dirty="0">
              <a:solidFill>
                <a:srgbClr val="666666"/>
              </a:solidFill>
              <a:latin typeface="Roboto Condensed" pitchFamily="2" charset="0"/>
              <a:ea typeface="Roboto Condensed" pitchFamily="2" charset="0"/>
            </a:endParaRPr>
          </a:p>
        </p:txBody>
      </p:sp>
      <p:sp>
        <p:nvSpPr>
          <p:cNvPr id="54" name="Rectangle 53"/>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HOME </a:t>
            </a:r>
          </a:p>
        </p:txBody>
      </p:sp>
      <p:sp>
        <p:nvSpPr>
          <p:cNvPr id="55" name="TextBox 54"/>
          <p:cNvSpPr txBox="1"/>
          <p:nvPr/>
        </p:nvSpPr>
        <p:spPr>
          <a:xfrm>
            <a:off x="7634284" y="3220565"/>
            <a:ext cx="1519828" cy="246221"/>
          </a:xfrm>
          <a:prstGeom prst="rect">
            <a:avLst/>
          </a:prstGeom>
          <a:noFill/>
        </p:spPr>
        <p:txBody>
          <a:bodyPr wrap="square" rtlCol="0">
            <a:spAutoFit/>
          </a:bodyPr>
          <a:lstStyle/>
          <a:p>
            <a:r>
              <a:rPr lang="en-US" sz="1000" b="1" dirty="0">
                <a:solidFill>
                  <a:srgbClr val="9AC642"/>
                </a:solidFill>
                <a:latin typeface="Roboto Condensed" pitchFamily="2" charset="0"/>
                <a:ea typeface="Roboto Condensed" pitchFamily="2" charset="0"/>
              </a:rPr>
              <a:t>START Rx TRANSFER</a:t>
            </a:r>
          </a:p>
        </p:txBody>
      </p:sp>
      <p:sp>
        <p:nvSpPr>
          <p:cNvPr id="56" name="TextBox 55"/>
          <p:cNvSpPr txBox="1"/>
          <p:nvPr/>
        </p:nvSpPr>
        <p:spPr>
          <a:xfrm>
            <a:off x="6312597" y="3237967"/>
            <a:ext cx="549315" cy="246221"/>
          </a:xfrm>
          <a:prstGeom prst="rect">
            <a:avLst/>
          </a:prstGeom>
          <a:noFill/>
        </p:spPr>
        <p:txBody>
          <a:bodyPr wrap="square" rtlCol="0">
            <a:spAutoFit/>
          </a:bodyPr>
          <a:lstStyle/>
          <a:p>
            <a:r>
              <a:rPr lang="en-US" sz="1000" b="1" dirty="0">
                <a:solidFill>
                  <a:srgbClr val="FF0000"/>
                </a:solidFill>
                <a:latin typeface="Roboto Condensed" pitchFamily="2" charset="0"/>
                <a:ea typeface="Roboto Condensed" pitchFamily="2" charset="0"/>
              </a:rPr>
              <a:t>CLEAR</a:t>
            </a:r>
          </a:p>
        </p:txBody>
      </p:sp>
      <p:sp>
        <p:nvSpPr>
          <p:cNvPr id="57" name="TextBox 56"/>
          <p:cNvSpPr txBox="1"/>
          <p:nvPr/>
        </p:nvSpPr>
        <p:spPr>
          <a:xfrm>
            <a:off x="6928260" y="3235472"/>
            <a:ext cx="699674" cy="246221"/>
          </a:xfrm>
          <a:prstGeom prst="rect">
            <a:avLst/>
          </a:prstGeom>
          <a:noFill/>
        </p:spPr>
        <p:txBody>
          <a:bodyPr wrap="square" rtlCol="0">
            <a:spAutoFit/>
          </a:bodyPr>
          <a:lstStyle/>
          <a:p>
            <a:r>
              <a:rPr lang="en-US" sz="1000" b="1" dirty="0">
                <a:solidFill>
                  <a:schemeClr val="bg1">
                    <a:lumMod val="50000"/>
                  </a:schemeClr>
                </a:solidFill>
                <a:latin typeface="Roboto Condensed" pitchFamily="2" charset="0"/>
                <a:ea typeface="Roboto Condensed" pitchFamily="2" charset="0"/>
              </a:rPr>
              <a:t>REPRICE</a:t>
            </a:r>
          </a:p>
        </p:txBody>
      </p:sp>
      <p:sp>
        <p:nvSpPr>
          <p:cNvPr id="58" name="TextBox 57"/>
          <p:cNvSpPr txBox="1"/>
          <p:nvPr/>
        </p:nvSpPr>
        <p:spPr>
          <a:xfrm>
            <a:off x="7647202" y="4636076"/>
            <a:ext cx="1287248" cy="246221"/>
          </a:xfrm>
          <a:prstGeom prst="rect">
            <a:avLst/>
          </a:prstGeom>
          <a:noFill/>
        </p:spPr>
        <p:txBody>
          <a:bodyPr wrap="square" rtlCol="0">
            <a:spAutoFit/>
          </a:bodyPr>
          <a:lstStyle/>
          <a:p>
            <a:r>
              <a:rPr lang="en-US" sz="1000" b="1" dirty="0">
                <a:solidFill>
                  <a:srgbClr val="9AC642"/>
                </a:solidFill>
                <a:latin typeface="Roboto Condensed" pitchFamily="2" charset="0"/>
                <a:ea typeface="Roboto Condensed" pitchFamily="2" charset="0"/>
              </a:rPr>
              <a:t>START Rx TRANSFER</a:t>
            </a:r>
          </a:p>
        </p:txBody>
      </p:sp>
      <p:sp>
        <p:nvSpPr>
          <p:cNvPr id="59" name="TextBox 58"/>
          <p:cNvSpPr txBox="1"/>
          <p:nvPr/>
        </p:nvSpPr>
        <p:spPr>
          <a:xfrm>
            <a:off x="6325515" y="4653478"/>
            <a:ext cx="549315" cy="246221"/>
          </a:xfrm>
          <a:prstGeom prst="rect">
            <a:avLst/>
          </a:prstGeom>
          <a:noFill/>
        </p:spPr>
        <p:txBody>
          <a:bodyPr wrap="square" rtlCol="0">
            <a:spAutoFit/>
          </a:bodyPr>
          <a:lstStyle/>
          <a:p>
            <a:r>
              <a:rPr lang="en-US" sz="1000" b="1" dirty="0">
                <a:solidFill>
                  <a:srgbClr val="FF0000"/>
                </a:solidFill>
                <a:latin typeface="Roboto Condensed" pitchFamily="2" charset="0"/>
                <a:ea typeface="Roboto Condensed" pitchFamily="2" charset="0"/>
              </a:rPr>
              <a:t>CLEAR</a:t>
            </a:r>
          </a:p>
        </p:txBody>
      </p:sp>
      <p:sp>
        <p:nvSpPr>
          <p:cNvPr id="60" name="TextBox 59"/>
          <p:cNvSpPr txBox="1"/>
          <p:nvPr/>
        </p:nvSpPr>
        <p:spPr>
          <a:xfrm>
            <a:off x="6941178" y="4650983"/>
            <a:ext cx="699674" cy="246221"/>
          </a:xfrm>
          <a:prstGeom prst="rect">
            <a:avLst/>
          </a:prstGeom>
          <a:noFill/>
        </p:spPr>
        <p:txBody>
          <a:bodyPr wrap="square" rtlCol="0">
            <a:spAutoFit/>
          </a:bodyPr>
          <a:lstStyle/>
          <a:p>
            <a:r>
              <a:rPr lang="en-US" sz="1000" b="1" dirty="0">
                <a:solidFill>
                  <a:schemeClr val="bg1">
                    <a:lumMod val="50000"/>
                  </a:schemeClr>
                </a:solidFill>
                <a:latin typeface="Roboto Condensed" pitchFamily="2" charset="0"/>
                <a:ea typeface="Roboto Condensed" pitchFamily="2" charset="0"/>
              </a:rPr>
              <a:t>REPRICE</a:t>
            </a:r>
          </a:p>
        </p:txBody>
      </p:sp>
      <p:cxnSp>
        <p:nvCxnSpPr>
          <p:cNvPr id="61" name="Straight Connector 60"/>
          <p:cNvCxnSpPr/>
          <p:nvPr/>
        </p:nvCxnSpPr>
        <p:spPr>
          <a:xfrm flipH="1">
            <a:off x="6437885" y="3558627"/>
            <a:ext cx="209697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626014" y="2726326"/>
            <a:ext cx="1898542" cy="1489213"/>
            <a:chOff x="3657600" y="2789695"/>
            <a:chExt cx="1898542" cy="1325105"/>
          </a:xfrm>
        </p:grpSpPr>
        <p:sp>
          <p:nvSpPr>
            <p:cNvPr id="15" name="Rectangle 14"/>
            <p:cNvSpPr/>
            <p:nvPr/>
          </p:nvSpPr>
          <p:spPr>
            <a:xfrm>
              <a:off x="3657600" y="2789695"/>
              <a:ext cx="1898542" cy="132510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677340" y="3002363"/>
              <a:ext cx="1838247" cy="830997"/>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IS  </a:t>
              </a:r>
              <a:r>
                <a:rPr lang="en-US" sz="1200" b="1" dirty="0">
                  <a:solidFill>
                    <a:srgbClr val="666666"/>
                  </a:solidFill>
                  <a:latin typeface="Roboto Condensed" pitchFamily="2" charset="0"/>
                  <a:ea typeface="Roboto Condensed" pitchFamily="2" charset="0"/>
                </a:rPr>
                <a:t>PROPRANOLOL 20mg</a:t>
              </a:r>
              <a:r>
                <a:rPr lang="en-US" sz="1200" dirty="0">
                  <a:solidFill>
                    <a:srgbClr val="666666"/>
                  </a:solidFill>
                  <a:latin typeface="Roboto Condensed" pitchFamily="2" charset="0"/>
                  <a:ea typeface="Roboto Condensed" pitchFamily="2" charset="0"/>
                </a:rPr>
                <a:t>  A CURRENT RX YOU HAVE WITH A LABEL FROM ANOTHER PHARMACY?</a:t>
              </a:r>
            </a:p>
          </p:txBody>
        </p:sp>
        <p:sp>
          <p:nvSpPr>
            <p:cNvPr id="64" name="TextBox 63"/>
            <p:cNvSpPr txBox="1"/>
            <p:nvPr/>
          </p:nvSpPr>
          <p:spPr>
            <a:xfrm>
              <a:off x="3969066" y="3712470"/>
              <a:ext cx="549315" cy="338554"/>
            </a:xfrm>
            <a:prstGeom prst="rect">
              <a:avLst/>
            </a:prstGeom>
            <a:noFill/>
          </p:spPr>
          <p:txBody>
            <a:bodyPr wrap="square" rtlCol="0">
              <a:spAutoFit/>
            </a:bodyPr>
            <a:lstStyle/>
            <a:p>
              <a:r>
                <a:rPr lang="en-US" sz="1600" b="1" dirty="0">
                  <a:solidFill>
                    <a:srgbClr val="FF0000"/>
                  </a:solidFill>
                  <a:latin typeface="Roboto Condensed" pitchFamily="2" charset="0"/>
                  <a:ea typeface="Roboto Condensed" pitchFamily="2" charset="0"/>
                </a:rPr>
                <a:t>NO</a:t>
              </a:r>
            </a:p>
          </p:txBody>
        </p:sp>
        <p:sp>
          <p:nvSpPr>
            <p:cNvPr id="65" name="TextBox 64">
              <a:hlinkClick r:id="rId5" action="ppaction://hlinksldjump"/>
            </p:cNvPr>
            <p:cNvSpPr txBox="1"/>
            <p:nvPr/>
          </p:nvSpPr>
          <p:spPr>
            <a:xfrm>
              <a:off x="4675194" y="3708727"/>
              <a:ext cx="699674" cy="338554"/>
            </a:xfrm>
            <a:prstGeom prst="rect">
              <a:avLst/>
            </a:prstGeom>
            <a:solidFill>
              <a:schemeClr val="bg1"/>
            </a:solidFill>
          </p:spPr>
          <p:txBody>
            <a:bodyPr wrap="square" rtlCol="0">
              <a:spAutoFit/>
            </a:bodyPr>
            <a:lstStyle/>
            <a:p>
              <a:r>
                <a:rPr lang="en-US" sz="1600" b="1" dirty="0">
                  <a:solidFill>
                    <a:srgbClr val="256FBD"/>
                  </a:solidFill>
                  <a:latin typeface="Roboto Condensed" pitchFamily="2" charset="0"/>
                  <a:ea typeface="Roboto Condensed" pitchFamily="2" charset="0"/>
                </a:rPr>
                <a:t>YES</a:t>
              </a:r>
            </a:p>
          </p:txBody>
        </p:sp>
      </p:grpSp>
    </p:spTree>
    <p:extLst>
      <p:ext uri="{BB962C8B-B14F-4D97-AF65-F5344CB8AC3E}">
        <p14:creationId xmlns:p14="http://schemas.microsoft.com/office/powerpoint/2010/main" val="422752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45" name="Group 44"/>
          <p:cNvGrpSpPr/>
          <p:nvPr/>
        </p:nvGrpSpPr>
        <p:grpSpPr>
          <a:xfrm>
            <a:off x="5977866" y="92691"/>
            <a:ext cx="3158002" cy="6511092"/>
            <a:chOff x="5235997" y="81674"/>
            <a:chExt cx="3158002" cy="6511092"/>
          </a:xfrm>
        </p:grpSpPr>
        <p:pic>
          <p:nvPicPr>
            <p:cNvPr id="46" name="Picture 45"/>
            <p:cNvPicPr>
              <a:picLocks noChangeAspect="1"/>
            </p:cNvPicPr>
            <p:nvPr/>
          </p:nvPicPr>
          <p:blipFill>
            <a:blip r:embed="rId3"/>
            <a:stretch>
              <a:fillRect/>
            </a:stretch>
          </p:blipFill>
          <p:spPr>
            <a:xfrm>
              <a:off x="5235997" y="81674"/>
              <a:ext cx="3158002" cy="6511092"/>
            </a:xfrm>
            <a:prstGeom prst="rect">
              <a:avLst/>
            </a:prstGeom>
          </p:spPr>
        </p:pic>
        <p:sp>
          <p:nvSpPr>
            <p:cNvPr id="47" name="Rectangle 46"/>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6218210" y="1010052"/>
            <a:ext cx="2655633" cy="248232"/>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6707699" y="990905"/>
            <a:ext cx="1739579" cy="276999"/>
          </a:xfrm>
          <a:prstGeom prst="rect">
            <a:avLst/>
          </a:prstGeom>
          <a:noFill/>
        </p:spPr>
        <p:txBody>
          <a:bodyPr wrap="none" rtlCol="0">
            <a:spAutoFit/>
          </a:bodyPr>
          <a:lstStyle/>
          <a:p>
            <a:r>
              <a:rPr lang="en-US" sz="1200" b="1" dirty="0">
                <a:solidFill>
                  <a:schemeClr val="bg1"/>
                </a:solidFill>
                <a:latin typeface="Roboto Condensed" pitchFamily="2" charset="0"/>
                <a:ea typeface="Roboto Condensed" pitchFamily="2" charset="0"/>
              </a:rPr>
              <a:t>INSURANCE  / CASH PAY</a:t>
            </a:r>
          </a:p>
        </p:txBody>
      </p:sp>
      <p:pic>
        <p:nvPicPr>
          <p:cNvPr id="76" name="Picture 75"/>
          <p:cNvPicPr>
            <a:picLocks noChangeAspect="1"/>
          </p:cNvPicPr>
          <p:nvPr/>
        </p:nvPicPr>
        <p:blipFill>
          <a:blip r:embed="rId4"/>
          <a:stretch>
            <a:fillRect/>
          </a:stretch>
        </p:blipFill>
        <p:spPr>
          <a:xfrm>
            <a:off x="6261707" y="1363061"/>
            <a:ext cx="2163035" cy="319989"/>
          </a:xfrm>
          <a:prstGeom prst="rect">
            <a:avLst/>
          </a:prstGeom>
        </p:spPr>
      </p:pic>
      <p:sp>
        <p:nvSpPr>
          <p:cNvPr id="77" name="TextBox 76"/>
          <p:cNvSpPr txBox="1"/>
          <p:nvPr/>
        </p:nvSpPr>
        <p:spPr>
          <a:xfrm>
            <a:off x="6630437" y="1232909"/>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78" name="Action Button: Home 77">
            <a:hlinkClick r:id="rId5" action="ppaction://hlinksldjump" highlightClick="1"/>
          </p:cNvPr>
          <p:cNvSpPr/>
          <p:nvPr/>
        </p:nvSpPr>
        <p:spPr>
          <a:xfrm>
            <a:off x="7235355" y="598421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78"/>
          <p:cNvPicPr>
            <a:picLocks noChangeAspect="1"/>
          </p:cNvPicPr>
          <p:nvPr/>
        </p:nvPicPr>
        <p:blipFill rotWithShape="1">
          <a:blip r:embed="rId4"/>
          <a:srcRect l="20615" t="-145" b="-1"/>
          <a:stretch/>
        </p:blipFill>
        <p:spPr>
          <a:xfrm>
            <a:off x="7156710" y="1363062"/>
            <a:ext cx="1717133" cy="319990"/>
          </a:xfrm>
          <a:prstGeom prst="rect">
            <a:avLst/>
          </a:prstGeom>
        </p:spPr>
      </p:pic>
      <p:sp>
        <p:nvSpPr>
          <p:cNvPr id="80" name="Rectangle 79"/>
          <p:cNvSpPr/>
          <p:nvPr/>
        </p:nvSpPr>
        <p:spPr>
          <a:xfrm>
            <a:off x="7141395" y="1422933"/>
            <a:ext cx="411540" cy="2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6486241" y="1393339"/>
            <a:ext cx="1800908" cy="231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Picture 86"/>
          <p:cNvPicPr>
            <a:picLocks noChangeAspect="1"/>
          </p:cNvPicPr>
          <p:nvPr/>
        </p:nvPicPr>
        <p:blipFill>
          <a:blip r:embed="rId6"/>
          <a:stretch>
            <a:fillRect/>
          </a:stretch>
        </p:blipFill>
        <p:spPr>
          <a:xfrm>
            <a:off x="6254721" y="1711526"/>
            <a:ext cx="2612136" cy="454582"/>
          </a:xfrm>
          <a:prstGeom prst="rect">
            <a:avLst/>
          </a:prstGeom>
        </p:spPr>
      </p:pic>
      <p:sp>
        <p:nvSpPr>
          <p:cNvPr id="90" name="TextBox 89"/>
          <p:cNvSpPr txBox="1"/>
          <p:nvPr/>
        </p:nvSpPr>
        <p:spPr>
          <a:xfrm>
            <a:off x="6240840" y="2185848"/>
            <a:ext cx="1055215" cy="276999"/>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RX</a:t>
            </a:r>
            <a:r>
              <a:rPr lang="en-US" sz="1200" dirty="0">
                <a:solidFill>
                  <a:srgbClr val="666666"/>
                </a:solidFill>
                <a:latin typeface="Roboto Condensed" pitchFamily="2" charset="0"/>
                <a:ea typeface="Roboto Condensed" pitchFamily="2" charset="0"/>
              </a:rPr>
              <a:t>-</a:t>
            </a:r>
            <a:r>
              <a:rPr lang="en-US" sz="1200" b="1" dirty="0">
                <a:solidFill>
                  <a:srgbClr val="9AC642"/>
                </a:solidFill>
                <a:latin typeface="Roboto Condensed" pitchFamily="2" charset="0"/>
                <a:ea typeface="Roboto Condensed" pitchFamily="2" charset="0"/>
              </a:rPr>
              <a:t>DIRECT</a:t>
            </a:r>
          </a:p>
        </p:txBody>
      </p:sp>
      <p:sp>
        <p:nvSpPr>
          <p:cNvPr id="91" name="TextBox 90"/>
          <p:cNvSpPr txBox="1"/>
          <p:nvPr/>
        </p:nvSpPr>
        <p:spPr>
          <a:xfrm>
            <a:off x="5854742" y="2344159"/>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93" name="TextBox 92"/>
          <p:cNvSpPr txBox="1"/>
          <p:nvPr/>
        </p:nvSpPr>
        <p:spPr>
          <a:xfrm>
            <a:off x="6784375" y="2472939"/>
            <a:ext cx="1257189" cy="215444"/>
          </a:xfrm>
          <a:prstGeom prst="rect">
            <a:avLst/>
          </a:prstGeom>
          <a:noFill/>
        </p:spPr>
        <p:txBody>
          <a:bodyPr wrap="square" rtlCol="0">
            <a:spAutoFit/>
          </a:bodyPr>
          <a:lstStyle/>
          <a:p>
            <a:pPr algn="ctr"/>
            <a:r>
              <a:rPr lang="en-US" sz="800" b="1" dirty="0">
                <a:solidFill>
                  <a:srgbClr val="666666"/>
                </a:solidFill>
                <a:latin typeface="Roboto Condensed" pitchFamily="2" charset="0"/>
                <a:ea typeface="Roboto Condensed" pitchFamily="2" charset="0"/>
              </a:rPr>
              <a:t>PROPRANOLOL 20MG </a:t>
            </a:r>
          </a:p>
        </p:txBody>
      </p:sp>
      <p:sp>
        <p:nvSpPr>
          <p:cNvPr id="95" name="TextBox 94"/>
          <p:cNvSpPr txBox="1"/>
          <p:nvPr/>
        </p:nvSpPr>
        <p:spPr>
          <a:xfrm>
            <a:off x="8310625" y="2471888"/>
            <a:ext cx="724283" cy="215444"/>
          </a:xfrm>
          <a:prstGeom prst="rect">
            <a:avLst/>
          </a:prstGeom>
          <a:noFill/>
        </p:spPr>
        <p:txBody>
          <a:bodyPr wrap="square" rtlCol="0">
            <a:spAutoFit/>
          </a:bodyPr>
          <a:lstStyle/>
          <a:p>
            <a:r>
              <a:rPr lang="en-US" sz="800" b="1" dirty="0">
                <a:solidFill>
                  <a:srgbClr val="666666"/>
                </a:solidFill>
                <a:latin typeface="Roboto Condensed" pitchFamily="2" charset="0"/>
                <a:ea typeface="Roboto Condensed" pitchFamily="2" charset="0"/>
              </a:rPr>
              <a:t>$  9.44  </a:t>
            </a:r>
          </a:p>
        </p:txBody>
      </p:sp>
      <p:sp>
        <p:nvSpPr>
          <p:cNvPr id="96" name="Rectangle 95"/>
          <p:cNvSpPr/>
          <p:nvPr/>
        </p:nvSpPr>
        <p:spPr>
          <a:xfrm>
            <a:off x="6395909" y="2440915"/>
            <a:ext cx="546945" cy="276999"/>
          </a:xfrm>
          <a:prstGeom prst="rect">
            <a:avLst/>
          </a:prstGeom>
        </p:spPr>
        <p:txBody>
          <a:bodyPr wrap="none">
            <a:spAutoFit/>
          </a:bodyPr>
          <a:lstStyle/>
          <a:p>
            <a:r>
              <a:rPr lang="en-US" sz="1200" dirty="0">
                <a:solidFill>
                  <a:srgbClr val="666666"/>
                </a:solidFill>
                <a:latin typeface="Roboto Condensed" pitchFamily="2" charset="0"/>
                <a:ea typeface="Roboto Condensed" pitchFamily="2" charset="0"/>
              </a:rPr>
              <a:t>60</a:t>
            </a:r>
            <a:r>
              <a:rPr lang="en-US" sz="700" dirty="0">
                <a:solidFill>
                  <a:srgbClr val="666666"/>
                </a:solidFill>
                <a:latin typeface="Roboto Condensed" pitchFamily="2" charset="0"/>
                <a:ea typeface="Roboto Condensed" pitchFamily="2" charset="0"/>
              </a:rPr>
              <a:t>  pills </a:t>
            </a:r>
            <a:endParaRPr lang="en-US" sz="700" dirty="0"/>
          </a:p>
        </p:txBody>
      </p:sp>
      <p:sp>
        <p:nvSpPr>
          <p:cNvPr id="97" name="Rectangle 96"/>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TRANSFER NOW</a:t>
            </a:r>
          </a:p>
        </p:txBody>
      </p:sp>
      <p:grpSp>
        <p:nvGrpSpPr>
          <p:cNvPr id="98" name="Group 97"/>
          <p:cNvGrpSpPr/>
          <p:nvPr/>
        </p:nvGrpSpPr>
        <p:grpSpPr>
          <a:xfrm>
            <a:off x="6270249" y="3469694"/>
            <a:ext cx="2555352" cy="953880"/>
            <a:chOff x="2801764" y="3833923"/>
            <a:chExt cx="2555352" cy="1776684"/>
          </a:xfrm>
        </p:grpSpPr>
        <p:sp>
          <p:nvSpPr>
            <p:cNvPr id="100" name="Rectangle 99">
              <a:hlinkClick r:id="rId7" action="ppaction://hlinksldjump"/>
            </p:cNvPr>
            <p:cNvSpPr/>
            <p:nvPr/>
          </p:nvSpPr>
          <p:spPr>
            <a:xfrm>
              <a:off x="2911923" y="3839671"/>
              <a:ext cx="1035298" cy="584726"/>
            </a:xfrm>
            <a:prstGeom prst="rect">
              <a:avLst/>
            </a:prstGeom>
            <a:solidFill>
              <a:srgbClr val="256FBD"/>
            </a:solidFill>
            <a:ln>
              <a:solidFill>
                <a:srgbClr val="256FBD"/>
              </a:solidFill>
            </a:ln>
          </p:spPr>
          <p:txBody>
            <a:bodyPr wrap="square" tIns="18288" bIns="18288">
              <a:spAutoFit/>
            </a:bodyPr>
            <a:lstStyle/>
            <a:p>
              <a:pPr algn="ctr"/>
              <a:endParaRPr lang="en-US" sz="400" dirty="0">
                <a:solidFill>
                  <a:schemeClr val="bg1"/>
                </a:solidFill>
                <a:latin typeface="Roboto Condensed" pitchFamily="2" charset="0"/>
                <a:ea typeface="Roboto Condensed" pitchFamily="2" charset="0"/>
              </a:endParaRPr>
            </a:p>
            <a:p>
              <a:pPr algn="ctr"/>
              <a:r>
                <a:rPr lang="en-US" sz="900" b="1" dirty="0">
                  <a:solidFill>
                    <a:schemeClr val="bg1"/>
                  </a:solidFill>
                  <a:latin typeface="Roboto Condensed" pitchFamily="2" charset="0"/>
                  <a:ea typeface="Roboto Condensed" pitchFamily="2" charset="0"/>
                </a:rPr>
                <a:t>CASH  PAY</a:t>
              </a:r>
            </a:p>
            <a:p>
              <a:endParaRPr lang="en-US" sz="500" dirty="0">
                <a:solidFill>
                  <a:schemeClr val="bg1"/>
                </a:solidFill>
                <a:latin typeface="Roboto Condensed" pitchFamily="2" charset="0"/>
                <a:ea typeface="Roboto Condensed" pitchFamily="2" charset="0"/>
              </a:endParaRPr>
            </a:p>
          </p:txBody>
        </p:sp>
        <p:sp>
          <p:nvSpPr>
            <p:cNvPr id="101" name="Rectangle 100"/>
            <p:cNvSpPr/>
            <p:nvPr/>
          </p:nvSpPr>
          <p:spPr>
            <a:xfrm>
              <a:off x="4089794" y="3833923"/>
              <a:ext cx="1169521" cy="613562"/>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cxnSp>
          <p:nvCxnSpPr>
            <p:cNvPr id="107" name="Straight Connector 106"/>
            <p:cNvCxnSpPr/>
            <p:nvPr/>
          </p:nvCxnSpPr>
          <p:spPr>
            <a:xfrm>
              <a:off x="2801764" y="5610607"/>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4072624" y="3893589"/>
              <a:ext cx="1208985" cy="458608"/>
            </a:xfrm>
            <a:prstGeom prst="rect">
              <a:avLst/>
            </a:prstGeom>
          </p:spPr>
          <p:txBody>
            <a:bodyPr wrap="none">
              <a:spAutoFit/>
            </a:bodyPr>
            <a:lstStyle/>
            <a:p>
              <a:r>
                <a:rPr lang="en-US" sz="1000" b="1" dirty="0">
                  <a:solidFill>
                    <a:schemeClr val="bg1">
                      <a:lumMod val="95000"/>
                    </a:schemeClr>
                  </a:solidFill>
                  <a:latin typeface="Roboto Condensed" pitchFamily="2" charset="0"/>
                  <a:ea typeface="Roboto Condensed" pitchFamily="2" charset="0"/>
                </a:rPr>
                <a:t>USE RX INSURANCE</a:t>
              </a:r>
            </a:p>
          </p:txBody>
        </p:sp>
      </p:grpSp>
      <p:sp>
        <p:nvSpPr>
          <p:cNvPr id="57" name="TextBox 56"/>
          <p:cNvSpPr txBox="1"/>
          <p:nvPr/>
        </p:nvSpPr>
        <p:spPr>
          <a:xfrm>
            <a:off x="7043495" y="2606357"/>
            <a:ext cx="1305213" cy="338554"/>
          </a:xfrm>
          <a:prstGeom prst="rect">
            <a:avLst/>
          </a:prstGeom>
          <a:noFill/>
        </p:spPr>
        <p:txBody>
          <a:bodyPr wrap="square" rtlCol="0">
            <a:spAutoFit/>
          </a:bodyPr>
          <a:lstStyle/>
          <a:p>
            <a:pPr algn="ctr"/>
            <a:r>
              <a:rPr lang="en-US" sz="800" dirty="0">
                <a:solidFill>
                  <a:srgbClr val="FF0000"/>
                </a:solidFill>
                <a:latin typeface="Roboto Condensed" pitchFamily="2" charset="0"/>
                <a:ea typeface="Roboto Condensed" pitchFamily="2" charset="0"/>
              </a:rPr>
              <a:t>REDEEMED</a:t>
            </a:r>
            <a:r>
              <a:rPr lang="en-US" sz="800" dirty="0">
                <a:solidFill>
                  <a:srgbClr val="666666"/>
                </a:solidFill>
                <a:latin typeface="Roboto Condensed" pitchFamily="2" charset="0"/>
                <a:ea typeface="Roboto Condensed" pitchFamily="2" charset="0"/>
              </a:rPr>
              <a:t> COMPLIANCE REWARDS™ BALANCE</a:t>
            </a:r>
          </a:p>
        </p:txBody>
      </p:sp>
      <p:pic>
        <p:nvPicPr>
          <p:cNvPr id="2" name="Picture 1"/>
          <p:cNvPicPr>
            <a:picLocks noChangeAspect="1"/>
          </p:cNvPicPr>
          <p:nvPr/>
        </p:nvPicPr>
        <p:blipFill>
          <a:blip r:embed="rId8"/>
          <a:stretch>
            <a:fillRect/>
          </a:stretch>
        </p:blipFill>
        <p:spPr>
          <a:xfrm>
            <a:off x="6733514" y="2674244"/>
            <a:ext cx="369880" cy="445836"/>
          </a:xfrm>
          <a:prstGeom prst="rect">
            <a:avLst/>
          </a:prstGeom>
        </p:spPr>
      </p:pic>
      <p:sp>
        <p:nvSpPr>
          <p:cNvPr id="60" name="TextBox 59"/>
          <p:cNvSpPr txBox="1"/>
          <p:nvPr/>
        </p:nvSpPr>
        <p:spPr>
          <a:xfrm>
            <a:off x="8124836" y="2830001"/>
            <a:ext cx="843600" cy="276999"/>
          </a:xfrm>
          <a:prstGeom prst="rect">
            <a:avLst/>
          </a:prstGeom>
          <a:noFill/>
        </p:spPr>
        <p:txBody>
          <a:bodyPr wrap="square" rtlCol="0">
            <a:spAutoFit/>
          </a:bodyPr>
          <a:lstStyle/>
          <a:p>
            <a:r>
              <a:rPr lang="en-US" sz="1200" dirty="0">
                <a:solidFill>
                  <a:srgbClr val="666666"/>
                </a:solidFill>
                <a:latin typeface="Roboto Condensed" pitchFamily="2" charset="0"/>
                <a:ea typeface="Roboto Condensed" pitchFamily="2" charset="0"/>
              </a:rPr>
              <a:t>  </a:t>
            </a:r>
            <a:r>
              <a:rPr lang="en-US" sz="1200" b="1" dirty="0">
                <a:solidFill>
                  <a:schemeClr val="accent1">
                    <a:lumMod val="50000"/>
                  </a:schemeClr>
                </a:solidFill>
                <a:latin typeface="Roboto Condensed" pitchFamily="2" charset="0"/>
                <a:ea typeface="Roboto Condensed" pitchFamily="2" charset="0"/>
              </a:rPr>
              <a:t>$  6.29 </a:t>
            </a:r>
          </a:p>
        </p:txBody>
      </p:sp>
      <p:sp>
        <p:nvSpPr>
          <p:cNvPr id="61" name="TextBox 60"/>
          <p:cNvSpPr txBox="1"/>
          <p:nvPr/>
        </p:nvSpPr>
        <p:spPr>
          <a:xfrm>
            <a:off x="7235355" y="2857096"/>
            <a:ext cx="1108496" cy="261610"/>
          </a:xfrm>
          <a:prstGeom prst="rect">
            <a:avLst/>
          </a:prstGeom>
          <a:noFill/>
        </p:spPr>
        <p:txBody>
          <a:bodyPr wrap="square" rtlCol="0">
            <a:spAutoFit/>
          </a:bodyPr>
          <a:lstStyle/>
          <a:p>
            <a:pPr algn="ctr"/>
            <a:r>
              <a:rPr lang="en-US" sz="1100" b="1" dirty="0">
                <a:solidFill>
                  <a:schemeClr val="accent1">
                    <a:lumMod val="50000"/>
                  </a:schemeClr>
                </a:solidFill>
                <a:latin typeface="Roboto Condensed" pitchFamily="2" charset="0"/>
                <a:ea typeface="Roboto Condensed" pitchFamily="2" charset="0"/>
              </a:rPr>
              <a:t>YOUR RX PRICE</a:t>
            </a:r>
          </a:p>
        </p:txBody>
      </p:sp>
      <p:sp>
        <p:nvSpPr>
          <p:cNvPr id="62" name="Title 15"/>
          <p:cNvSpPr>
            <a:spLocks noGrp="1"/>
          </p:cNvSpPr>
          <p:nvPr>
            <p:ph type="title"/>
          </p:nvPr>
        </p:nvSpPr>
        <p:spPr>
          <a:xfrm>
            <a:off x="383050" y="732959"/>
            <a:ext cx="5065279" cy="992070"/>
          </a:xfrm>
        </p:spPr>
        <p:txBody>
          <a:bodyPr>
            <a:normAutofit fontScale="90000"/>
          </a:bodyPr>
          <a:lstStyle/>
          <a:p>
            <a:r>
              <a:rPr lang="en-US" dirty="0">
                <a:latin typeface="Roboto Condensed" pitchFamily="2" charset="0"/>
                <a:ea typeface="Roboto Condensed" pitchFamily="2" charset="0"/>
              </a:rPr>
              <a:t>INSURANCE  or  CASH</a:t>
            </a:r>
            <a:br>
              <a:rPr lang="en-US" dirty="0">
                <a:latin typeface="Roboto Condensed" pitchFamily="2" charset="0"/>
                <a:ea typeface="Roboto Condensed" pitchFamily="2" charset="0"/>
              </a:rPr>
            </a:br>
            <a:r>
              <a:rPr lang="en-US" sz="2000" dirty="0">
                <a:solidFill>
                  <a:srgbClr val="FF0000"/>
                </a:solidFill>
                <a:latin typeface="Roboto Condensed" pitchFamily="2" charset="0"/>
                <a:ea typeface="Roboto Condensed" pitchFamily="2" charset="0"/>
              </a:rPr>
              <a:t>COMPLIANCE REWARDS™</a:t>
            </a:r>
            <a:r>
              <a:rPr lang="en-US" dirty="0">
                <a:latin typeface="Roboto Condensed" pitchFamily="2" charset="0"/>
                <a:ea typeface="Roboto Condensed" pitchFamily="2" charset="0"/>
              </a:rPr>
              <a:t/>
            </a:r>
            <a:br>
              <a:rPr lang="en-US" dirty="0">
                <a:latin typeface="Roboto Condensed" pitchFamily="2" charset="0"/>
                <a:ea typeface="Roboto Condensed" pitchFamily="2" charset="0"/>
              </a:rPr>
            </a:br>
            <a:endParaRPr lang="en-US" sz="1800" dirty="0"/>
          </a:p>
        </p:txBody>
      </p:sp>
      <p:sp>
        <p:nvSpPr>
          <p:cNvPr id="63" name="L-Shape 62"/>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lowchart: Connector 63"/>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Action Button: Custom 70">
            <a:hlinkClick r:id="rId9" action="ppaction://hlinksldjump" highlightClick="1"/>
          </p:cNvPr>
          <p:cNvSpPr/>
          <p:nvPr/>
        </p:nvSpPr>
        <p:spPr>
          <a:xfrm>
            <a:off x="6093022" y="5428339"/>
            <a:ext cx="2941886" cy="379816"/>
          </a:xfrm>
          <a:prstGeom prst="actionButtonBlank">
            <a:avLst/>
          </a:prstGeom>
          <a:noFill/>
          <a:ln w="3175">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Action Button: Home 53">
            <a:hlinkClick r:id="rId5" action="ppaction://hlinksldjump" highlightClick="1"/>
          </p:cNvPr>
          <p:cNvSpPr/>
          <p:nvPr/>
        </p:nvSpPr>
        <p:spPr>
          <a:xfrm>
            <a:off x="7344917" y="5949004"/>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246149" y="3331838"/>
            <a:ext cx="1272666" cy="6694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39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3750"/>
                                  </p:stCondLst>
                                  <p:childTnLst>
                                    <p:set>
                                      <p:cBhvr>
                                        <p:cTn id="12" dur="1" fill="hold">
                                          <p:stCondLst>
                                            <p:cond delay="0"/>
                                          </p:stCondLst>
                                        </p:cTn>
                                        <p:tgtEl>
                                          <p:spTgt spid="71"/>
                                        </p:tgtEl>
                                        <p:attrNameLst>
                                          <p:attrName>style.visibility</p:attrName>
                                        </p:attrNameLst>
                                      </p:cBhvr>
                                      <p:to>
                                        <p:strVal val="visible"/>
                                      </p:to>
                                    </p:set>
                                  </p:childTnLst>
                                </p:cTn>
                              </p:par>
                            </p:childTnLst>
                          </p:cTn>
                        </p:par>
                        <p:par>
                          <p:cTn id="13" fill="hold">
                            <p:stCondLst>
                              <p:cond delay="3750"/>
                            </p:stCondLst>
                            <p:childTnLst>
                              <p:par>
                                <p:cTn id="14" presetID="1" presetClass="entr" presetSubtype="0" fill="hold" grpId="0" nodeType="afterEffect">
                                  <p:stCondLst>
                                    <p:cond delay="50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57" grpId="0"/>
      <p:bldP spid="61" grpId="0"/>
      <p:bldP spid="71"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p:cNvSpPr txBox="1"/>
          <p:nvPr/>
        </p:nvSpPr>
        <p:spPr>
          <a:xfrm>
            <a:off x="8948675" y="2614111"/>
            <a:ext cx="530915" cy="369332"/>
          </a:xfrm>
          <a:prstGeom prst="rect">
            <a:avLst/>
          </a:prstGeom>
          <a:solidFill>
            <a:schemeClr val="accent3">
              <a:lumMod val="20000"/>
              <a:lumOff val="80000"/>
            </a:schemeClr>
          </a:solidFill>
          <a:ln>
            <a:solidFill>
              <a:schemeClr val="tx2"/>
            </a:solidFill>
          </a:ln>
        </p:spPr>
        <p:txBody>
          <a:bodyPr wrap="none" rtlCol="0">
            <a:spAutoFit/>
          </a:bodyPr>
          <a:lstStyle/>
          <a:p>
            <a:r>
              <a:rPr lang="en-US" dirty="0"/>
              <a:t>___</a:t>
            </a:r>
          </a:p>
        </p:txBody>
      </p:sp>
      <p:pic>
        <p:nvPicPr>
          <p:cNvPr id="12" name="Picture 11"/>
          <p:cNvPicPr>
            <a:picLocks noChangeAspect="1"/>
          </p:cNvPicPr>
          <p:nvPr/>
        </p:nvPicPr>
        <p:blipFill>
          <a:blip r:embed="rId2"/>
          <a:stretch>
            <a:fillRect/>
          </a:stretch>
        </p:blipFill>
        <p:spPr>
          <a:xfrm>
            <a:off x="4837191" y="1442161"/>
            <a:ext cx="4953000" cy="1533525"/>
          </a:xfrm>
          <a:prstGeom prst="rect">
            <a:avLst/>
          </a:prstGeom>
        </p:spPr>
      </p:pic>
      <p:sp>
        <p:nvSpPr>
          <p:cNvPr id="2" name="Title 1"/>
          <p:cNvSpPr>
            <a:spLocks noGrp="1"/>
          </p:cNvSpPr>
          <p:nvPr>
            <p:ph type="title"/>
          </p:nvPr>
        </p:nvSpPr>
        <p:spPr>
          <a:xfrm>
            <a:off x="170718" y="302162"/>
            <a:ext cx="8763000" cy="715962"/>
          </a:xfrm>
        </p:spPr>
        <p:txBody>
          <a:bodyPr>
            <a:noAutofit/>
          </a:bodyPr>
          <a:lstStyle/>
          <a:p>
            <a:pPr algn="l"/>
            <a:r>
              <a:rPr lang="en-US" b="1" dirty="0">
                <a:solidFill>
                  <a:schemeClr val="bg1">
                    <a:lumMod val="50000"/>
                  </a:schemeClr>
                </a:solidFill>
                <a:latin typeface="Roboto Condensed" pitchFamily="2" charset="0"/>
                <a:ea typeface="Roboto Condensed" pitchFamily="2" charset="0"/>
                <a:cs typeface="Segoe UI" pitchFamily="34" charset="0"/>
              </a:rPr>
              <a:t>HCP TARGETS</a:t>
            </a:r>
          </a:p>
        </p:txBody>
      </p:sp>
      <p:pic>
        <p:nvPicPr>
          <p:cNvPr id="9" name="Picture 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0330" y="5952817"/>
            <a:ext cx="1760770" cy="942599"/>
          </a:xfrm>
          <a:prstGeom prst="rect">
            <a:avLst/>
          </a:prstGeom>
        </p:spPr>
      </p:pic>
      <p:sp>
        <p:nvSpPr>
          <p:cNvPr id="10" name="TextBox 9"/>
          <p:cNvSpPr txBox="1"/>
          <p:nvPr/>
        </p:nvSpPr>
        <p:spPr>
          <a:xfrm>
            <a:off x="2514601" y="6650520"/>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a:t>
            </a:r>
            <a:r>
              <a:rPr lang="en-US" sz="600" dirty="0">
                <a:solidFill>
                  <a:srgbClr val="737373">
                    <a:lumMod val="60000"/>
                    <a:lumOff val="40000"/>
                  </a:srgbClr>
                </a:solidFill>
              </a:rPr>
              <a:t>© 2016. Prepared for internal use only. This document contains information proprietary and confidential to  Ingenious Mobility and is not to be disclosed in whole or in part without the express written consent of  IMV.</a:t>
            </a:r>
          </a:p>
        </p:txBody>
      </p:sp>
      <p:sp>
        <p:nvSpPr>
          <p:cNvPr id="23" name="TextBox 22"/>
          <p:cNvSpPr txBox="1"/>
          <p:nvPr/>
        </p:nvSpPr>
        <p:spPr>
          <a:xfrm>
            <a:off x="4775200" y="1018677"/>
            <a:ext cx="1396284" cy="461665"/>
          </a:xfrm>
          <a:prstGeom prst="rect">
            <a:avLst/>
          </a:prstGeom>
          <a:noFill/>
        </p:spPr>
        <p:txBody>
          <a:bodyPr wrap="square" rtlCol="0">
            <a:spAutoFit/>
          </a:bodyPr>
          <a:lstStyle/>
          <a:p>
            <a:r>
              <a:rPr lang="en-US" sz="2400" dirty="0">
                <a:solidFill>
                  <a:srgbClr val="464646"/>
                </a:solidFill>
                <a:latin typeface="Roboto Condensed" pitchFamily="2" charset="0"/>
                <a:ea typeface="Roboto Condensed" pitchFamily="2" charset="0"/>
                <a:cs typeface="Segoe UI" panose="020B0502040204020203" pitchFamily="34" charset="0"/>
              </a:rPr>
              <a:t>Settings</a:t>
            </a:r>
          </a:p>
        </p:txBody>
      </p:sp>
      <p:sp>
        <p:nvSpPr>
          <p:cNvPr id="24" name="TextBox 23"/>
          <p:cNvSpPr txBox="1"/>
          <p:nvPr/>
        </p:nvSpPr>
        <p:spPr>
          <a:xfrm>
            <a:off x="170718" y="2037299"/>
            <a:ext cx="1211335" cy="830997"/>
          </a:xfrm>
          <a:prstGeom prst="rect">
            <a:avLst/>
          </a:prstGeom>
          <a:noFill/>
        </p:spPr>
        <p:txBody>
          <a:bodyPr wrap="square" rtlCol="0">
            <a:spAutoFit/>
          </a:bodyPr>
          <a:lstStyle/>
          <a:p>
            <a:r>
              <a:rPr lang="en-US" sz="2400" dirty="0">
                <a:solidFill>
                  <a:srgbClr val="464646"/>
                </a:solidFill>
                <a:latin typeface="Roboto Condensed" pitchFamily="2" charset="0"/>
                <a:ea typeface="Roboto Condensed" pitchFamily="2" charset="0"/>
                <a:cs typeface="Segoe UI" panose="020B0502040204020203" pitchFamily="34" charset="0"/>
              </a:rPr>
              <a:t>TARGET </a:t>
            </a:r>
          </a:p>
          <a:p>
            <a:r>
              <a:rPr lang="en-US" sz="2400" dirty="0">
                <a:solidFill>
                  <a:srgbClr val="464646"/>
                </a:solidFill>
                <a:latin typeface="Roboto Condensed" pitchFamily="2" charset="0"/>
                <a:ea typeface="Roboto Condensed" pitchFamily="2" charset="0"/>
                <a:cs typeface="Segoe UI" panose="020B0502040204020203" pitchFamily="34" charset="0"/>
              </a:rPr>
              <a:t>REGION</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8133" y="1461841"/>
            <a:ext cx="181545" cy="181545"/>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8132" y="1698633"/>
            <a:ext cx="181545" cy="181545"/>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0979" y="1868635"/>
            <a:ext cx="181545" cy="1815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604" y="2265969"/>
            <a:ext cx="181545" cy="181545"/>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324" y="2702677"/>
            <a:ext cx="181545" cy="181545"/>
          </a:xfrm>
          <a:prstGeom prst="rect">
            <a:avLst/>
          </a:prstGeom>
        </p:spPr>
      </p:pic>
      <p:sp>
        <p:nvSpPr>
          <p:cNvPr id="11" name="Rectangle 10"/>
          <p:cNvSpPr/>
          <p:nvPr/>
        </p:nvSpPr>
        <p:spPr>
          <a:xfrm>
            <a:off x="1636699" y="2153294"/>
            <a:ext cx="1267866" cy="528732"/>
          </a:xfrm>
          <a:prstGeom prst="rect">
            <a:avLst/>
          </a:prstGeom>
          <a:solidFill>
            <a:schemeClr val="accent4">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867291" y="2667972"/>
            <a:ext cx="960433" cy="261610"/>
          </a:xfrm>
          <a:prstGeom prst="rect">
            <a:avLst/>
          </a:prstGeom>
          <a:noFill/>
        </p:spPr>
        <p:txBody>
          <a:bodyPr wrap="square" rtlCol="0">
            <a:spAutoFit/>
          </a:bodyPr>
          <a:lstStyle/>
          <a:p>
            <a:r>
              <a:rPr lang="en-US" sz="1100" dirty="0">
                <a:solidFill>
                  <a:srgbClr val="464646"/>
                </a:solidFill>
                <a:latin typeface="Roboto Condensed" pitchFamily="2" charset="0"/>
                <a:ea typeface="Roboto Condensed" pitchFamily="2" charset="0"/>
                <a:cs typeface="Segoe UI" panose="020B0502040204020203" pitchFamily="34" charset="0"/>
              </a:rPr>
              <a:t>zip code</a:t>
            </a:r>
          </a:p>
        </p:txBody>
      </p:sp>
      <p:sp>
        <p:nvSpPr>
          <p:cNvPr id="13" name="TextBox 12"/>
          <p:cNvSpPr txBox="1"/>
          <p:nvPr/>
        </p:nvSpPr>
        <p:spPr>
          <a:xfrm>
            <a:off x="1636699" y="2251806"/>
            <a:ext cx="641522" cy="369332"/>
          </a:xfrm>
          <a:prstGeom prst="rect">
            <a:avLst/>
          </a:prstGeom>
          <a:noFill/>
        </p:spPr>
        <p:txBody>
          <a:bodyPr wrap="none" rtlCol="0">
            <a:spAutoFit/>
          </a:bodyPr>
          <a:lstStyle/>
          <a:p>
            <a:r>
              <a:rPr lang="en-US" dirty="0"/>
              <a:t>7 6 5</a:t>
            </a:r>
          </a:p>
        </p:txBody>
      </p:sp>
      <p:sp>
        <p:nvSpPr>
          <p:cNvPr id="34" name="TextBox 33"/>
          <p:cNvSpPr txBox="1"/>
          <p:nvPr/>
        </p:nvSpPr>
        <p:spPr>
          <a:xfrm>
            <a:off x="8990410" y="2608784"/>
            <a:ext cx="418704" cy="369332"/>
          </a:xfrm>
          <a:prstGeom prst="rect">
            <a:avLst/>
          </a:prstGeom>
          <a:noFill/>
        </p:spPr>
        <p:txBody>
          <a:bodyPr wrap="none" rtlCol="0">
            <a:spAutoFit/>
          </a:bodyPr>
          <a:lstStyle/>
          <a:p>
            <a:r>
              <a:rPr lang="en-US" dirty="0"/>
              <a:t>10</a:t>
            </a:r>
          </a:p>
        </p:txBody>
      </p:sp>
      <p:sp>
        <p:nvSpPr>
          <p:cNvPr id="37" name="Rectangle 36"/>
          <p:cNvSpPr/>
          <p:nvPr/>
        </p:nvSpPr>
        <p:spPr>
          <a:xfrm>
            <a:off x="11877160" y="1987538"/>
            <a:ext cx="267880" cy="2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893836" y="2268596"/>
            <a:ext cx="726481" cy="261610"/>
          </a:xfrm>
          <a:prstGeom prst="rect">
            <a:avLst/>
          </a:prstGeom>
          <a:solidFill>
            <a:schemeClr val="bg1"/>
          </a:solidFill>
        </p:spPr>
        <p:txBody>
          <a:bodyPr wrap="none" rtlCol="0">
            <a:spAutoFit/>
          </a:bodyPr>
          <a:lstStyle/>
          <a:p>
            <a:r>
              <a:rPr lang="en-US" sz="1100" dirty="0"/>
              <a:t>12/01/15</a:t>
            </a:r>
          </a:p>
        </p:txBody>
      </p:sp>
      <p:sp>
        <p:nvSpPr>
          <p:cNvPr id="39" name="TextBox 38"/>
          <p:cNvSpPr txBox="1"/>
          <p:nvPr/>
        </p:nvSpPr>
        <p:spPr>
          <a:xfrm>
            <a:off x="9108575" y="2251806"/>
            <a:ext cx="726481" cy="261610"/>
          </a:xfrm>
          <a:prstGeom prst="rect">
            <a:avLst/>
          </a:prstGeom>
          <a:solidFill>
            <a:schemeClr val="bg1"/>
          </a:solidFill>
        </p:spPr>
        <p:txBody>
          <a:bodyPr wrap="none" rtlCol="0">
            <a:spAutoFit/>
          </a:bodyPr>
          <a:lstStyle/>
          <a:p>
            <a:r>
              <a:rPr lang="en-US" sz="1100" dirty="0"/>
              <a:t>12/09/15</a:t>
            </a:r>
          </a:p>
        </p:txBody>
      </p:sp>
      <p:pic>
        <p:nvPicPr>
          <p:cNvPr id="16" name="Picture 15"/>
          <p:cNvPicPr>
            <a:picLocks noChangeAspect="1"/>
          </p:cNvPicPr>
          <p:nvPr/>
        </p:nvPicPr>
        <p:blipFill>
          <a:blip r:embed="rId6"/>
          <a:stretch>
            <a:fillRect/>
          </a:stretch>
        </p:blipFill>
        <p:spPr>
          <a:xfrm>
            <a:off x="467067" y="3351035"/>
            <a:ext cx="11076964" cy="2469443"/>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3668" y="125496"/>
            <a:ext cx="1981372" cy="749873"/>
          </a:xfrm>
          <a:prstGeom prst="rect">
            <a:avLst/>
          </a:prstGeom>
        </p:spPr>
      </p:pic>
      <p:sp>
        <p:nvSpPr>
          <p:cNvPr id="27" name="Action Button: Home 26">
            <a:hlinkClick r:id="rId8" action="ppaction://hlinksldjump" highlightClick="1"/>
          </p:cNvPr>
          <p:cNvSpPr/>
          <p:nvPr/>
        </p:nvSpPr>
        <p:spPr>
          <a:xfrm>
            <a:off x="-1" y="5694556"/>
            <a:ext cx="934137" cy="1161746"/>
          </a:xfrm>
          <a:prstGeom prst="actionButtonHome">
            <a:avLst/>
          </a:prstGeom>
          <a:noFill/>
          <a:ln w="3175">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9790191" y="2983443"/>
            <a:ext cx="1083219" cy="252816"/>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itchFamily="2" charset="0"/>
                <a:ea typeface="Roboto Condensed" pitchFamily="2" charset="0"/>
              </a:rPr>
              <a:t>SUBMIT</a:t>
            </a:r>
          </a:p>
        </p:txBody>
      </p:sp>
    </p:spTree>
    <p:extLst>
      <p:ext uri="{BB962C8B-B14F-4D97-AF65-F5344CB8AC3E}">
        <p14:creationId xmlns:p14="http://schemas.microsoft.com/office/powerpoint/2010/main" val="1562417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300"/>
                                  </p:iterate>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lt">
                                    <p:tmAbs val="300"/>
                                  </p:iterate>
                                  <p:childTnLst>
                                    <p:set>
                                      <p:cBhvr>
                                        <p:cTn id="29" dur="1" fill="hold">
                                          <p:stCondLst>
                                            <p:cond delay="0"/>
                                          </p:stCondLst>
                                        </p:cTn>
                                        <p:tgtEl>
                                          <p:spTgt spid="38">
                                            <p:bg/>
                                          </p:spTgt>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38">
                                            <p:txEl>
                                              <p:pRg st="0" end="0"/>
                                            </p:txEl>
                                          </p:spTgt>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iterate type="lt">
                                    <p:tmAbs val="300"/>
                                  </p:iterate>
                                  <p:childTnLst>
                                    <p:set>
                                      <p:cBhvr>
                                        <p:cTn id="35" dur="1" fill="hold">
                                          <p:stCondLst>
                                            <p:cond delay="0"/>
                                          </p:stCondLst>
                                        </p:cTn>
                                        <p:tgtEl>
                                          <p:spTgt spid="39">
                                            <p:bg/>
                                          </p:spTgt>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nodePh="1">
                                  <p:stCondLst>
                                    <p:cond delay="0"/>
                                  </p:stCondLst>
                                  <p:endCondLst>
                                    <p:cond evt="begin" delay="0">
                                      <p:tn val="41"/>
                                    </p:cond>
                                  </p:end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par>
                                <p:cTn id="48" presetID="1" presetClass="entr" presetSubtype="0" fill="hold" grpId="0" nodeType="withEffect">
                                  <p:stCondLst>
                                    <p:cond delay="0"/>
                                  </p:stCondLst>
                                  <p:iterate type="lt">
                                    <p:tmAbs val="300"/>
                                  </p:iterate>
                                  <p:childTnLst>
                                    <p:set>
                                      <p:cBhvr>
                                        <p:cTn id="49" dur="1" fill="hold">
                                          <p:stCondLst>
                                            <p:cond delay="0"/>
                                          </p:stCondLst>
                                        </p:cTn>
                                        <p:tgtEl>
                                          <p:spTgt spid="35">
                                            <p:bg/>
                                          </p:spTgt>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0" nodeType="afterEffect">
                                  <p:stCondLst>
                                    <p:cond delay="500"/>
                                  </p:stCondLst>
                                  <p:childTnLst>
                                    <p:set>
                                      <p:cBhvr>
                                        <p:cTn id="52" dur="1" fill="hold">
                                          <p:stCondLst>
                                            <p:cond delay="0"/>
                                          </p:stCondLst>
                                        </p:cTn>
                                        <p:tgtEl>
                                          <p:spTgt spid="35">
                                            <p:txEl>
                                              <p:pRg st="0" end="0"/>
                                            </p:txEl>
                                          </p:spTgt>
                                        </p:tgtEl>
                                        <p:attrNameLst>
                                          <p:attrName>style.visibility</p:attrName>
                                        </p:attrNameLst>
                                      </p:cBhvr>
                                      <p:to>
                                        <p:strVal val="visible"/>
                                      </p:to>
                                    </p:set>
                                  </p:childTnLst>
                                </p:cTn>
                              </p:par>
                              <p:par>
                                <p:cTn id="53" presetID="1" presetClass="entr" presetSubtype="0" fill="hold" grpId="0" nodeType="withEffect">
                                  <p:stCondLst>
                                    <p:cond delay="0"/>
                                  </p:stCondLst>
                                  <p:iterate type="lt">
                                    <p:tmAbs val="300"/>
                                  </p:iterate>
                                  <p:childTnLst>
                                    <p:set>
                                      <p:cBhvr>
                                        <p:cTn id="54" dur="1" fill="hold">
                                          <p:stCondLst>
                                            <p:cond delay="0"/>
                                          </p:stCondLst>
                                        </p:cTn>
                                        <p:tgtEl>
                                          <p:spTgt spid="34">
                                            <p:txEl>
                                              <p:pRg st="0" end="0"/>
                                            </p:txEl>
                                          </p:spTgt>
                                        </p:tgtEl>
                                        <p:attrNameLst>
                                          <p:attrName>style.visibility</p:attrName>
                                        </p:attrNameLst>
                                      </p:cBhvr>
                                      <p:to>
                                        <p:strVal val="visible"/>
                                      </p:to>
                                    </p:set>
                                  </p:childTnLst>
                                </p:cTn>
                              </p:par>
                              <p:par>
                                <p:cTn id="55" presetID="1" presetClass="entr" presetSubtype="0" fill="hold" grpId="0" nodeType="withEffect">
                                  <p:stCondLst>
                                    <p:cond delay="250"/>
                                  </p:stCondLst>
                                  <p:childTnLst>
                                    <p:set>
                                      <p:cBhvr>
                                        <p:cTn id="5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bldLvl="5" animBg="1" advAuto="500"/>
      <p:bldP spid="13" grpId="0" build="p" bldLvl="5" advAuto="500"/>
      <p:bldP spid="34" grpId="0" build="p" bldLvl="5" advAuto="150"/>
      <p:bldP spid="37" grpId="0"/>
      <p:bldP spid="38" grpId="0" build="p" bldLvl="5" animBg="1" advAuto="500"/>
      <p:bldP spid="39" grpId="0" build="p" bldLvl="5" animBg="1" advAuto="500"/>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375241" y="2207271"/>
            <a:ext cx="351023" cy="338554"/>
          </a:xfrm>
          <a:prstGeom prst="rect">
            <a:avLst/>
          </a:prstGeom>
          <a:noFill/>
        </p:spPr>
        <p:txBody>
          <a:bodyPr wrap="square" rtlCol="0">
            <a:spAutoFit/>
          </a:bodyPr>
          <a:lstStyle/>
          <a:p>
            <a:r>
              <a:rPr lang="en-US" sz="1600" b="1" dirty="0">
                <a:solidFill>
                  <a:srgbClr val="666666"/>
                </a:solidFill>
                <a:latin typeface="Roboto Condensed" pitchFamily="2" charset="0"/>
                <a:ea typeface="Roboto Condensed" pitchFamily="2" charset="0"/>
              </a:rPr>
              <a:t>1</a:t>
            </a:r>
          </a:p>
        </p:txBody>
      </p:sp>
      <p:sp>
        <p:nvSpPr>
          <p:cNvPr id="16" name="Title 15"/>
          <p:cNvSpPr>
            <a:spLocks noGrp="1"/>
          </p:cNvSpPr>
          <p:nvPr>
            <p:ph type="title"/>
          </p:nvPr>
        </p:nvSpPr>
        <p:spPr>
          <a:xfrm>
            <a:off x="352213" y="365126"/>
            <a:ext cx="5065279" cy="992070"/>
          </a:xfrm>
        </p:spPr>
        <p:txBody>
          <a:bodyPr>
            <a:normAutofit/>
          </a:bodyPr>
          <a:lstStyle/>
          <a:p>
            <a:r>
              <a:rPr lang="en-US" dirty="0">
                <a:latin typeface="Roboto Condensed" pitchFamily="2" charset="0"/>
                <a:ea typeface="Roboto Condensed" pitchFamily="2" charset="0"/>
              </a:rPr>
              <a:t>CURRENT RX? </a:t>
            </a:r>
            <a:br>
              <a:rPr lang="en-US" dirty="0">
                <a:latin typeface="Roboto Condensed" pitchFamily="2" charset="0"/>
                <a:ea typeface="Roboto Condensed" pitchFamily="2" charset="0"/>
              </a:rPr>
            </a:br>
            <a:endParaRPr lang="en-US" sz="900" dirty="0">
              <a:solidFill>
                <a:srgbClr val="FF0000"/>
              </a:solidFill>
            </a:endParaRPr>
          </a:p>
        </p:txBody>
      </p:sp>
      <p:sp>
        <p:nvSpPr>
          <p:cNvPr id="83" name="Rectangle 82"/>
          <p:cNvSpPr/>
          <p:nvPr/>
        </p:nvSpPr>
        <p:spPr>
          <a:xfrm>
            <a:off x="6218210" y="1013275"/>
            <a:ext cx="2655633"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955347" y="1014417"/>
            <a:ext cx="1101584" cy="276999"/>
          </a:xfrm>
          <a:prstGeom prst="rect">
            <a:avLst/>
          </a:prstGeom>
          <a:noFill/>
        </p:spPr>
        <p:txBody>
          <a:bodyPr wrap="none" rtlCol="0">
            <a:spAutoFit/>
          </a:bodyPr>
          <a:lstStyle/>
          <a:p>
            <a:r>
              <a:rPr lang="en-US" sz="1200" b="1" dirty="0">
                <a:solidFill>
                  <a:schemeClr val="bg1"/>
                </a:solidFill>
                <a:latin typeface="Roboto Condensed" pitchFamily="2" charset="0"/>
                <a:ea typeface="Roboto Condensed" pitchFamily="2" charset="0"/>
              </a:rPr>
              <a:t>REQUEST A RX</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30" name="Action Button: Home 29">
            <a:hlinkClick r:id="rId4" action="ppaction://hlinksldjump" highlightClick="1"/>
          </p:cNvPr>
          <p:cNvSpPr/>
          <p:nvPr/>
        </p:nvSpPr>
        <p:spPr>
          <a:xfrm>
            <a:off x="7270188" y="595879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L-Shape 28"/>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6240761" y="1472643"/>
            <a:ext cx="2763754" cy="584775"/>
          </a:xfrm>
          <a:prstGeom prst="rect">
            <a:avLst/>
          </a:prstGeom>
          <a:noFill/>
        </p:spPr>
        <p:txBody>
          <a:bodyPr wrap="square" rtlCol="0">
            <a:spAutoFit/>
          </a:bodyPr>
          <a:lstStyle/>
          <a:p>
            <a:r>
              <a:rPr lang="en-US" sz="1600" dirty="0">
                <a:solidFill>
                  <a:srgbClr val="666666"/>
                </a:solidFill>
                <a:latin typeface="Roboto Condensed" pitchFamily="2" charset="0"/>
                <a:ea typeface="Roboto Condensed" pitchFamily="2" charset="0"/>
              </a:rPr>
              <a:t>Prescriptions may be obtained by </a:t>
            </a:r>
            <a:r>
              <a:rPr lang="en-US" sz="1600" dirty="0">
                <a:solidFill>
                  <a:srgbClr val="256FBD"/>
                </a:solidFill>
                <a:latin typeface="Roboto Condensed" pitchFamily="2" charset="0"/>
                <a:ea typeface="Roboto Condensed" pitchFamily="2" charset="0"/>
              </a:rPr>
              <a:t>Rx</a:t>
            </a:r>
            <a:r>
              <a:rPr lang="en-US" sz="1600" dirty="0">
                <a:solidFill>
                  <a:srgbClr val="666666"/>
                </a:solidFill>
                <a:latin typeface="Roboto Condensed" pitchFamily="2" charset="0"/>
                <a:ea typeface="Roboto Condensed" pitchFamily="2" charset="0"/>
              </a:rPr>
              <a:t>-</a:t>
            </a:r>
            <a:r>
              <a:rPr lang="en-US" sz="1600" dirty="0">
                <a:solidFill>
                  <a:srgbClr val="9AC642"/>
                </a:solidFill>
                <a:latin typeface="Roboto Condensed" pitchFamily="2" charset="0"/>
                <a:ea typeface="Roboto Condensed" pitchFamily="2" charset="0"/>
              </a:rPr>
              <a:t>Direct</a:t>
            </a:r>
            <a:r>
              <a:rPr lang="en-US" sz="1600" dirty="0">
                <a:solidFill>
                  <a:srgbClr val="666666"/>
                </a:solidFill>
                <a:latin typeface="Roboto Condensed" pitchFamily="2" charset="0"/>
                <a:ea typeface="Roboto Condensed" pitchFamily="2" charset="0"/>
              </a:rPr>
              <a:t>  one of  3 ways</a:t>
            </a:r>
          </a:p>
        </p:txBody>
      </p:sp>
      <p:sp>
        <p:nvSpPr>
          <p:cNvPr id="50" name="TextBox 49"/>
          <p:cNvSpPr txBox="1"/>
          <p:nvPr/>
        </p:nvSpPr>
        <p:spPr>
          <a:xfrm>
            <a:off x="6623378" y="2164446"/>
            <a:ext cx="1903814" cy="646331"/>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Your doctor may call in a prescription for you :  817-274-8200</a:t>
            </a:r>
            <a:endParaRPr lang="en-US" sz="1000" dirty="0">
              <a:solidFill>
                <a:srgbClr val="256FBD"/>
              </a:solidFill>
              <a:latin typeface="Roboto Condensed" pitchFamily="2" charset="0"/>
              <a:ea typeface="Roboto Condensed" pitchFamily="2" charset="0"/>
            </a:endParaRPr>
          </a:p>
        </p:txBody>
      </p:sp>
      <p:sp>
        <p:nvSpPr>
          <p:cNvPr id="8" name="Flowchart: Connector 7"/>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240761" y="5465109"/>
            <a:ext cx="2620993"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HOME </a:t>
            </a:r>
          </a:p>
        </p:txBody>
      </p:sp>
      <p:sp>
        <p:nvSpPr>
          <p:cNvPr id="37" name="TextBox 36"/>
          <p:cNvSpPr txBox="1"/>
          <p:nvPr/>
        </p:nvSpPr>
        <p:spPr>
          <a:xfrm>
            <a:off x="6634071" y="2915710"/>
            <a:ext cx="1903814" cy="646331"/>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Your doctor’s office may fax your prescription:  817-274-8205</a:t>
            </a:r>
            <a:endParaRPr lang="en-US" sz="1000" dirty="0">
              <a:solidFill>
                <a:srgbClr val="256FBD"/>
              </a:solidFill>
              <a:latin typeface="Roboto Condensed" pitchFamily="2" charset="0"/>
              <a:ea typeface="Roboto Condensed" pitchFamily="2" charset="0"/>
            </a:endParaRPr>
          </a:p>
        </p:txBody>
      </p:sp>
      <p:sp>
        <p:nvSpPr>
          <p:cNvPr id="38" name="TextBox 37"/>
          <p:cNvSpPr txBox="1"/>
          <p:nvPr/>
        </p:nvSpPr>
        <p:spPr>
          <a:xfrm>
            <a:off x="6603613" y="3711894"/>
            <a:ext cx="1903814" cy="1015663"/>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Your doctor’s office may ePrescribe your prescription:  RX-</a:t>
            </a:r>
            <a:r>
              <a:rPr lang="en-US" sz="1200" b="1" dirty="0">
                <a:solidFill>
                  <a:srgbClr val="9AC642"/>
                </a:solidFill>
                <a:latin typeface="Roboto Condensed" pitchFamily="2" charset="0"/>
                <a:ea typeface="Roboto Condensed" pitchFamily="2" charset="0"/>
              </a:rPr>
              <a:t>DIRECT</a:t>
            </a:r>
            <a:r>
              <a:rPr lang="en-US" sz="1200" b="1" dirty="0">
                <a:solidFill>
                  <a:srgbClr val="256FBD"/>
                </a:solidFill>
                <a:latin typeface="Roboto Condensed" pitchFamily="2" charset="0"/>
                <a:ea typeface="Roboto Condensed" pitchFamily="2" charset="0"/>
              </a:rPr>
              <a:t> </a:t>
            </a:r>
            <a:r>
              <a:rPr lang="en-US" sz="1200" dirty="0">
                <a:solidFill>
                  <a:schemeClr val="bg1">
                    <a:lumMod val="50000"/>
                  </a:schemeClr>
                </a:solidFill>
                <a:latin typeface="Roboto Condensed" pitchFamily="2" charset="0"/>
                <a:ea typeface="Roboto Condensed" pitchFamily="2" charset="0"/>
              </a:rPr>
              <a:t>HOME DELIVERY  </a:t>
            </a:r>
            <a:r>
              <a:rPr lang="en-US" sz="1200" b="1" dirty="0">
                <a:solidFill>
                  <a:srgbClr val="256FBD"/>
                </a:solidFill>
                <a:latin typeface="Roboto Condensed" pitchFamily="2" charset="0"/>
                <a:ea typeface="Roboto Condensed" pitchFamily="2" charset="0"/>
              </a:rPr>
              <a:t>ARLINGTON, TX </a:t>
            </a:r>
            <a:endParaRPr lang="en-US" sz="1000" dirty="0">
              <a:solidFill>
                <a:srgbClr val="256FBD"/>
              </a:solidFill>
              <a:latin typeface="Roboto Condensed" pitchFamily="2" charset="0"/>
              <a:ea typeface="Roboto Condensed" pitchFamily="2" charset="0"/>
            </a:endParaRPr>
          </a:p>
        </p:txBody>
      </p:sp>
      <p:sp>
        <p:nvSpPr>
          <p:cNvPr id="39" name="TextBox 38"/>
          <p:cNvSpPr txBox="1"/>
          <p:nvPr/>
        </p:nvSpPr>
        <p:spPr>
          <a:xfrm>
            <a:off x="6392074" y="2916292"/>
            <a:ext cx="351023" cy="338554"/>
          </a:xfrm>
          <a:prstGeom prst="rect">
            <a:avLst/>
          </a:prstGeom>
          <a:noFill/>
        </p:spPr>
        <p:txBody>
          <a:bodyPr wrap="square" rtlCol="0">
            <a:spAutoFit/>
          </a:bodyPr>
          <a:lstStyle/>
          <a:p>
            <a:r>
              <a:rPr lang="en-US" sz="1600" b="1" dirty="0">
                <a:solidFill>
                  <a:srgbClr val="666666"/>
                </a:solidFill>
                <a:latin typeface="Roboto Condensed" pitchFamily="2" charset="0"/>
                <a:ea typeface="Roboto Condensed" pitchFamily="2" charset="0"/>
              </a:rPr>
              <a:t>2</a:t>
            </a:r>
          </a:p>
        </p:txBody>
      </p:sp>
      <p:sp>
        <p:nvSpPr>
          <p:cNvPr id="40" name="TextBox 39"/>
          <p:cNvSpPr txBox="1"/>
          <p:nvPr/>
        </p:nvSpPr>
        <p:spPr>
          <a:xfrm>
            <a:off x="6385660" y="3715252"/>
            <a:ext cx="351023" cy="338554"/>
          </a:xfrm>
          <a:prstGeom prst="rect">
            <a:avLst/>
          </a:prstGeom>
          <a:noFill/>
        </p:spPr>
        <p:txBody>
          <a:bodyPr wrap="square" rtlCol="0">
            <a:spAutoFit/>
          </a:bodyPr>
          <a:lstStyle/>
          <a:p>
            <a:r>
              <a:rPr lang="en-US" sz="1600" b="1" dirty="0">
                <a:solidFill>
                  <a:srgbClr val="666666"/>
                </a:solidFill>
                <a:latin typeface="Roboto Condensed" pitchFamily="2" charset="0"/>
                <a:ea typeface="Roboto Condensed" pitchFamily="2" charset="0"/>
              </a:rPr>
              <a:t>3</a:t>
            </a:r>
          </a:p>
        </p:txBody>
      </p:sp>
    </p:spTree>
    <p:extLst>
      <p:ext uri="{BB962C8B-B14F-4D97-AF65-F5344CB8AC3E}">
        <p14:creationId xmlns:p14="http://schemas.microsoft.com/office/powerpoint/2010/main" val="231576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501264" y="665860"/>
            <a:ext cx="4707227" cy="992070"/>
          </a:xfrm>
        </p:spPr>
        <p:txBody>
          <a:bodyPr>
            <a:normAutofit/>
          </a:bodyPr>
          <a:lstStyle/>
          <a:p>
            <a:r>
              <a:rPr lang="en-US" dirty="0"/>
              <a:t>RX LOOK UP</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45" name="Group 44"/>
          <p:cNvGrpSpPr/>
          <p:nvPr/>
        </p:nvGrpSpPr>
        <p:grpSpPr>
          <a:xfrm>
            <a:off x="5977866" y="92691"/>
            <a:ext cx="3158002" cy="6511092"/>
            <a:chOff x="5235997" y="81674"/>
            <a:chExt cx="3158002" cy="6511092"/>
          </a:xfrm>
        </p:grpSpPr>
        <p:pic>
          <p:nvPicPr>
            <p:cNvPr id="46" name="Picture 45"/>
            <p:cNvPicPr>
              <a:picLocks noChangeAspect="1"/>
            </p:cNvPicPr>
            <p:nvPr/>
          </p:nvPicPr>
          <p:blipFill>
            <a:blip r:embed="rId3"/>
            <a:stretch>
              <a:fillRect/>
            </a:stretch>
          </p:blipFill>
          <p:spPr>
            <a:xfrm>
              <a:off x="5235997" y="81674"/>
              <a:ext cx="3158002" cy="6511092"/>
            </a:xfrm>
            <a:prstGeom prst="rect">
              <a:avLst/>
            </a:prstGeom>
          </p:spPr>
        </p:pic>
        <p:sp>
          <p:nvSpPr>
            <p:cNvPr id="47" name="Rectangle 46"/>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6218210" y="1010052"/>
            <a:ext cx="2655633" cy="248232"/>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6925095" y="1020396"/>
            <a:ext cx="1322798" cy="246221"/>
          </a:xfrm>
          <a:prstGeom prst="rect">
            <a:avLst/>
          </a:prstGeom>
          <a:noFill/>
        </p:spPr>
        <p:txBody>
          <a:bodyPr wrap="none" rtlCol="0">
            <a:spAutoFit/>
          </a:bodyPr>
          <a:lstStyle/>
          <a:p>
            <a:r>
              <a:rPr lang="en-US" sz="1000" b="1" dirty="0">
                <a:solidFill>
                  <a:schemeClr val="bg1"/>
                </a:solidFill>
                <a:latin typeface="Roboto Condensed" pitchFamily="2" charset="0"/>
                <a:ea typeface="Roboto Condensed" pitchFamily="2" charset="0"/>
              </a:rPr>
              <a:t>SEARCH MEDICATION</a:t>
            </a:r>
          </a:p>
        </p:txBody>
      </p:sp>
      <p:pic>
        <p:nvPicPr>
          <p:cNvPr id="76" name="Picture 75"/>
          <p:cNvPicPr>
            <a:picLocks noChangeAspect="1"/>
          </p:cNvPicPr>
          <p:nvPr/>
        </p:nvPicPr>
        <p:blipFill>
          <a:blip r:embed="rId4"/>
          <a:stretch>
            <a:fillRect/>
          </a:stretch>
        </p:blipFill>
        <p:spPr>
          <a:xfrm>
            <a:off x="6261707" y="1363061"/>
            <a:ext cx="2163035" cy="319989"/>
          </a:xfrm>
          <a:prstGeom prst="rect">
            <a:avLst/>
          </a:prstGeom>
        </p:spPr>
      </p:pic>
      <p:sp>
        <p:nvSpPr>
          <p:cNvPr id="77" name="TextBox 76"/>
          <p:cNvSpPr txBox="1"/>
          <p:nvPr/>
        </p:nvSpPr>
        <p:spPr>
          <a:xfrm>
            <a:off x="6630437" y="1232909"/>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78" name="Action Button: Home 77">
            <a:hlinkClick r:id="rId5" action="ppaction://hlinksldjump" highlightClick="1"/>
          </p:cNvPr>
          <p:cNvSpPr/>
          <p:nvPr/>
        </p:nvSpPr>
        <p:spPr>
          <a:xfrm>
            <a:off x="7235355" y="598421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78"/>
          <p:cNvPicPr>
            <a:picLocks noChangeAspect="1"/>
          </p:cNvPicPr>
          <p:nvPr/>
        </p:nvPicPr>
        <p:blipFill rotWithShape="1">
          <a:blip r:embed="rId4"/>
          <a:srcRect l="20615" t="-145" b="-1"/>
          <a:stretch/>
        </p:blipFill>
        <p:spPr>
          <a:xfrm>
            <a:off x="7156710" y="1363062"/>
            <a:ext cx="1717133" cy="319990"/>
          </a:xfrm>
          <a:prstGeom prst="rect">
            <a:avLst/>
          </a:prstGeom>
        </p:spPr>
      </p:pic>
      <p:sp>
        <p:nvSpPr>
          <p:cNvPr id="80" name="Rectangle 79"/>
          <p:cNvSpPr/>
          <p:nvPr/>
        </p:nvSpPr>
        <p:spPr>
          <a:xfrm>
            <a:off x="7141395" y="1422933"/>
            <a:ext cx="411540" cy="2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6486241" y="1393339"/>
            <a:ext cx="1800908" cy="231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p:cNvSpPr txBox="1"/>
          <p:nvPr/>
        </p:nvSpPr>
        <p:spPr>
          <a:xfrm>
            <a:off x="6475264" y="1377120"/>
            <a:ext cx="338554" cy="307777"/>
          </a:xfrm>
          <a:prstGeom prst="rect">
            <a:avLst/>
          </a:prstGeom>
          <a:noFill/>
        </p:spPr>
        <p:txBody>
          <a:bodyPr wrap="none" rtlCol="0">
            <a:spAutoFit/>
          </a:bodyPr>
          <a:lstStyle/>
          <a:p>
            <a:r>
              <a:rPr lang="en-US" sz="1400" dirty="0">
                <a:latin typeface="Roboto Condensed" pitchFamily="2" charset="0"/>
                <a:ea typeface="Roboto Condensed" pitchFamily="2" charset="0"/>
              </a:rPr>
              <a:t>Pr</a:t>
            </a:r>
          </a:p>
        </p:txBody>
      </p:sp>
      <p:sp>
        <p:nvSpPr>
          <p:cNvPr id="83" name="TextBox 82"/>
          <p:cNvSpPr txBox="1"/>
          <p:nvPr/>
        </p:nvSpPr>
        <p:spPr>
          <a:xfrm>
            <a:off x="6630437" y="1378450"/>
            <a:ext cx="481197" cy="307777"/>
          </a:xfrm>
          <a:prstGeom prst="rect">
            <a:avLst/>
          </a:prstGeom>
          <a:noFill/>
        </p:spPr>
        <p:txBody>
          <a:bodyPr wrap="square" rtlCol="0">
            <a:spAutoFit/>
          </a:bodyPr>
          <a:lstStyle/>
          <a:p>
            <a:r>
              <a:rPr lang="en-US" sz="1400" dirty="0">
                <a:latin typeface="Roboto Condensed" pitchFamily="2" charset="0"/>
                <a:ea typeface="Roboto Condensed" pitchFamily="2" charset="0"/>
              </a:rPr>
              <a:t>o</a:t>
            </a:r>
          </a:p>
        </p:txBody>
      </p:sp>
      <p:sp>
        <p:nvSpPr>
          <p:cNvPr id="84" name="TextBox 83"/>
          <p:cNvSpPr txBox="1"/>
          <p:nvPr/>
        </p:nvSpPr>
        <p:spPr>
          <a:xfrm>
            <a:off x="6495410" y="1685206"/>
            <a:ext cx="1880643" cy="954107"/>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ednisone</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avastatin (Pravachol)</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opranolol</a:t>
            </a:r>
          </a:p>
          <a:p>
            <a:r>
              <a:rPr lang="en-US" sz="1400" dirty="0">
                <a:latin typeface="Roboto Condensed" pitchFamily="2" charset="0"/>
                <a:ea typeface="Roboto Condensed" pitchFamily="2" charset="0"/>
              </a:rPr>
              <a:t>Pr</a:t>
            </a:r>
            <a:r>
              <a:rPr lang="en-US" sz="1400" b="1" dirty="0">
                <a:latin typeface="Roboto Condensed" pitchFamily="2" charset="0"/>
                <a:ea typeface="Roboto Condensed" pitchFamily="2" charset="0"/>
              </a:rPr>
              <a:t>omethazine</a:t>
            </a:r>
          </a:p>
        </p:txBody>
      </p:sp>
      <p:sp>
        <p:nvSpPr>
          <p:cNvPr id="85" name="TextBox 84"/>
          <p:cNvSpPr txBox="1"/>
          <p:nvPr/>
        </p:nvSpPr>
        <p:spPr>
          <a:xfrm>
            <a:off x="6495410" y="1697109"/>
            <a:ext cx="1176925" cy="523220"/>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Pro</a:t>
            </a:r>
            <a:r>
              <a:rPr lang="en-US" sz="1400" b="1" dirty="0">
                <a:latin typeface="Roboto Condensed" pitchFamily="2" charset="0"/>
                <a:ea typeface="Roboto Condensed" pitchFamily="2" charset="0"/>
              </a:rPr>
              <a:t>pranolol</a:t>
            </a:r>
          </a:p>
          <a:p>
            <a:r>
              <a:rPr lang="en-US" sz="1400" dirty="0">
                <a:latin typeface="Roboto Condensed" pitchFamily="2" charset="0"/>
                <a:ea typeface="Roboto Condensed" pitchFamily="2" charset="0"/>
              </a:rPr>
              <a:t>Pro</a:t>
            </a:r>
            <a:r>
              <a:rPr lang="en-US" sz="1400" b="1" dirty="0">
                <a:latin typeface="Roboto Condensed" pitchFamily="2" charset="0"/>
                <a:ea typeface="Roboto Condensed" pitchFamily="2" charset="0"/>
              </a:rPr>
              <a:t>methazine</a:t>
            </a:r>
          </a:p>
        </p:txBody>
      </p:sp>
      <p:sp>
        <p:nvSpPr>
          <p:cNvPr id="86" name="TextBox 85"/>
          <p:cNvSpPr txBox="1"/>
          <p:nvPr/>
        </p:nvSpPr>
        <p:spPr>
          <a:xfrm>
            <a:off x="6473378" y="1370179"/>
            <a:ext cx="1018227" cy="307777"/>
          </a:xfrm>
          <a:prstGeom prst="rect">
            <a:avLst/>
          </a:prstGeom>
          <a:solidFill>
            <a:schemeClr val="bg1"/>
          </a:solidFill>
        </p:spPr>
        <p:txBody>
          <a:bodyPr wrap="none" rtlCol="0">
            <a:spAutoFit/>
          </a:bodyPr>
          <a:lstStyle/>
          <a:p>
            <a:r>
              <a:rPr lang="en-US" sz="1400" dirty="0">
                <a:latin typeface="Roboto Condensed" pitchFamily="2" charset="0"/>
                <a:ea typeface="Roboto Condensed" pitchFamily="2" charset="0"/>
              </a:rPr>
              <a:t>Propranolol</a:t>
            </a:r>
          </a:p>
        </p:txBody>
      </p:sp>
      <p:pic>
        <p:nvPicPr>
          <p:cNvPr id="87" name="Picture 86"/>
          <p:cNvPicPr>
            <a:picLocks noChangeAspect="1"/>
          </p:cNvPicPr>
          <p:nvPr/>
        </p:nvPicPr>
        <p:blipFill>
          <a:blip r:embed="rId6"/>
          <a:stretch>
            <a:fillRect/>
          </a:stretch>
        </p:blipFill>
        <p:spPr>
          <a:xfrm>
            <a:off x="6261707" y="1713327"/>
            <a:ext cx="2612136" cy="454582"/>
          </a:xfrm>
          <a:prstGeom prst="rect">
            <a:avLst/>
          </a:prstGeom>
        </p:spPr>
      </p:pic>
      <p:sp>
        <p:nvSpPr>
          <p:cNvPr id="88" name="TextBox 87"/>
          <p:cNvSpPr txBox="1"/>
          <p:nvPr/>
        </p:nvSpPr>
        <p:spPr>
          <a:xfrm>
            <a:off x="7626763" y="2166288"/>
            <a:ext cx="588935" cy="461665"/>
          </a:xfrm>
          <a:prstGeom prst="rect">
            <a:avLst/>
          </a:prstGeom>
          <a:solidFill>
            <a:schemeClr val="bg1"/>
          </a:solidFill>
        </p:spPr>
        <p:txBody>
          <a:bodyPr wrap="square" rtlCol="0">
            <a:spAutoFit/>
          </a:bodyPr>
          <a:lstStyle/>
          <a:p>
            <a:r>
              <a:rPr lang="en-US" sz="800" dirty="0">
                <a:solidFill>
                  <a:schemeClr val="accent1">
                    <a:lumMod val="75000"/>
                  </a:schemeClr>
                </a:solidFill>
                <a:latin typeface="Roboto Condensed" pitchFamily="2" charset="0"/>
                <a:ea typeface="Roboto Condensed" pitchFamily="2" charset="0"/>
              </a:rPr>
              <a:t>10mg </a:t>
            </a:r>
          </a:p>
          <a:p>
            <a:r>
              <a:rPr lang="en-US" sz="800" dirty="0">
                <a:solidFill>
                  <a:schemeClr val="accent1">
                    <a:lumMod val="75000"/>
                  </a:schemeClr>
                </a:solidFill>
                <a:latin typeface="Roboto Condensed" pitchFamily="2" charset="0"/>
                <a:ea typeface="Roboto Condensed" pitchFamily="2" charset="0"/>
              </a:rPr>
              <a:t>20mg  </a:t>
            </a:r>
            <a:r>
              <a:rPr lang="en-US" sz="800" dirty="0">
                <a:solidFill>
                  <a:schemeClr val="accent1">
                    <a:lumMod val="75000"/>
                  </a:schemeClr>
                </a:solidFill>
                <a:latin typeface="Wingdings 3" panose="05040102010807070707" pitchFamily="18" charset="2"/>
                <a:ea typeface="Roboto Condensed" pitchFamily="2" charset="0"/>
              </a:rPr>
              <a:t>t </a:t>
            </a:r>
            <a:endParaRPr lang="en-US" sz="800" dirty="0">
              <a:solidFill>
                <a:schemeClr val="accent1">
                  <a:lumMod val="75000"/>
                </a:schemeClr>
              </a:solidFill>
              <a:latin typeface="Roboto Condensed" pitchFamily="2" charset="0"/>
              <a:ea typeface="Roboto Condensed" pitchFamily="2" charset="0"/>
            </a:endParaRPr>
          </a:p>
          <a:p>
            <a:r>
              <a:rPr lang="en-US" sz="800" dirty="0">
                <a:solidFill>
                  <a:schemeClr val="accent1">
                    <a:lumMod val="75000"/>
                  </a:schemeClr>
                </a:solidFill>
                <a:latin typeface="Roboto Condensed" pitchFamily="2" charset="0"/>
                <a:ea typeface="Roboto Condensed" pitchFamily="2" charset="0"/>
              </a:rPr>
              <a:t>40mg</a:t>
            </a:r>
          </a:p>
        </p:txBody>
      </p:sp>
      <p:sp>
        <p:nvSpPr>
          <p:cNvPr id="90" name="TextBox 89"/>
          <p:cNvSpPr txBox="1"/>
          <p:nvPr/>
        </p:nvSpPr>
        <p:spPr>
          <a:xfrm>
            <a:off x="6240840" y="2224593"/>
            <a:ext cx="1055215" cy="276999"/>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RX</a:t>
            </a:r>
            <a:r>
              <a:rPr lang="en-US" sz="1200" dirty="0">
                <a:solidFill>
                  <a:srgbClr val="666666"/>
                </a:solidFill>
                <a:latin typeface="Roboto Condensed" pitchFamily="2" charset="0"/>
                <a:ea typeface="Roboto Condensed" pitchFamily="2" charset="0"/>
              </a:rPr>
              <a:t>-</a:t>
            </a:r>
            <a:r>
              <a:rPr lang="en-US" sz="1200" b="1" dirty="0">
                <a:solidFill>
                  <a:srgbClr val="9AC642"/>
                </a:solidFill>
                <a:latin typeface="Roboto Condensed" pitchFamily="2" charset="0"/>
                <a:ea typeface="Roboto Condensed" pitchFamily="2" charset="0"/>
              </a:rPr>
              <a:t>DIRECT</a:t>
            </a:r>
          </a:p>
        </p:txBody>
      </p:sp>
      <p:sp>
        <p:nvSpPr>
          <p:cNvPr id="91" name="TextBox 90"/>
          <p:cNvSpPr txBox="1"/>
          <p:nvPr/>
        </p:nvSpPr>
        <p:spPr>
          <a:xfrm>
            <a:off x="5854742" y="2382904"/>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sp>
        <p:nvSpPr>
          <p:cNvPr id="93" name="TextBox 92"/>
          <p:cNvSpPr txBox="1"/>
          <p:nvPr/>
        </p:nvSpPr>
        <p:spPr>
          <a:xfrm>
            <a:off x="6784375" y="2511684"/>
            <a:ext cx="1257189" cy="215444"/>
          </a:xfrm>
          <a:prstGeom prst="rect">
            <a:avLst/>
          </a:prstGeom>
          <a:noFill/>
        </p:spPr>
        <p:txBody>
          <a:bodyPr wrap="square" rtlCol="0">
            <a:spAutoFit/>
          </a:bodyPr>
          <a:lstStyle/>
          <a:p>
            <a:pPr algn="ctr"/>
            <a:r>
              <a:rPr lang="en-US" sz="800" b="1" dirty="0">
                <a:solidFill>
                  <a:srgbClr val="666666"/>
                </a:solidFill>
                <a:latin typeface="Roboto Condensed" pitchFamily="2" charset="0"/>
                <a:ea typeface="Roboto Condensed" pitchFamily="2" charset="0"/>
              </a:rPr>
              <a:t>PROPRANOLOL 20MG </a:t>
            </a:r>
          </a:p>
        </p:txBody>
      </p:sp>
      <p:sp>
        <p:nvSpPr>
          <p:cNvPr id="95" name="TextBox 94"/>
          <p:cNvSpPr txBox="1"/>
          <p:nvPr/>
        </p:nvSpPr>
        <p:spPr>
          <a:xfrm>
            <a:off x="8310625" y="2510633"/>
            <a:ext cx="724283" cy="215444"/>
          </a:xfrm>
          <a:prstGeom prst="rect">
            <a:avLst/>
          </a:prstGeom>
          <a:noFill/>
        </p:spPr>
        <p:txBody>
          <a:bodyPr wrap="square" rtlCol="0">
            <a:spAutoFit/>
          </a:bodyPr>
          <a:lstStyle/>
          <a:p>
            <a:r>
              <a:rPr lang="en-US" sz="800" b="1" dirty="0">
                <a:solidFill>
                  <a:srgbClr val="666666"/>
                </a:solidFill>
                <a:latin typeface="Roboto Condensed" pitchFamily="2" charset="0"/>
                <a:ea typeface="Roboto Condensed" pitchFamily="2" charset="0"/>
              </a:rPr>
              <a:t>$  9.44  </a:t>
            </a:r>
          </a:p>
        </p:txBody>
      </p:sp>
      <p:sp>
        <p:nvSpPr>
          <p:cNvPr id="96" name="Rectangle 95"/>
          <p:cNvSpPr/>
          <p:nvPr/>
        </p:nvSpPr>
        <p:spPr>
          <a:xfrm>
            <a:off x="6395909" y="2479660"/>
            <a:ext cx="546945" cy="276999"/>
          </a:xfrm>
          <a:prstGeom prst="rect">
            <a:avLst/>
          </a:prstGeom>
        </p:spPr>
        <p:txBody>
          <a:bodyPr wrap="none">
            <a:spAutoFit/>
          </a:bodyPr>
          <a:lstStyle/>
          <a:p>
            <a:r>
              <a:rPr lang="en-US" sz="1200" dirty="0">
                <a:solidFill>
                  <a:srgbClr val="666666"/>
                </a:solidFill>
                <a:latin typeface="Roboto Condensed" pitchFamily="2" charset="0"/>
                <a:ea typeface="Roboto Condensed" pitchFamily="2" charset="0"/>
              </a:rPr>
              <a:t>60</a:t>
            </a:r>
            <a:r>
              <a:rPr lang="en-US" sz="700" dirty="0">
                <a:solidFill>
                  <a:srgbClr val="666666"/>
                </a:solidFill>
                <a:latin typeface="Roboto Condensed" pitchFamily="2" charset="0"/>
                <a:ea typeface="Roboto Condensed" pitchFamily="2" charset="0"/>
              </a:rPr>
              <a:t>  pills </a:t>
            </a:r>
            <a:endParaRPr lang="en-US" sz="700" dirty="0"/>
          </a:p>
        </p:txBody>
      </p:sp>
      <p:sp>
        <p:nvSpPr>
          <p:cNvPr id="97" name="Rectangle 96">
            <a:hlinkClick r:id="rId5" action="ppaction://hlinksldjump"/>
          </p:cNvPr>
          <p:cNvSpPr/>
          <p:nvPr/>
        </p:nvSpPr>
        <p:spPr>
          <a:xfrm>
            <a:off x="6177937" y="5465109"/>
            <a:ext cx="2757859"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itchFamily="2" charset="0"/>
                <a:ea typeface="Roboto Condensed" pitchFamily="2" charset="0"/>
              </a:rPr>
              <a:t>REQUEST TRANSFER RX</a:t>
            </a:r>
          </a:p>
        </p:txBody>
      </p:sp>
      <p:grpSp>
        <p:nvGrpSpPr>
          <p:cNvPr id="98" name="Group 97"/>
          <p:cNvGrpSpPr/>
          <p:nvPr/>
        </p:nvGrpSpPr>
        <p:grpSpPr>
          <a:xfrm>
            <a:off x="6321933" y="3354524"/>
            <a:ext cx="2564314" cy="2040290"/>
            <a:chOff x="2792803" y="3952036"/>
            <a:chExt cx="2564314" cy="2040290"/>
          </a:xfrm>
        </p:grpSpPr>
        <p:pic>
          <p:nvPicPr>
            <p:cNvPr id="99" name="Picture 98"/>
            <p:cNvPicPr>
              <a:picLocks noChangeAspect="1"/>
            </p:cNvPicPr>
            <p:nvPr/>
          </p:nvPicPr>
          <p:blipFill rotWithShape="1">
            <a:blip r:embed="rId7"/>
            <a:srcRect b="5395"/>
            <a:stretch/>
          </p:blipFill>
          <p:spPr>
            <a:xfrm>
              <a:off x="2799152" y="4048729"/>
              <a:ext cx="2549970" cy="1935490"/>
            </a:xfrm>
            <a:prstGeom prst="rect">
              <a:avLst/>
            </a:prstGeom>
            <a:ln>
              <a:solidFill>
                <a:srgbClr val="256FBD"/>
              </a:solidFill>
            </a:ln>
          </p:spPr>
        </p:pic>
        <p:sp>
          <p:nvSpPr>
            <p:cNvPr id="100" name="Rectangle 99"/>
            <p:cNvSpPr/>
            <p:nvPr/>
          </p:nvSpPr>
          <p:spPr>
            <a:xfrm>
              <a:off x="3144894" y="3952036"/>
              <a:ext cx="1919115" cy="175433"/>
            </a:xfrm>
            <a:prstGeom prst="rect">
              <a:avLst/>
            </a:prstGeom>
            <a:solidFill>
              <a:srgbClr val="256FBD"/>
            </a:solidFill>
            <a:ln>
              <a:solidFill>
                <a:srgbClr val="256FBD"/>
              </a:solidFill>
            </a:ln>
          </p:spPr>
          <p:txBody>
            <a:bodyPr wrap="none" tIns="18288" bIns="18288">
              <a:spAutoFit/>
            </a:bodyPr>
            <a:lstStyle/>
            <a:p>
              <a:r>
                <a:rPr lang="en-US" sz="900" dirty="0">
                  <a:solidFill>
                    <a:schemeClr val="bg1"/>
                  </a:solidFill>
                  <a:latin typeface="Roboto Condensed" pitchFamily="2" charset="0"/>
                  <a:ea typeface="Roboto Condensed" pitchFamily="2" charset="0"/>
                </a:rPr>
                <a:t>CHAIN PHARMACY PRICE ESTIMATES</a:t>
              </a:r>
              <a:endParaRPr lang="en-US" sz="700" dirty="0">
                <a:solidFill>
                  <a:schemeClr val="bg1"/>
                </a:solidFill>
                <a:latin typeface="Roboto Condensed" pitchFamily="2" charset="0"/>
                <a:ea typeface="Roboto Condensed" pitchFamily="2" charset="0"/>
              </a:endParaRPr>
            </a:p>
          </p:txBody>
        </p:sp>
        <p:sp>
          <p:nvSpPr>
            <p:cNvPr id="101" name="Rectangle 100"/>
            <p:cNvSpPr/>
            <p:nvPr/>
          </p:nvSpPr>
          <p:spPr>
            <a:xfrm>
              <a:off x="4278705" y="4145042"/>
              <a:ext cx="947326" cy="4256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102" name="Rectangle 101"/>
            <p:cNvSpPr/>
            <p:nvPr/>
          </p:nvSpPr>
          <p:spPr>
            <a:xfrm>
              <a:off x="3879354" y="4714644"/>
              <a:ext cx="1469767" cy="4256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103" name="Rectangle 102"/>
            <p:cNvSpPr/>
            <p:nvPr/>
          </p:nvSpPr>
          <p:spPr>
            <a:xfrm>
              <a:off x="3878388" y="5202032"/>
              <a:ext cx="1469767" cy="4256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sp>
          <p:nvSpPr>
            <p:cNvPr id="104" name="Rectangle 103"/>
            <p:cNvSpPr/>
            <p:nvPr/>
          </p:nvSpPr>
          <p:spPr>
            <a:xfrm>
              <a:off x="2792803" y="4223782"/>
              <a:ext cx="2555352" cy="17685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cxnSp>
          <p:nvCxnSpPr>
            <p:cNvPr id="105" name="Straight Connector 104"/>
            <p:cNvCxnSpPr/>
            <p:nvPr/>
          </p:nvCxnSpPr>
          <p:spPr>
            <a:xfrm>
              <a:off x="2792803" y="4857574"/>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801765" y="5234085"/>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801764" y="5610607"/>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01764" y="4525879"/>
              <a:ext cx="2555352"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3121106" y="4222419"/>
              <a:ext cx="1890261" cy="307777"/>
            </a:xfrm>
            <a:prstGeom prst="rect">
              <a:avLst/>
            </a:prstGeom>
          </p:spPr>
          <p:txBody>
            <a:bodyPr wrap="none">
              <a:spAutoFit/>
            </a:bodyPr>
            <a:lstStyle/>
            <a:p>
              <a:r>
                <a:rPr lang="en-US" sz="1400" b="1" dirty="0">
                  <a:solidFill>
                    <a:srgbClr val="666666"/>
                  </a:solidFill>
                  <a:latin typeface="Roboto Condensed" pitchFamily="2" charset="0"/>
                  <a:ea typeface="Roboto Condensed" pitchFamily="2" charset="0"/>
                </a:rPr>
                <a:t>$ 14.96     to    $ 26.86  </a:t>
              </a:r>
            </a:p>
          </p:txBody>
        </p:sp>
      </p:grpSp>
      <p:sp>
        <p:nvSpPr>
          <p:cNvPr id="57" name="TextBox 56"/>
          <p:cNvSpPr txBox="1"/>
          <p:nvPr/>
        </p:nvSpPr>
        <p:spPr>
          <a:xfrm>
            <a:off x="7043495" y="2645102"/>
            <a:ext cx="1305213" cy="338554"/>
          </a:xfrm>
          <a:prstGeom prst="rect">
            <a:avLst/>
          </a:prstGeom>
          <a:noFill/>
        </p:spPr>
        <p:txBody>
          <a:bodyPr wrap="square" rtlCol="0">
            <a:spAutoFit/>
          </a:bodyPr>
          <a:lstStyle/>
          <a:p>
            <a:pPr algn="ctr"/>
            <a:r>
              <a:rPr lang="en-US" sz="800" dirty="0">
                <a:solidFill>
                  <a:srgbClr val="FF0000"/>
                </a:solidFill>
                <a:latin typeface="Roboto Condensed" pitchFamily="2" charset="0"/>
                <a:ea typeface="Roboto Condensed" pitchFamily="2" charset="0"/>
              </a:rPr>
              <a:t>REDEEMED</a:t>
            </a:r>
            <a:r>
              <a:rPr lang="en-US" sz="800" dirty="0">
                <a:solidFill>
                  <a:srgbClr val="666666"/>
                </a:solidFill>
                <a:latin typeface="Roboto Condensed" pitchFamily="2" charset="0"/>
                <a:ea typeface="Roboto Condensed" pitchFamily="2" charset="0"/>
              </a:rPr>
              <a:t> COMPLIANCE REWARDS™ BALANCE</a:t>
            </a:r>
          </a:p>
        </p:txBody>
      </p:sp>
      <p:pic>
        <p:nvPicPr>
          <p:cNvPr id="2" name="Picture 1"/>
          <p:cNvPicPr>
            <a:picLocks noChangeAspect="1"/>
          </p:cNvPicPr>
          <p:nvPr/>
        </p:nvPicPr>
        <p:blipFill>
          <a:blip r:embed="rId8"/>
          <a:stretch>
            <a:fillRect/>
          </a:stretch>
        </p:blipFill>
        <p:spPr>
          <a:xfrm>
            <a:off x="6733514" y="2712989"/>
            <a:ext cx="369880" cy="445836"/>
          </a:xfrm>
          <a:prstGeom prst="rect">
            <a:avLst/>
          </a:prstGeom>
        </p:spPr>
      </p:pic>
      <p:sp>
        <p:nvSpPr>
          <p:cNvPr id="60" name="TextBox 59"/>
          <p:cNvSpPr txBox="1"/>
          <p:nvPr/>
        </p:nvSpPr>
        <p:spPr>
          <a:xfrm>
            <a:off x="8124836" y="2868746"/>
            <a:ext cx="843600" cy="276999"/>
          </a:xfrm>
          <a:prstGeom prst="rect">
            <a:avLst/>
          </a:prstGeom>
          <a:noFill/>
        </p:spPr>
        <p:txBody>
          <a:bodyPr wrap="square" rtlCol="0">
            <a:spAutoFit/>
          </a:bodyPr>
          <a:lstStyle/>
          <a:p>
            <a:r>
              <a:rPr lang="en-US" sz="1200" dirty="0">
                <a:solidFill>
                  <a:srgbClr val="666666"/>
                </a:solidFill>
                <a:latin typeface="Roboto Condensed" pitchFamily="2" charset="0"/>
                <a:ea typeface="Roboto Condensed" pitchFamily="2" charset="0"/>
              </a:rPr>
              <a:t>  </a:t>
            </a:r>
            <a:r>
              <a:rPr lang="en-US" sz="1200" b="1" dirty="0">
                <a:solidFill>
                  <a:schemeClr val="accent1">
                    <a:lumMod val="50000"/>
                  </a:schemeClr>
                </a:solidFill>
                <a:latin typeface="Roboto Condensed" pitchFamily="2" charset="0"/>
                <a:ea typeface="Roboto Condensed" pitchFamily="2" charset="0"/>
              </a:rPr>
              <a:t>$  6.29 </a:t>
            </a:r>
          </a:p>
        </p:txBody>
      </p:sp>
      <p:sp>
        <p:nvSpPr>
          <p:cNvPr id="61" name="TextBox 60"/>
          <p:cNvSpPr txBox="1"/>
          <p:nvPr/>
        </p:nvSpPr>
        <p:spPr>
          <a:xfrm>
            <a:off x="7235355" y="2895841"/>
            <a:ext cx="1108496" cy="261610"/>
          </a:xfrm>
          <a:prstGeom prst="rect">
            <a:avLst/>
          </a:prstGeom>
          <a:noFill/>
        </p:spPr>
        <p:txBody>
          <a:bodyPr wrap="square" rtlCol="0">
            <a:spAutoFit/>
          </a:bodyPr>
          <a:lstStyle/>
          <a:p>
            <a:pPr algn="ctr"/>
            <a:r>
              <a:rPr lang="en-US" sz="1100" b="1" dirty="0">
                <a:solidFill>
                  <a:schemeClr val="accent1">
                    <a:lumMod val="50000"/>
                  </a:schemeClr>
                </a:solidFill>
                <a:latin typeface="Roboto Condensed" pitchFamily="2" charset="0"/>
                <a:ea typeface="Roboto Condensed" pitchFamily="2" charset="0"/>
              </a:rPr>
              <a:t>YOUR RX PRICE</a:t>
            </a:r>
          </a:p>
        </p:txBody>
      </p:sp>
      <p:sp>
        <p:nvSpPr>
          <p:cNvPr id="59" name="L-Shape 58"/>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lowchart: Connector 61"/>
          <p:cNvSpPr/>
          <p:nvPr/>
        </p:nvSpPr>
        <p:spPr>
          <a:xfrm>
            <a:off x="8537885" y="1024080"/>
            <a:ext cx="161509" cy="17678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8677561" y="1186893"/>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999742" y="2177624"/>
            <a:ext cx="899956" cy="1804683"/>
            <a:chOff x="3367037" y="1968105"/>
            <a:chExt cx="899956" cy="1804683"/>
          </a:xfrm>
        </p:grpSpPr>
        <p:sp>
          <p:nvSpPr>
            <p:cNvPr id="3" name="TextBox 2"/>
            <p:cNvSpPr txBox="1"/>
            <p:nvPr/>
          </p:nvSpPr>
          <p:spPr>
            <a:xfrm>
              <a:off x="3367037" y="2135688"/>
              <a:ext cx="338554" cy="1600438"/>
            </a:xfrm>
            <a:prstGeom prst="rect">
              <a:avLst/>
            </a:prstGeom>
            <a:noFill/>
          </p:spPr>
          <p:txBody>
            <a:bodyPr wrap="none" rtlCol="0">
              <a:spAutoFit/>
            </a:bodyPr>
            <a:lstStyle/>
            <a:p>
              <a:r>
                <a:rPr lang="en-US" sz="800" dirty="0">
                  <a:solidFill>
                    <a:srgbClr val="256FBD"/>
                  </a:solidFill>
                  <a:latin typeface="Roboto Condensed" pitchFamily="2" charset="0"/>
                  <a:ea typeface="Roboto Condensed" pitchFamily="2" charset="0"/>
                </a:rPr>
                <a:t>1</a:t>
              </a:r>
            </a:p>
            <a:p>
              <a:r>
                <a:rPr lang="en-US" sz="800" dirty="0">
                  <a:solidFill>
                    <a:srgbClr val="256FBD"/>
                  </a:solidFill>
                  <a:latin typeface="Roboto Condensed" pitchFamily="2" charset="0"/>
                  <a:ea typeface="Roboto Condensed" pitchFamily="2" charset="0"/>
                </a:rPr>
                <a:t>10</a:t>
              </a:r>
            </a:p>
            <a:p>
              <a:r>
                <a:rPr lang="en-US" sz="800" dirty="0">
                  <a:solidFill>
                    <a:srgbClr val="256FBD"/>
                  </a:solidFill>
                  <a:latin typeface="Roboto Condensed" pitchFamily="2" charset="0"/>
                  <a:ea typeface="Roboto Condensed" pitchFamily="2" charset="0"/>
                </a:rPr>
                <a:t>20</a:t>
              </a:r>
            </a:p>
            <a:p>
              <a:r>
                <a:rPr lang="en-US" sz="800" dirty="0">
                  <a:solidFill>
                    <a:srgbClr val="256FBD"/>
                  </a:solidFill>
                  <a:latin typeface="Roboto Condensed" pitchFamily="2" charset="0"/>
                  <a:ea typeface="Roboto Condensed" pitchFamily="2" charset="0"/>
                </a:rPr>
                <a:t>28</a:t>
              </a:r>
            </a:p>
            <a:p>
              <a:r>
                <a:rPr lang="en-US" sz="800" dirty="0">
                  <a:solidFill>
                    <a:srgbClr val="256FBD"/>
                  </a:solidFill>
                  <a:latin typeface="Roboto Condensed" pitchFamily="2" charset="0"/>
                  <a:ea typeface="Roboto Condensed" pitchFamily="2" charset="0"/>
                </a:rPr>
                <a:t>30</a:t>
              </a:r>
            </a:p>
            <a:p>
              <a:r>
                <a:rPr lang="en-US" sz="800" dirty="0">
                  <a:solidFill>
                    <a:srgbClr val="256FBD"/>
                  </a:solidFill>
                  <a:latin typeface="Roboto Condensed" pitchFamily="2" charset="0"/>
                  <a:ea typeface="Roboto Condensed" pitchFamily="2" charset="0"/>
                </a:rPr>
                <a:t>40</a:t>
              </a:r>
            </a:p>
            <a:p>
              <a:r>
                <a:rPr lang="en-US" sz="800" dirty="0">
                  <a:solidFill>
                    <a:srgbClr val="256FBD"/>
                  </a:solidFill>
                  <a:latin typeface="Roboto Condensed" pitchFamily="2" charset="0"/>
                  <a:ea typeface="Roboto Condensed" pitchFamily="2" charset="0"/>
                </a:rPr>
                <a:t>60</a:t>
              </a:r>
            </a:p>
            <a:p>
              <a:r>
                <a:rPr lang="en-US" sz="800" dirty="0">
                  <a:solidFill>
                    <a:srgbClr val="256FBD"/>
                  </a:solidFill>
                  <a:latin typeface="Roboto Condensed" pitchFamily="2" charset="0"/>
                  <a:ea typeface="Roboto Condensed" pitchFamily="2" charset="0"/>
                </a:rPr>
                <a:t>90</a:t>
              </a:r>
            </a:p>
            <a:p>
              <a:r>
                <a:rPr lang="en-US" sz="800" dirty="0">
                  <a:solidFill>
                    <a:srgbClr val="256FBD"/>
                  </a:solidFill>
                  <a:latin typeface="Roboto Condensed" pitchFamily="2" charset="0"/>
                  <a:ea typeface="Roboto Condensed" pitchFamily="2" charset="0"/>
                </a:rPr>
                <a:t>100</a:t>
              </a:r>
            </a:p>
            <a:p>
              <a:r>
                <a:rPr lang="en-US" sz="800" dirty="0">
                  <a:solidFill>
                    <a:srgbClr val="256FBD"/>
                  </a:solidFill>
                  <a:latin typeface="Roboto Condensed" pitchFamily="2" charset="0"/>
                  <a:ea typeface="Roboto Condensed" pitchFamily="2" charset="0"/>
                </a:rPr>
                <a:t>120</a:t>
              </a:r>
            </a:p>
            <a:p>
              <a:endParaRPr lang="en-US" dirty="0"/>
            </a:p>
          </p:txBody>
        </p:sp>
        <p:sp>
          <p:nvSpPr>
            <p:cNvPr id="54" name="TextBox 53"/>
            <p:cNvSpPr txBox="1"/>
            <p:nvPr/>
          </p:nvSpPr>
          <p:spPr>
            <a:xfrm>
              <a:off x="3367037" y="3395642"/>
              <a:ext cx="689612" cy="169277"/>
            </a:xfrm>
            <a:prstGeom prst="rect">
              <a:avLst/>
            </a:prstGeom>
            <a:noFill/>
          </p:spPr>
          <p:txBody>
            <a:bodyPr wrap="none" rtlCol="0">
              <a:spAutoFit/>
            </a:bodyPr>
            <a:lstStyle/>
            <a:p>
              <a:r>
                <a:rPr lang="en-US" sz="500" dirty="0">
                  <a:solidFill>
                    <a:srgbClr val="256FBD"/>
                  </a:solidFill>
                </a:rPr>
                <a:t>Enter  a custom qty</a:t>
              </a:r>
              <a:endParaRPr lang="en-US" dirty="0"/>
            </a:p>
          </p:txBody>
        </p:sp>
        <p:sp>
          <p:nvSpPr>
            <p:cNvPr id="4" name="Rectangle 3"/>
            <p:cNvSpPr/>
            <p:nvPr/>
          </p:nvSpPr>
          <p:spPr>
            <a:xfrm>
              <a:off x="3458077" y="3564919"/>
              <a:ext cx="389541" cy="18496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855614" y="3564919"/>
              <a:ext cx="259984" cy="191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3498831" y="3557344"/>
              <a:ext cx="391613" cy="215444"/>
            </a:xfrm>
            <a:prstGeom prst="rect">
              <a:avLst/>
            </a:prstGeom>
            <a:noFill/>
          </p:spPr>
          <p:txBody>
            <a:bodyPr wrap="square" rtlCol="0">
              <a:spAutoFit/>
            </a:bodyPr>
            <a:lstStyle/>
            <a:p>
              <a:r>
                <a:rPr lang="en-US" sz="800" dirty="0">
                  <a:solidFill>
                    <a:schemeClr val="tx1">
                      <a:lumMod val="50000"/>
                      <a:lumOff val="50000"/>
                    </a:schemeClr>
                  </a:solidFill>
                  <a:latin typeface="Roboto Condensed" pitchFamily="2" charset="0"/>
                  <a:ea typeface="Roboto Condensed" pitchFamily="2" charset="0"/>
                </a:rPr>
                <a:t>Qty</a:t>
              </a:r>
              <a:endParaRPr lang="en-US" dirty="0">
                <a:latin typeface="Roboto Condensed" pitchFamily="2" charset="0"/>
                <a:ea typeface="Roboto Condensed" pitchFamily="2" charset="0"/>
              </a:endParaRPr>
            </a:p>
          </p:txBody>
        </p:sp>
        <p:sp>
          <p:nvSpPr>
            <p:cNvPr id="65" name="TextBox 64"/>
            <p:cNvSpPr txBox="1"/>
            <p:nvPr/>
          </p:nvSpPr>
          <p:spPr>
            <a:xfrm>
              <a:off x="3831481" y="3549769"/>
              <a:ext cx="435512"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SET</a:t>
              </a:r>
              <a:endParaRPr lang="en-US" dirty="0">
                <a:solidFill>
                  <a:schemeClr val="bg1"/>
                </a:solidFill>
                <a:latin typeface="Roboto Condensed" pitchFamily="2" charset="0"/>
                <a:ea typeface="Roboto Condensed" pitchFamily="2" charset="0"/>
              </a:endParaRPr>
            </a:p>
          </p:txBody>
        </p:sp>
        <p:sp>
          <p:nvSpPr>
            <p:cNvPr id="5" name="Isosceles Triangle 4"/>
            <p:cNvSpPr/>
            <p:nvPr/>
          </p:nvSpPr>
          <p:spPr>
            <a:xfrm rot="16200000">
              <a:off x="3594625" y="2926408"/>
              <a:ext cx="70428" cy="8942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376795" y="1968105"/>
              <a:ext cx="763351" cy="192360"/>
            </a:xfrm>
            <a:prstGeom prst="rect">
              <a:avLst/>
            </a:prstGeom>
            <a:solidFill>
              <a:schemeClr val="bg1">
                <a:lumMod val="85000"/>
              </a:schemeClr>
            </a:solidFill>
          </p:spPr>
          <p:txBody>
            <a:bodyPr wrap="none" rtlCol="0">
              <a:spAutoFit/>
            </a:bodyPr>
            <a:lstStyle/>
            <a:p>
              <a:r>
                <a:rPr lang="en-US" sz="650" dirty="0">
                  <a:latin typeface="Roboto Condensed" pitchFamily="2" charset="0"/>
                  <a:ea typeface="Roboto Condensed" pitchFamily="2" charset="0"/>
                </a:rPr>
                <a:t>SELECT QUANITY</a:t>
              </a:r>
            </a:p>
          </p:txBody>
        </p:sp>
      </p:grpSp>
    </p:spTree>
    <p:extLst>
      <p:ext uri="{BB962C8B-B14F-4D97-AF65-F5344CB8AC3E}">
        <p14:creationId xmlns:p14="http://schemas.microsoft.com/office/powerpoint/2010/main" val="487860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300"/>
                                  </p:iterate>
                                  <p:childTnLst>
                                    <p:set>
                                      <p:cBhvr>
                                        <p:cTn id="9" dur="1" fill="hold">
                                          <p:stCondLst>
                                            <p:cond delay="0"/>
                                          </p:stCondLst>
                                        </p:cTn>
                                        <p:tgtEl>
                                          <p:spTgt spid="82">
                                            <p:txEl>
                                              <p:pRg st="0" end="0"/>
                                            </p:txEl>
                                          </p:spTgt>
                                        </p:tgtEl>
                                        <p:attrNameLst>
                                          <p:attrName>style.visibility</p:attrName>
                                        </p:attrNameLst>
                                      </p:cBhvr>
                                      <p:to>
                                        <p:strVal val="visible"/>
                                      </p:to>
                                    </p:set>
                                  </p:childTnLst>
                                </p:cTn>
                              </p:par>
                              <p:par>
                                <p:cTn id="10" presetID="22" presetClass="entr" presetSubtype="1" fill="hold" grpId="0" nodeType="withEffect">
                                  <p:stCondLst>
                                    <p:cond delay="250"/>
                                  </p:stCondLst>
                                  <p:childTnLst>
                                    <p:set>
                                      <p:cBhvr>
                                        <p:cTn id="11" dur="1" fill="hold">
                                          <p:stCondLst>
                                            <p:cond delay="0"/>
                                          </p:stCondLst>
                                        </p:cTn>
                                        <p:tgtEl>
                                          <p:spTgt spid="84"/>
                                        </p:tgtEl>
                                        <p:attrNameLst>
                                          <p:attrName>style.visibility</p:attrName>
                                        </p:attrNameLst>
                                      </p:cBhvr>
                                      <p:to>
                                        <p:strVal val="visible"/>
                                      </p:to>
                                    </p:set>
                                    <p:animEffect transition="in" filter="wipe(up)">
                                      <p:cBhvr>
                                        <p:cTn id="12" dur="5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300"/>
                                  </p:iterate>
                                  <p:childTnLst>
                                    <p:set>
                                      <p:cBhvr>
                                        <p:cTn id="16" dur="1" fill="hold">
                                          <p:stCondLst>
                                            <p:cond delay="0"/>
                                          </p:stCondLst>
                                        </p:cTn>
                                        <p:tgtEl>
                                          <p:spTgt spid="83">
                                            <p:txEl>
                                              <p:pRg st="0" end="0"/>
                                            </p:txEl>
                                          </p:spTgt>
                                        </p:tgtEl>
                                        <p:attrNameLst>
                                          <p:attrName>style.visibility</p:attrName>
                                        </p:attrNameLst>
                                      </p:cBhvr>
                                      <p:to>
                                        <p:strVal val="visible"/>
                                      </p:to>
                                    </p:set>
                                  </p:childTnLst>
                                </p:cTn>
                              </p:par>
                              <p:par>
                                <p:cTn id="17" presetID="22" presetClass="entr" presetSubtype="1"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up)">
                                      <p:cBhvr>
                                        <p:cTn id="19" dur="500"/>
                                        <p:tgtEl>
                                          <p:spTgt spid="85"/>
                                        </p:tgtEl>
                                      </p:cBhvr>
                                    </p:animEffect>
                                  </p:childTnLst>
                                  <p:subTnLst>
                                    <p:set>
                                      <p:cBhvr override="childStyle">
                                        <p:cTn dur="1" fill="hold" display="0" masterRel="nextClick" afterEffect="1"/>
                                        <p:tgtEl>
                                          <p:spTgt spid="85"/>
                                        </p:tgtEl>
                                        <p:attrNameLst>
                                          <p:attrName>style.visibility</p:attrName>
                                        </p:attrNameLst>
                                      </p:cBhvr>
                                      <p:to>
                                        <p:strVal val="hidden"/>
                                      </p:to>
                                    </p:set>
                                  </p:subTnLst>
                                </p:cTn>
                              </p:par>
                              <p:par>
                                <p:cTn id="20" presetID="22" presetClass="entr" presetSubtype="1" fill="hold" grpId="0" nodeType="withEffect">
                                  <p:stCondLst>
                                    <p:cond delay="500"/>
                                  </p:stCondLst>
                                  <p:childTnLst>
                                    <p:set>
                                      <p:cBhvr>
                                        <p:cTn id="21" dur="1" fill="hold">
                                          <p:stCondLst>
                                            <p:cond delay="0"/>
                                          </p:stCondLst>
                                        </p:cTn>
                                        <p:tgtEl>
                                          <p:spTgt spid="86"/>
                                        </p:tgtEl>
                                        <p:attrNameLst>
                                          <p:attrName>style.visibility</p:attrName>
                                        </p:attrNameLst>
                                      </p:cBhvr>
                                      <p:to>
                                        <p:strVal val="visible"/>
                                      </p:to>
                                    </p:set>
                                    <p:animEffect transition="in" filter="wipe(up)">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up)">
                                      <p:cBhvr>
                                        <p:cTn id="31" dur="500"/>
                                        <p:tgtEl>
                                          <p:spTgt spid="88"/>
                                        </p:tgtEl>
                                      </p:cBhvr>
                                    </p:animEffect>
                                  </p:childTnLst>
                                  <p:subTnLst>
                                    <p:set>
                                      <p:cBhvr override="childStyle">
                                        <p:cTn dur="1" fill="hold" display="0" masterRel="nextClick" afterEffect="1"/>
                                        <p:tgtEl>
                                          <p:spTgt spid="88"/>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250"/>
                                  </p:stCondLst>
                                  <p:childTnLst>
                                    <p:set>
                                      <p:cBhvr>
                                        <p:cTn id="47" dur="1" fill="hold">
                                          <p:stCondLst>
                                            <p:cond delay="0"/>
                                          </p:stCondLst>
                                        </p:cTn>
                                        <p:tgtEl>
                                          <p:spTgt spid="95"/>
                                        </p:tgtEl>
                                        <p:attrNameLst>
                                          <p:attrName>style.visibility</p:attrName>
                                        </p:attrNameLst>
                                      </p:cBhvr>
                                      <p:to>
                                        <p:strVal val="visible"/>
                                      </p:to>
                                    </p:set>
                                  </p:childTnLst>
                                </p:cTn>
                              </p:par>
                            </p:childTnLst>
                          </p:cTn>
                        </p:par>
                        <p:par>
                          <p:cTn id="48" fill="hold">
                            <p:stCondLst>
                              <p:cond delay="250"/>
                            </p:stCondLst>
                            <p:childTnLst>
                              <p:par>
                                <p:cTn id="49" presetID="1" presetClass="entr" presetSubtype="0" fill="hold" grpId="0" nodeType="afterEffect">
                                  <p:stCondLst>
                                    <p:cond delay="250"/>
                                  </p:stCondLst>
                                  <p:childTnLst>
                                    <p:set>
                                      <p:cBhvr>
                                        <p:cTn id="50" dur="1" fill="hold">
                                          <p:stCondLst>
                                            <p:cond delay="0"/>
                                          </p:stCondLst>
                                        </p:cTn>
                                        <p:tgtEl>
                                          <p:spTgt spid="96"/>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7"/>
                                        </p:tgtEl>
                                        <p:attrNameLst>
                                          <p:attrName>style.visibility</p:attrName>
                                        </p:attrNameLst>
                                      </p:cBhvr>
                                      <p:to>
                                        <p:strVal val="visible"/>
                                      </p:to>
                                    </p:set>
                                  </p:childTnLst>
                                </p:cTn>
                              </p:par>
                            </p:childTnLst>
                          </p:cTn>
                        </p:par>
                        <p:par>
                          <p:cTn id="60" fill="hold">
                            <p:stCondLst>
                              <p:cond delay="500"/>
                            </p:stCondLst>
                            <p:childTnLst>
                              <p:par>
                                <p:cTn id="61" presetID="22" presetClass="entr" presetSubtype="1" fill="hold" nodeType="afterEffect">
                                  <p:stCondLst>
                                    <p:cond delay="1250"/>
                                  </p:stCondLst>
                                  <p:childTnLst>
                                    <p:set>
                                      <p:cBhvr>
                                        <p:cTn id="62" dur="1" fill="hold">
                                          <p:stCondLst>
                                            <p:cond delay="0"/>
                                          </p:stCondLst>
                                        </p:cTn>
                                        <p:tgtEl>
                                          <p:spTgt spid="98"/>
                                        </p:tgtEl>
                                        <p:attrNameLst>
                                          <p:attrName>style.visibility</p:attrName>
                                        </p:attrNameLst>
                                      </p:cBhvr>
                                      <p:to>
                                        <p:strVal val="visible"/>
                                      </p:to>
                                    </p:set>
                                    <p:animEffect transition="in" filter="wipe(up)">
                                      <p:cBhvr>
                                        <p:cTn id="63" dur="500"/>
                                        <p:tgtEl>
                                          <p:spTgt spid="98"/>
                                        </p:tgtEl>
                                      </p:cBhvr>
                                    </p:animEffect>
                                  </p:childTnLst>
                                </p:cTn>
                              </p:par>
                            </p:childTnLst>
                          </p:cTn>
                        </p:par>
                        <p:par>
                          <p:cTn id="64" fill="hold">
                            <p:stCondLst>
                              <p:cond delay="2250"/>
                            </p:stCondLst>
                            <p:childTnLst>
                              <p:par>
                                <p:cTn id="65" presetID="1" presetClass="entr" presetSubtype="0" fill="hold" grpId="0" nodeType="after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build="p" bldLvl="5" advAuto="500"/>
      <p:bldP spid="83" grpId="0" build="p" bldLvl="5" advAuto="500"/>
      <p:bldP spid="84" grpId="0" bldLvl="5" animBg="1"/>
      <p:bldP spid="85" grpId="0" bldLvl="5" animBg="1"/>
      <p:bldP spid="86" grpId="0" bldLvl="5" animBg="1"/>
      <p:bldP spid="88" grpId="0" bldLvl="5" animBg="1"/>
      <p:bldP spid="90" grpId="0"/>
      <p:bldP spid="91" grpId="0"/>
      <p:bldP spid="93" grpId="0"/>
      <p:bldP spid="95" grpId="0"/>
      <p:bldP spid="96" grpId="0"/>
      <p:bldP spid="97" grpId="0" animBg="1"/>
      <p:bldP spid="57" grpId="0"/>
      <p:bldP spid="60" grpId="0"/>
      <p:bldP spid="6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3"/>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L-Shape 90"/>
          <p:cNvSpPr/>
          <p:nvPr/>
        </p:nvSpPr>
        <p:spPr>
          <a:xfrm rot="2803097">
            <a:off x="5759017" y="120836"/>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p:cNvSpPr>
            <a:spLocks noGrp="1"/>
          </p:cNvSpPr>
          <p:nvPr>
            <p:ph type="title"/>
          </p:nvPr>
        </p:nvSpPr>
        <p:spPr>
          <a:xfrm>
            <a:off x="352213" y="365126"/>
            <a:ext cx="5065279" cy="992070"/>
          </a:xfrm>
        </p:spPr>
        <p:txBody>
          <a:bodyPr>
            <a:normAutofit/>
          </a:bodyPr>
          <a:lstStyle/>
          <a:p>
            <a:r>
              <a:rPr lang="en-US" dirty="0">
                <a:latin typeface="Roboto Condensed" pitchFamily="2" charset="0"/>
                <a:ea typeface="Roboto Condensed" pitchFamily="2" charset="0"/>
              </a:rPr>
              <a:t>DRUG LOOK UP</a:t>
            </a:r>
            <a:br>
              <a:rPr lang="en-US" dirty="0">
                <a:latin typeface="Roboto Condensed" pitchFamily="2" charset="0"/>
                <a:ea typeface="Roboto Condensed" pitchFamily="2" charset="0"/>
              </a:rPr>
            </a:br>
            <a:r>
              <a:rPr lang="en-US" sz="1800" dirty="0">
                <a:solidFill>
                  <a:srgbClr val="FF0000"/>
                </a:solidFill>
                <a:latin typeface="Roboto Condensed" pitchFamily="2" charset="0"/>
                <a:ea typeface="Roboto Condensed" pitchFamily="2" charset="0"/>
              </a:rPr>
              <a:t>by condition</a:t>
            </a:r>
            <a:endParaRPr lang="en-US" sz="1800" dirty="0"/>
          </a:p>
        </p:txBody>
      </p:sp>
      <p:sp>
        <p:nvSpPr>
          <p:cNvPr id="83" name="Rectangle 82"/>
          <p:cNvSpPr/>
          <p:nvPr/>
        </p:nvSpPr>
        <p:spPr>
          <a:xfrm>
            <a:off x="6218210" y="1013275"/>
            <a:ext cx="2655633"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867455" y="985650"/>
            <a:ext cx="1285929"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DRUG LOOK UP</a:t>
            </a:r>
          </a:p>
        </p:txBody>
      </p:sp>
      <p:grpSp>
        <p:nvGrpSpPr>
          <p:cNvPr id="25" name="Group 24"/>
          <p:cNvGrpSpPr/>
          <p:nvPr/>
        </p:nvGrpSpPr>
        <p:grpSpPr>
          <a:xfrm>
            <a:off x="10000673" y="559334"/>
            <a:ext cx="1750800" cy="669660"/>
            <a:chOff x="13206479" y="-386822"/>
            <a:chExt cx="1750800" cy="669660"/>
          </a:xfrm>
        </p:grpSpPr>
        <p:sp>
          <p:nvSpPr>
            <p:cNvPr id="27" name="TextBox 26"/>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28" name="TextBox 27"/>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30" name="Action Button: Home 29">
            <a:hlinkClick r:id="rId4" action="ppaction://hlinksldjump" highlightClick="1"/>
          </p:cNvPr>
          <p:cNvSpPr/>
          <p:nvPr/>
        </p:nvSpPr>
        <p:spPr>
          <a:xfrm>
            <a:off x="7270188" y="5958795"/>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L-Shape 28"/>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5"/>
          <a:srcRect t="5131"/>
          <a:stretch/>
        </p:blipFill>
        <p:spPr>
          <a:xfrm>
            <a:off x="6265346" y="2161108"/>
            <a:ext cx="2561360" cy="3631949"/>
          </a:xfrm>
          <a:prstGeom prst="rect">
            <a:avLst/>
          </a:prstGeom>
        </p:spPr>
      </p:pic>
      <p:sp>
        <p:nvSpPr>
          <p:cNvPr id="9" name="Down Arrow 8"/>
          <p:cNvSpPr/>
          <p:nvPr/>
        </p:nvSpPr>
        <p:spPr>
          <a:xfrm>
            <a:off x="8782218" y="5528918"/>
            <a:ext cx="106543" cy="178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625168" y="1274785"/>
            <a:ext cx="1656712" cy="169277"/>
          </a:xfrm>
          <a:prstGeom prst="rect">
            <a:avLst/>
          </a:prstGeom>
          <a:noFill/>
        </p:spPr>
        <p:txBody>
          <a:bodyPr wrap="square" rtlCol="0">
            <a:spAutoFit/>
          </a:bodyPr>
          <a:lstStyle/>
          <a:p>
            <a:pPr algn="ctr"/>
            <a:r>
              <a:rPr lang="en-US" sz="500" dirty="0">
                <a:solidFill>
                  <a:srgbClr val="666666"/>
                </a:solidFill>
                <a:latin typeface="Roboto Condensed" pitchFamily="2" charset="0"/>
                <a:ea typeface="Roboto Condensed" pitchFamily="2" charset="0"/>
              </a:rPr>
              <a:t>H O M E    D E L I V E R Y</a:t>
            </a:r>
          </a:p>
        </p:txBody>
      </p:sp>
      <p:grpSp>
        <p:nvGrpSpPr>
          <p:cNvPr id="13" name="Group 12"/>
          <p:cNvGrpSpPr/>
          <p:nvPr/>
        </p:nvGrpSpPr>
        <p:grpSpPr>
          <a:xfrm>
            <a:off x="6224002" y="1433705"/>
            <a:ext cx="2621390" cy="319990"/>
            <a:chOff x="6176591" y="1521762"/>
            <a:chExt cx="2621390" cy="319990"/>
          </a:xfrm>
        </p:grpSpPr>
        <p:pic>
          <p:nvPicPr>
            <p:cNvPr id="51" name="Picture 50"/>
            <p:cNvPicPr>
              <a:picLocks noChangeAspect="1"/>
            </p:cNvPicPr>
            <p:nvPr/>
          </p:nvPicPr>
          <p:blipFill>
            <a:blip r:embed="rId6"/>
            <a:stretch>
              <a:fillRect/>
            </a:stretch>
          </p:blipFill>
          <p:spPr>
            <a:xfrm>
              <a:off x="6176591" y="1521762"/>
              <a:ext cx="2163035" cy="319989"/>
            </a:xfrm>
            <a:prstGeom prst="rect">
              <a:avLst/>
            </a:prstGeom>
          </p:spPr>
        </p:pic>
        <p:pic>
          <p:nvPicPr>
            <p:cNvPr id="52" name="Picture 51"/>
            <p:cNvPicPr>
              <a:picLocks noChangeAspect="1"/>
            </p:cNvPicPr>
            <p:nvPr/>
          </p:nvPicPr>
          <p:blipFill rotWithShape="1">
            <a:blip r:embed="rId6"/>
            <a:srcRect l="20615" t="-145" b="-1"/>
            <a:stretch/>
          </p:blipFill>
          <p:spPr>
            <a:xfrm>
              <a:off x="7080848" y="1521762"/>
              <a:ext cx="1717133" cy="319990"/>
            </a:xfrm>
            <a:prstGeom prst="rect">
              <a:avLst/>
            </a:prstGeom>
          </p:spPr>
        </p:pic>
        <p:sp>
          <p:nvSpPr>
            <p:cNvPr id="5" name="Rectangle 4"/>
            <p:cNvSpPr/>
            <p:nvPr/>
          </p:nvSpPr>
          <p:spPr>
            <a:xfrm>
              <a:off x="6210774" y="1550051"/>
              <a:ext cx="2128852" cy="251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6542040" y="1466363"/>
            <a:ext cx="2156370" cy="246221"/>
          </a:xfrm>
          <a:prstGeom prst="rect">
            <a:avLst/>
          </a:prstGeom>
          <a:noFill/>
        </p:spPr>
        <p:txBody>
          <a:bodyPr wrap="square" rtlCol="0">
            <a:spAutoFit/>
          </a:bodyPr>
          <a:lstStyle/>
          <a:p>
            <a:r>
              <a:rPr lang="en-US" sz="1000" dirty="0">
                <a:solidFill>
                  <a:schemeClr val="bg1">
                    <a:lumMod val="75000"/>
                  </a:schemeClr>
                </a:solidFill>
                <a:latin typeface="Roboto Condensed" pitchFamily="2" charset="0"/>
                <a:ea typeface="Roboto Condensed" pitchFamily="2" charset="0"/>
              </a:rPr>
              <a:t>TYPE YOUR MEDICATION NAME</a:t>
            </a:r>
          </a:p>
        </p:txBody>
      </p:sp>
      <p:sp>
        <p:nvSpPr>
          <p:cNvPr id="8" name="Flowchart: Connector 7"/>
          <p:cNvSpPr/>
          <p:nvPr/>
        </p:nvSpPr>
        <p:spPr>
          <a:xfrm>
            <a:off x="6357131" y="1477615"/>
            <a:ext cx="139676" cy="155439"/>
          </a:xfrm>
          <a:prstGeom prst="flowChartConnector">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476487" y="1613336"/>
            <a:ext cx="77600" cy="1058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493299" y="1841555"/>
            <a:ext cx="1395462" cy="2179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hlinkClick r:id="rId7" action="ppaction://hlinksldjump"/>
          </p:cNvPr>
          <p:cNvSpPr txBox="1"/>
          <p:nvPr/>
        </p:nvSpPr>
        <p:spPr>
          <a:xfrm>
            <a:off x="6240625" y="1848619"/>
            <a:ext cx="1253659" cy="215444"/>
          </a:xfrm>
          <a:prstGeom prst="rect">
            <a:avLst/>
          </a:prstGeom>
          <a:noFill/>
        </p:spPr>
        <p:txBody>
          <a:bodyPr wrap="square" rtlCol="0">
            <a:spAutoFit/>
          </a:bodyPr>
          <a:lstStyle/>
          <a:p>
            <a:r>
              <a:rPr lang="en-US" sz="800" dirty="0">
                <a:solidFill>
                  <a:srgbClr val="256FBD"/>
                </a:solidFill>
                <a:latin typeface="Roboto Condensed" pitchFamily="2" charset="0"/>
                <a:ea typeface="Roboto Condensed" pitchFamily="2" charset="0"/>
              </a:rPr>
              <a:t>POPULAR MEDICATIONS</a:t>
            </a:r>
          </a:p>
        </p:txBody>
      </p:sp>
      <p:sp>
        <p:nvSpPr>
          <p:cNvPr id="54" name="TextBox 53"/>
          <p:cNvSpPr txBox="1"/>
          <p:nvPr/>
        </p:nvSpPr>
        <p:spPr>
          <a:xfrm>
            <a:off x="7528399" y="1834102"/>
            <a:ext cx="1522717" cy="215444"/>
          </a:xfrm>
          <a:prstGeom prst="rect">
            <a:avLst/>
          </a:prstGeom>
          <a:noFill/>
        </p:spPr>
        <p:txBody>
          <a:bodyPr wrap="square" rtlCol="0">
            <a:spAutoFit/>
          </a:bodyPr>
          <a:lstStyle/>
          <a:p>
            <a:r>
              <a:rPr lang="en-US" sz="800" dirty="0">
                <a:solidFill>
                  <a:schemeClr val="bg1"/>
                </a:solidFill>
                <a:latin typeface="Roboto Condensed" pitchFamily="2" charset="0"/>
                <a:ea typeface="Roboto Condensed" pitchFamily="2" charset="0"/>
              </a:rPr>
              <a:t>Rx’s by TREATMENT Category</a:t>
            </a:r>
          </a:p>
        </p:txBody>
      </p:sp>
      <p:sp>
        <p:nvSpPr>
          <p:cNvPr id="10" name="TextBox 9"/>
          <p:cNvSpPr txBox="1"/>
          <p:nvPr/>
        </p:nvSpPr>
        <p:spPr>
          <a:xfrm>
            <a:off x="7750043" y="2118648"/>
            <a:ext cx="990977" cy="200055"/>
          </a:xfrm>
          <a:prstGeom prst="rect">
            <a:avLst/>
          </a:prstGeom>
          <a:noFill/>
        </p:spPr>
        <p:txBody>
          <a:bodyPr wrap="none" rtlCol="0">
            <a:spAutoFit/>
          </a:bodyPr>
          <a:lstStyle/>
          <a:p>
            <a:r>
              <a:rPr lang="en-US" sz="700" b="1" dirty="0">
                <a:latin typeface="Roboto Condensed" pitchFamily="2" charset="0"/>
                <a:ea typeface="Roboto Condensed" pitchFamily="2" charset="0"/>
              </a:rPr>
              <a:t>REFERENCE BRAND(S)</a:t>
            </a:r>
          </a:p>
        </p:txBody>
      </p:sp>
    </p:spTree>
    <p:extLst>
      <p:ext uri="{BB962C8B-B14F-4D97-AF65-F5344CB8AC3E}">
        <p14:creationId xmlns:p14="http://schemas.microsoft.com/office/powerpoint/2010/main" val="19184233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4"/>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55816" y="5628267"/>
            <a:ext cx="1826141" cy="200055"/>
          </a:xfrm>
          <a:prstGeom prst="rect">
            <a:avLst/>
          </a:prstGeom>
          <a:noFill/>
        </p:spPr>
        <p:txBody>
          <a:bodyPr wrap="none" rtlCol="0">
            <a:spAutoFit/>
          </a:bodyPr>
          <a:lstStyle/>
          <a:p>
            <a:r>
              <a:rPr lang="en-US" sz="700" dirty="0">
                <a:solidFill>
                  <a:schemeClr val="bg1"/>
                </a:solidFill>
                <a:latin typeface="Roboto Condensed" pitchFamily="2" charset="0"/>
                <a:ea typeface="Roboto Condensed" pitchFamily="2" charset="0"/>
              </a:rPr>
              <a:t>Copyright © 2016 Ingenious Mobility Ventures</a:t>
            </a:r>
          </a:p>
        </p:txBody>
      </p:sp>
      <p:sp>
        <p:nvSpPr>
          <p:cNvPr id="16" name="Title 15"/>
          <p:cNvSpPr>
            <a:spLocks noGrp="1"/>
          </p:cNvSpPr>
          <p:nvPr>
            <p:ph type="title"/>
          </p:nvPr>
        </p:nvSpPr>
        <p:spPr>
          <a:xfrm>
            <a:off x="615343" y="561221"/>
            <a:ext cx="3717624" cy="992070"/>
          </a:xfrm>
        </p:spPr>
        <p:txBody>
          <a:bodyPr>
            <a:normAutofit fontScale="90000"/>
          </a:bodyPr>
          <a:lstStyle/>
          <a:p>
            <a:r>
              <a:rPr lang="en-US" dirty="0"/>
              <a:t>EDIT MY PROFILE</a:t>
            </a:r>
            <a:br>
              <a:rPr lang="en-US" dirty="0"/>
            </a:br>
            <a:r>
              <a:rPr lang="en-US" sz="2700" dirty="0">
                <a:solidFill>
                  <a:srgbClr val="9AC642"/>
                </a:solidFill>
              </a:rPr>
              <a:t>ALLERGIES</a:t>
            </a:r>
          </a:p>
        </p:txBody>
      </p:sp>
      <p:grpSp>
        <p:nvGrpSpPr>
          <p:cNvPr id="99" name="Group 98"/>
          <p:cNvGrpSpPr/>
          <p:nvPr/>
        </p:nvGrpSpPr>
        <p:grpSpPr>
          <a:xfrm>
            <a:off x="10000673" y="559334"/>
            <a:ext cx="1750800" cy="669660"/>
            <a:chOff x="13206479" y="-386822"/>
            <a:chExt cx="1750800" cy="669660"/>
          </a:xfrm>
        </p:grpSpPr>
        <p:sp>
          <p:nvSpPr>
            <p:cNvPr id="100" name="TextBox 99"/>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101" name="TextBox 100"/>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105" name="Action Button: Home 104">
            <a:hlinkClick r:id="rId5" action="ppaction://hlinksldjump" highlightClick="1"/>
          </p:cNvPr>
          <p:cNvSpPr/>
          <p:nvPr/>
        </p:nvSpPr>
        <p:spPr>
          <a:xfrm>
            <a:off x="7267892" y="595475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L-Shape 105"/>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783209" y="988672"/>
            <a:ext cx="145584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EDIT MY PROFILE</a:t>
            </a:r>
          </a:p>
        </p:txBody>
      </p:sp>
      <p:sp>
        <p:nvSpPr>
          <p:cNvPr id="107" name="Rounded Rectangle 106"/>
          <p:cNvSpPr/>
          <p:nvPr/>
        </p:nvSpPr>
        <p:spPr>
          <a:xfrm>
            <a:off x="6336099" y="1596103"/>
            <a:ext cx="2519414"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08" name="TextBox 107"/>
          <p:cNvSpPr txBox="1"/>
          <p:nvPr/>
        </p:nvSpPr>
        <p:spPr>
          <a:xfrm>
            <a:off x="6271261" y="1458572"/>
            <a:ext cx="3561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email</a:t>
            </a:r>
          </a:p>
        </p:txBody>
      </p:sp>
      <p:sp>
        <p:nvSpPr>
          <p:cNvPr id="109" name="TextBox 108"/>
          <p:cNvSpPr txBox="1"/>
          <p:nvPr/>
        </p:nvSpPr>
        <p:spPr>
          <a:xfrm>
            <a:off x="6283674" y="1562224"/>
            <a:ext cx="187039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ken@burkett.mobi</a:t>
            </a:r>
          </a:p>
        </p:txBody>
      </p:sp>
      <p:sp>
        <p:nvSpPr>
          <p:cNvPr id="110" name="Rounded Rectangle 109"/>
          <p:cNvSpPr/>
          <p:nvPr/>
        </p:nvSpPr>
        <p:spPr>
          <a:xfrm>
            <a:off x="6337031" y="187752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1" name="TextBox 110"/>
          <p:cNvSpPr txBox="1"/>
          <p:nvPr/>
        </p:nvSpPr>
        <p:spPr>
          <a:xfrm>
            <a:off x="6263856" y="1740048"/>
            <a:ext cx="636713"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Mobile number</a:t>
            </a:r>
          </a:p>
        </p:txBody>
      </p:sp>
      <p:sp>
        <p:nvSpPr>
          <p:cNvPr id="113" name="TextBox 112"/>
          <p:cNvSpPr txBox="1"/>
          <p:nvPr/>
        </p:nvSpPr>
        <p:spPr>
          <a:xfrm>
            <a:off x="6284606" y="184364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4" name="Rounded Rectangle 113"/>
          <p:cNvSpPr/>
          <p:nvPr/>
        </p:nvSpPr>
        <p:spPr>
          <a:xfrm>
            <a:off x="7689932" y="187845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5" name="TextBox 114"/>
          <p:cNvSpPr txBox="1"/>
          <p:nvPr/>
        </p:nvSpPr>
        <p:spPr>
          <a:xfrm>
            <a:off x="7616757" y="1740983"/>
            <a:ext cx="89960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Back Up Phone Number</a:t>
            </a:r>
          </a:p>
        </p:txBody>
      </p:sp>
      <p:sp>
        <p:nvSpPr>
          <p:cNvPr id="116" name="TextBox 115"/>
          <p:cNvSpPr txBox="1"/>
          <p:nvPr/>
        </p:nvSpPr>
        <p:spPr>
          <a:xfrm>
            <a:off x="7637507" y="184458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7" name="Rectangle 116"/>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L-Shape 117"/>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p:cNvSpPr txBox="1"/>
          <p:nvPr/>
        </p:nvSpPr>
        <p:spPr>
          <a:xfrm>
            <a:off x="6783209" y="988672"/>
            <a:ext cx="145584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EDIT MY PROFILE</a:t>
            </a:r>
          </a:p>
        </p:txBody>
      </p:sp>
      <p:sp>
        <p:nvSpPr>
          <p:cNvPr id="121" name="Rounded Rectangle 120"/>
          <p:cNvSpPr/>
          <p:nvPr/>
        </p:nvSpPr>
        <p:spPr>
          <a:xfrm>
            <a:off x="6219585" y="3787940"/>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2" name="TextBox 121"/>
          <p:cNvSpPr txBox="1"/>
          <p:nvPr/>
        </p:nvSpPr>
        <p:spPr>
          <a:xfrm>
            <a:off x="6190831" y="1281670"/>
            <a:ext cx="833083" cy="246221"/>
          </a:xfrm>
          <a:prstGeom prst="rect">
            <a:avLst/>
          </a:prstGeom>
          <a:noFill/>
        </p:spPr>
        <p:txBody>
          <a:bodyPr wrap="square" rtlCol="0">
            <a:spAutoFit/>
          </a:bodyPr>
          <a:lstStyle/>
          <a:p>
            <a:r>
              <a:rPr lang="en-US" sz="1000" b="1" dirty="0">
                <a:latin typeface="Roboto Condensed" pitchFamily="2" charset="0"/>
                <a:ea typeface="Roboto Condensed" pitchFamily="2" charset="0"/>
              </a:rPr>
              <a:t>KEN </a:t>
            </a:r>
            <a:endParaRPr lang="en-US" sz="1000" b="1" dirty="0">
              <a:solidFill>
                <a:srgbClr val="0070C0"/>
              </a:solidFill>
              <a:latin typeface="Roboto Condensed" pitchFamily="2" charset="0"/>
              <a:ea typeface="Roboto Condensed" pitchFamily="2" charset="0"/>
            </a:endParaRPr>
          </a:p>
        </p:txBody>
      </p:sp>
      <p:sp>
        <p:nvSpPr>
          <p:cNvPr id="123" name="Rounded Rectangle 122"/>
          <p:cNvSpPr/>
          <p:nvPr/>
        </p:nvSpPr>
        <p:spPr>
          <a:xfrm>
            <a:off x="6218975" y="3124016"/>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4" name="TextBox 123"/>
          <p:cNvSpPr txBox="1"/>
          <p:nvPr/>
        </p:nvSpPr>
        <p:spPr>
          <a:xfrm>
            <a:off x="6599245" y="1276688"/>
            <a:ext cx="2276339" cy="246221"/>
          </a:xfrm>
          <a:prstGeom prst="rect">
            <a:avLst/>
          </a:prstGeom>
          <a:noFill/>
        </p:spPr>
        <p:txBody>
          <a:bodyPr wrap="square" rtlCol="0">
            <a:spAutoFit/>
          </a:bodyPr>
          <a:lstStyle/>
          <a:p>
            <a:r>
              <a:rPr lang="en-US" sz="1000" b="1" dirty="0">
                <a:latin typeface="Roboto Condensed" pitchFamily="2" charset="0"/>
                <a:ea typeface="Roboto Condensed" pitchFamily="2" charset="0"/>
              </a:rPr>
              <a:t>BURKETT               DOB: </a:t>
            </a:r>
            <a:r>
              <a:rPr lang="en-US" sz="700" b="1" dirty="0">
                <a:latin typeface="Roboto Condensed" pitchFamily="2" charset="0"/>
                <a:ea typeface="Roboto Condensed" pitchFamily="2" charset="0"/>
              </a:rPr>
              <a:t>11-16-1965 </a:t>
            </a:r>
            <a:r>
              <a:rPr lang="en-US" sz="1000" b="1" dirty="0">
                <a:latin typeface="Roboto Condensed" pitchFamily="2" charset="0"/>
                <a:ea typeface="Roboto Condensed" pitchFamily="2" charset="0"/>
              </a:rPr>
              <a:t>      (M)  </a:t>
            </a:r>
          </a:p>
        </p:txBody>
      </p:sp>
      <p:sp>
        <p:nvSpPr>
          <p:cNvPr id="125" name="TextBox 124"/>
          <p:cNvSpPr txBox="1"/>
          <p:nvPr/>
        </p:nvSpPr>
        <p:spPr>
          <a:xfrm>
            <a:off x="6193688" y="3139910"/>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BILLING ADDRESS</a:t>
            </a:r>
          </a:p>
        </p:txBody>
      </p:sp>
      <p:sp>
        <p:nvSpPr>
          <p:cNvPr id="126" name="TextBox 125"/>
          <p:cNvSpPr txBox="1"/>
          <p:nvPr/>
        </p:nvSpPr>
        <p:spPr>
          <a:xfrm>
            <a:off x="6214078" y="3783577"/>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PAYMENT INFORMATION</a:t>
            </a:r>
          </a:p>
        </p:txBody>
      </p:sp>
      <p:sp>
        <p:nvSpPr>
          <p:cNvPr id="127" name="Rounded Rectangle 126"/>
          <p:cNvSpPr/>
          <p:nvPr/>
        </p:nvSpPr>
        <p:spPr>
          <a:xfrm>
            <a:off x="6229347" y="2777642"/>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8" name="TextBox 127"/>
          <p:cNvSpPr txBox="1"/>
          <p:nvPr/>
        </p:nvSpPr>
        <p:spPr>
          <a:xfrm>
            <a:off x="6205116" y="2758051"/>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DEPENDENTS   (1)</a:t>
            </a:r>
            <a:endParaRPr lang="en-US" sz="900" b="1" dirty="0">
              <a:latin typeface="Roboto Condensed" pitchFamily="2" charset="0"/>
              <a:ea typeface="Roboto Condensed" pitchFamily="2" charset="0"/>
            </a:endParaRPr>
          </a:p>
        </p:txBody>
      </p:sp>
      <p:sp>
        <p:nvSpPr>
          <p:cNvPr id="129" name="TextBox 128"/>
          <p:cNvSpPr txBox="1"/>
          <p:nvPr/>
        </p:nvSpPr>
        <p:spPr>
          <a:xfrm>
            <a:off x="8204602" y="2677792"/>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0" name="Rounded Rectangle 129"/>
          <p:cNvSpPr/>
          <p:nvPr/>
        </p:nvSpPr>
        <p:spPr>
          <a:xfrm>
            <a:off x="6234516" y="2131879"/>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2" name="TextBox 131"/>
          <p:cNvSpPr txBox="1"/>
          <p:nvPr/>
        </p:nvSpPr>
        <p:spPr>
          <a:xfrm>
            <a:off x="6210285" y="2112288"/>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ALLERGIES</a:t>
            </a:r>
            <a:endParaRPr lang="en-US" sz="900" b="1" dirty="0">
              <a:latin typeface="Roboto Condensed" pitchFamily="2" charset="0"/>
              <a:ea typeface="Roboto Condensed" pitchFamily="2" charset="0"/>
            </a:endParaRPr>
          </a:p>
        </p:txBody>
      </p:sp>
      <p:sp>
        <p:nvSpPr>
          <p:cNvPr id="133" name="TextBox 132"/>
          <p:cNvSpPr txBox="1"/>
          <p:nvPr/>
        </p:nvSpPr>
        <p:spPr>
          <a:xfrm>
            <a:off x="8209771" y="2032029"/>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4" name="Rounded Rectangle 133"/>
          <p:cNvSpPr/>
          <p:nvPr/>
        </p:nvSpPr>
        <p:spPr>
          <a:xfrm>
            <a:off x="6239681" y="2439261"/>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5" name="TextBox 134"/>
          <p:cNvSpPr txBox="1"/>
          <p:nvPr/>
        </p:nvSpPr>
        <p:spPr>
          <a:xfrm>
            <a:off x="6215450" y="2419670"/>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DELIVERY ADDRESS  (2)</a:t>
            </a:r>
            <a:endParaRPr lang="en-US" sz="900" b="1" dirty="0">
              <a:latin typeface="Roboto Condensed" pitchFamily="2" charset="0"/>
              <a:ea typeface="Roboto Condensed" pitchFamily="2" charset="0"/>
            </a:endParaRPr>
          </a:p>
        </p:txBody>
      </p:sp>
      <p:sp>
        <p:nvSpPr>
          <p:cNvPr id="136" name="TextBox 135"/>
          <p:cNvSpPr txBox="1"/>
          <p:nvPr/>
        </p:nvSpPr>
        <p:spPr>
          <a:xfrm>
            <a:off x="8214940" y="2347158"/>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7" name="Rounded Rectangle 136"/>
          <p:cNvSpPr/>
          <p:nvPr/>
        </p:nvSpPr>
        <p:spPr>
          <a:xfrm>
            <a:off x="6232689" y="3462698"/>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8" name="TextBox 137"/>
          <p:cNvSpPr txBox="1"/>
          <p:nvPr/>
        </p:nvSpPr>
        <p:spPr>
          <a:xfrm>
            <a:off x="6216494" y="3460944"/>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RX INSURANCE  CARD  (1)</a:t>
            </a:r>
          </a:p>
        </p:txBody>
      </p:sp>
      <p:sp>
        <p:nvSpPr>
          <p:cNvPr id="139" name="TextBox 138"/>
          <p:cNvSpPr txBox="1"/>
          <p:nvPr/>
        </p:nvSpPr>
        <p:spPr>
          <a:xfrm>
            <a:off x="8209771" y="3016170"/>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40" name="TextBox 139"/>
          <p:cNvSpPr txBox="1"/>
          <p:nvPr/>
        </p:nvSpPr>
        <p:spPr>
          <a:xfrm>
            <a:off x="8202022" y="3372633"/>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41" name="TextBox 140"/>
          <p:cNvSpPr txBox="1"/>
          <p:nvPr/>
        </p:nvSpPr>
        <p:spPr>
          <a:xfrm>
            <a:off x="8184255" y="3681947"/>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pic>
        <p:nvPicPr>
          <p:cNvPr id="5" name="Picture 4"/>
          <p:cNvPicPr>
            <a:picLocks noChangeAspect="1"/>
          </p:cNvPicPr>
          <p:nvPr/>
        </p:nvPicPr>
        <p:blipFill>
          <a:blip r:embed="rId6"/>
          <a:stretch>
            <a:fillRect/>
          </a:stretch>
        </p:blipFill>
        <p:spPr>
          <a:xfrm>
            <a:off x="6247980" y="2409497"/>
            <a:ext cx="2637027" cy="1102517"/>
          </a:xfrm>
          <a:prstGeom prst="rect">
            <a:avLst/>
          </a:prstGeom>
        </p:spPr>
      </p:pic>
    </p:spTree>
    <p:extLst>
      <p:ext uri="{BB962C8B-B14F-4D97-AF65-F5344CB8AC3E}">
        <p14:creationId xmlns:p14="http://schemas.microsoft.com/office/powerpoint/2010/main" val="309116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121"/>
                                        </p:tgtEl>
                                        <p:attrNameLst>
                                          <p:attrName>ppt_x</p:attrName>
                                          <p:attrName>ppt_y</p:attrName>
                                        </p:attrNameLst>
                                      </p:cBhvr>
                                    </p:animMotion>
                                  </p:childTnLst>
                                </p:cTn>
                              </p:par>
                              <p:par>
                                <p:cTn id="7" presetID="42" presetClass="path" presetSubtype="0" accel="50000" decel="50000" fill="hold" grpId="0" nodeType="withEffect">
                                  <p:stCondLst>
                                    <p:cond delay="0"/>
                                  </p:stCondLst>
                                  <p:childTnLst>
                                    <p:animMotion origin="layout" path="M 0 0 L 0 0.25 E" pathEditMode="relative" ptsTypes="">
                                      <p:cBhvr>
                                        <p:cTn id="8" dur="2000" fill="hold"/>
                                        <p:tgtEl>
                                          <p:spTgt spid="123"/>
                                        </p:tgtEl>
                                        <p:attrNameLst>
                                          <p:attrName>ppt_x</p:attrName>
                                          <p:attrName>ppt_y</p:attrName>
                                        </p:attrNameLst>
                                      </p:cBhvr>
                                    </p:animMotion>
                                  </p:childTnLst>
                                </p:cTn>
                              </p:par>
                              <p:par>
                                <p:cTn id="9" presetID="42" presetClass="path" presetSubtype="0" accel="50000" decel="50000" fill="hold" grpId="0" nodeType="withEffect">
                                  <p:stCondLst>
                                    <p:cond delay="0"/>
                                  </p:stCondLst>
                                  <p:childTnLst>
                                    <p:animMotion origin="layout" path="M 0 0 L 0 0.25 E" pathEditMode="relative" ptsTypes="">
                                      <p:cBhvr>
                                        <p:cTn id="10" dur="2000" fill="hold"/>
                                        <p:tgtEl>
                                          <p:spTgt spid="125"/>
                                        </p:tgtEl>
                                        <p:attrNameLst>
                                          <p:attrName>ppt_x</p:attrName>
                                          <p:attrName>ppt_y</p:attrName>
                                        </p:attrNameLst>
                                      </p:cBhvr>
                                    </p:animMotion>
                                  </p:childTnLst>
                                </p:cTn>
                              </p:par>
                              <p:par>
                                <p:cTn id="11" presetID="42" presetClass="path" presetSubtype="0" accel="50000" decel="50000" fill="hold" grpId="0" nodeType="withEffect">
                                  <p:stCondLst>
                                    <p:cond delay="0"/>
                                  </p:stCondLst>
                                  <p:childTnLst>
                                    <p:animMotion origin="layout" path="M 0 0 L 0 0.25 E" pathEditMode="relative" ptsTypes="">
                                      <p:cBhvr>
                                        <p:cTn id="12" dur="2000" fill="hold"/>
                                        <p:tgtEl>
                                          <p:spTgt spid="126"/>
                                        </p:tgtEl>
                                        <p:attrNameLst>
                                          <p:attrName>ppt_x</p:attrName>
                                          <p:attrName>ppt_y</p:attrName>
                                        </p:attrNameLst>
                                      </p:cBhvr>
                                    </p:animMotion>
                                  </p:childTnLst>
                                </p:cTn>
                              </p:par>
                              <p:par>
                                <p:cTn id="13" presetID="42" presetClass="path" presetSubtype="0" accel="50000" decel="50000" fill="hold" grpId="0" nodeType="withEffect">
                                  <p:stCondLst>
                                    <p:cond delay="0"/>
                                  </p:stCondLst>
                                  <p:childTnLst>
                                    <p:animMotion origin="layout" path="M 0 0 L 0 0.25 E" pathEditMode="relative" ptsTypes="">
                                      <p:cBhvr>
                                        <p:cTn id="14" dur="2000" fill="hold"/>
                                        <p:tgtEl>
                                          <p:spTgt spid="127"/>
                                        </p:tgtEl>
                                        <p:attrNameLst>
                                          <p:attrName>ppt_x</p:attrName>
                                          <p:attrName>ppt_y</p:attrName>
                                        </p:attrNameLst>
                                      </p:cBhvr>
                                    </p:animMotion>
                                  </p:childTnLst>
                                </p:cTn>
                              </p:par>
                              <p:par>
                                <p:cTn id="15" presetID="42" presetClass="path" presetSubtype="0" accel="50000" decel="50000" fill="hold" grpId="0" nodeType="withEffect">
                                  <p:stCondLst>
                                    <p:cond delay="0"/>
                                  </p:stCondLst>
                                  <p:childTnLst>
                                    <p:animMotion origin="layout" path="M 0 0 L 0 0.25 E" pathEditMode="relative" ptsTypes="">
                                      <p:cBhvr>
                                        <p:cTn id="16" dur="2000" fill="hold"/>
                                        <p:tgtEl>
                                          <p:spTgt spid="128"/>
                                        </p:tgtEl>
                                        <p:attrNameLst>
                                          <p:attrName>ppt_x</p:attrName>
                                          <p:attrName>ppt_y</p:attrName>
                                        </p:attrNameLst>
                                      </p:cBhvr>
                                    </p:animMotion>
                                  </p:childTnLst>
                                </p:cTn>
                              </p:par>
                              <p:par>
                                <p:cTn id="17" presetID="42" presetClass="path" presetSubtype="0" accel="50000" decel="50000" fill="hold" grpId="0" nodeType="withEffect">
                                  <p:stCondLst>
                                    <p:cond delay="0"/>
                                  </p:stCondLst>
                                  <p:childTnLst>
                                    <p:animMotion origin="layout" path="M 0 0 L 0 0.25 E" pathEditMode="relative" ptsTypes="">
                                      <p:cBhvr>
                                        <p:cTn id="18" dur="2000" fill="hold"/>
                                        <p:tgtEl>
                                          <p:spTgt spid="129"/>
                                        </p:tgtEl>
                                        <p:attrNameLst>
                                          <p:attrName>ppt_x</p:attrName>
                                          <p:attrName>ppt_y</p:attrName>
                                        </p:attrNameLst>
                                      </p:cBhvr>
                                    </p:animMotion>
                                  </p:childTnLst>
                                </p:cTn>
                              </p:par>
                              <p:par>
                                <p:cTn id="19" presetID="42" presetClass="path" presetSubtype="0" accel="50000" decel="50000" fill="hold" grpId="0" nodeType="withEffect">
                                  <p:stCondLst>
                                    <p:cond delay="0"/>
                                  </p:stCondLst>
                                  <p:childTnLst>
                                    <p:animMotion origin="layout" path="M 0 0 L 0 0.25 E" pathEditMode="relative" ptsTypes="">
                                      <p:cBhvr>
                                        <p:cTn id="20" dur="2000" fill="hold"/>
                                        <p:tgtEl>
                                          <p:spTgt spid="134"/>
                                        </p:tgtEl>
                                        <p:attrNameLst>
                                          <p:attrName>ppt_x</p:attrName>
                                          <p:attrName>ppt_y</p:attrName>
                                        </p:attrNameLst>
                                      </p:cBhvr>
                                    </p:animMotion>
                                  </p:childTnLst>
                                </p:cTn>
                              </p:par>
                              <p:par>
                                <p:cTn id="21" presetID="42" presetClass="path" presetSubtype="0" accel="50000" decel="50000" fill="hold" grpId="0" nodeType="withEffect">
                                  <p:stCondLst>
                                    <p:cond delay="0"/>
                                  </p:stCondLst>
                                  <p:childTnLst>
                                    <p:animMotion origin="layout" path="M 0 0 L 0 0.25 E" pathEditMode="relative" ptsTypes="">
                                      <p:cBhvr>
                                        <p:cTn id="22" dur="2000" fill="hold"/>
                                        <p:tgtEl>
                                          <p:spTgt spid="135"/>
                                        </p:tgtEl>
                                        <p:attrNameLst>
                                          <p:attrName>ppt_x</p:attrName>
                                          <p:attrName>ppt_y</p:attrName>
                                        </p:attrNameLst>
                                      </p:cBhvr>
                                    </p:animMotion>
                                  </p:childTnLst>
                                </p:cTn>
                              </p:par>
                              <p:par>
                                <p:cTn id="23" presetID="42" presetClass="path" presetSubtype="0" accel="50000" decel="50000" fill="hold" grpId="0" nodeType="withEffect">
                                  <p:stCondLst>
                                    <p:cond delay="0"/>
                                  </p:stCondLst>
                                  <p:childTnLst>
                                    <p:animMotion origin="layout" path="M 0 0 L 0 0.25 E" pathEditMode="relative" ptsTypes="">
                                      <p:cBhvr>
                                        <p:cTn id="24" dur="2000" fill="hold"/>
                                        <p:tgtEl>
                                          <p:spTgt spid="136"/>
                                        </p:tgtEl>
                                        <p:attrNameLst>
                                          <p:attrName>ppt_x</p:attrName>
                                          <p:attrName>ppt_y</p:attrName>
                                        </p:attrNameLst>
                                      </p:cBhvr>
                                    </p:animMotion>
                                  </p:childTnLst>
                                </p:cTn>
                              </p:par>
                              <p:par>
                                <p:cTn id="25" presetID="42" presetClass="path" presetSubtype="0" accel="50000" decel="50000" fill="hold" grpId="0" nodeType="withEffect">
                                  <p:stCondLst>
                                    <p:cond delay="0"/>
                                  </p:stCondLst>
                                  <p:childTnLst>
                                    <p:animMotion origin="layout" path="M 0 0 L 0 0.25 E" pathEditMode="relative" ptsTypes="">
                                      <p:cBhvr>
                                        <p:cTn id="26" dur="2000" fill="hold"/>
                                        <p:tgtEl>
                                          <p:spTgt spid="137"/>
                                        </p:tgtEl>
                                        <p:attrNameLst>
                                          <p:attrName>ppt_x</p:attrName>
                                          <p:attrName>ppt_y</p:attrName>
                                        </p:attrNameLst>
                                      </p:cBhvr>
                                    </p:animMotion>
                                  </p:childTnLst>
                                </p:cTn>
                              </p:par>
                              <p:par>
                                <p:cTn id="27" presetID="42" presetClass="path" presetSubtype="0" accel="50000" decel="50000" fill="hold" grpId="0" nodeType="withEffect">
                                  <p:stCondLst>
                                    <p:cond delay="0"/>
                                  </p:stCondLst>
                                  <p:childTnLst>
                                    <p:animMotion origin="layout" path="M 0 0 L 0 0.25 E" pathEditMode="relative" ptsTypes="">
                                      <p:cBhvr>
                                        <p:cTn id="28" dur="2000" fill="hold"/>
                                        <p:tgtEl>
                                          <p:spTgt spid="138"/>
                                        </p:tgtEl>
                                        <p:attrNameLst>
                                          <p:attrName>ppt_x</p:attrName>
                                          <p:attrName>ppt_y</p:attrName>
                                        </p:attrNameLst>
                                      </p:cBhvr>
                                    </p:animMotion>
                                  </p:childTnLst>
                                </p:cTn>
                              </p:par>
                              <p:par>
                                <p:cTn id="29" presetID="42" presetClass="path" presetSubtype="0" accel="50000" decel="50000" fill="hold" grpId="0" nodeType="withEffect">
                                  <p:stCondLst>
                                    <p:cond delay="0"/>
                                  </p:stCondLst>
                                  <p:childTnLst>
                                    <p:animMotion origin="layout" path="M 0 0 L 0 0.25 E" pathEditMode="relative" ptsTypes="">
                                      <p:cBhvr>
                                        <p:cTn id="30" dur="2000" fill="hold"/>
                                        <p:tgtEl>
                                          <p:spTgt spid="139"/>
                                        </p:tgtEl>
                                        <p:attrNameLst>
                                          <p:attrName>ppt_x</p:attrName>
                                          <p:attrName>ppt_y</p:attrName>
                                        </p:attrNameLst>
                                      </p:cBhvr>
                                    </p:animMotion>
                                  </p:childTnLst>
                                </p:cTn>
                              </p:par>
                              <p:par>
                                <p:cTn id="31" presetID="42" presetClass="path" presetSubtype="0" accel="50000" decel="50000" fill="hold" grpId="0" nodeType="withEffect">
                                  <p:stCondLst>
                                    <p:cond delay="0"/>
                                  </p:stCondLst>
                                  <p:childTnLst>
                                    <p:animMotion origin="layout" path="M 0 0 L 0 0.25 E" pathEditMode="relative" ptsTypes="">
                                      <p:cBhvr>
                                        <p:cTn id="32" dur="2000" fill="hold"/>
                                        <p:tgtEl>
                                          <p:spTgt spid="140"/>
                                        </p:tgtEl>
                                        <p:attrNameLst>
                                          <p:attrName>ppt_x</p:attrName>
                                          <p:attrName>ppt_y</p:attrName>
                                        </p:attrNameLst>
                                      </p:cBhvr>
                                    </p:animMotion>
                                  </p:childTnLst>
                                </p:cTn>
                              </p:par>
                              <p:par>
                                <p:cTn id="33" presetID="42" presetClass="path" presetSubtype="0" accel="50000" decel="50000" fill="hold" grpId="0" nodeType="withEffect">
                                  <p:stCondLst>
                                    <p:cond delay="0"/>
                                  </p:stCondLst>
                                  <p:childTnLst>
                                    <p:animMotion origin="layout" path="M 0 0 L 0 0.25 E" pathEditMode="relative" ptsTypes="">
                                      <p:cBhvr>
                                        <p:cTn id="34" dur="2000" fill="hold"/>
                                        <p:tgtEl>
                                          <p:spTgt spid="141"/>
                                        </p:tgtEl>
                                        <p:attrNameLst>
                                          <p:attrName>ppt_x</p:attrName>
                                          <p:attrName>ppt_y</p:attrName>
                                        </p:attrNameLst>
                                      </p:cBhvr>
                                    </p:animMotion>
                                  </p:childTnLst>
                                </p:cTn>
                              </p:par>
                            </p:childTnLst>
                          </p:cTn>
                        </p:par>
                        <p:par>
                          <p:cTn id="35" fill="hold">
                            <p:stCondLst>
                              <p:cond delay="2000"/>
                            </p:stCondLst>
                            <p:childTnLst>
                              <p:par>
                                <p:cTn id="36" presetID="1" presetClass="entr" presetSubtype="0" fill="hold" nodeType="afterEffect">
                                  <p:stCondLst>
                                    <p:cond delay="25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animBg="1"/>
      <p:bldP spid="125" grpId="0"/>
      <p:bldP spid="126" grpId="0"/>
      <p:bldP spid="127" grpId="0" animBg="1"/>
      <p:bldP spid="128" grpId="0"/>
      <p:bldP spid="129" grpId="0"/>
      <p:bldP spid="134" grpId="0" animBg="1"/>
      <p:bldP spid="135" grpId="0"/>
      <p:bldP spid="136" grpId="0"/>
      <p:bldP spid="137" grpId="0" animBg="1"/>
      <p:bldP spid="138" grpId="0"/>
      <p:bldP spid="139" grpId="0"/>
      <p:bldP spid="140" grpId="0"/>
      <p:bldP spid="14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4"/>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55816" y="5628267"/>
            <a:ext cx="1826141" cy="200055"/>
          </a:xfrm>
          <a:prstGeom prst="rect">
            <a:avLst/>
          </a:prstGeom>
          <a:noFill/>
        </p:spPr>
        <p:txBody>
          <a:bodyPr wrap="none" rtlCol="0">
            <a:spAutoFit/>
          </a:bodyPr>
          <a:lstStyle/>
          <a:p>
            <a:r>
              <a:rPr lang="en-US" sz="700" dirty="0">
                <a:solidFill>
                  <a:schemeClr val="bg1"/>
                </a:solidFill>
                <a:latin typeface="Roboto Condensed" pitchFamily="2" charset="0"/>
                <a:ea typeface="Roboto Condensed" pitchFamily="2" charset="0"/>
              </a:rPr>
              <a:t>Copyright © 2016 Ingenious Mobility Ventures</a:t>
            </a:r>
          </a:p>
        </p:txBody>
      </p:sp>
      <p:sp>
        <p:nvSpPr>
          <p:cNvPr id="16" name="Title 15"/>
          <p:cNvSpPr>
            <a:spLocks noGrp="1"/>
          </p:cNvSpPr>
          <p:nvPr>
            <p:ph type="title"/>
          </p:nvPr>
        </p:nvSpPr>
        <p:spPr>
          <a:xfrm>
            <a:off x="615343" y="561221"/>
            <a:ext cx="3717624" cy="992070"/>
          </a:xfrm>
        </p:spPr>
        <p:txBody>
          <a:bodyPr>
            <a:normAutofit fontScale="90000"/>
          </a:bodyPr>
          <a:lstStyle/>
          <a:p>
            <a:r>
              <a:rPr lang="en-US" dirty="0"/>
              <a:t>EDIT MY PROFILE</a:t>
            </a:r>
            <a:br>
              <a:rPr lang="en-US" dirty="0"/>
            </a:br>
            <a:r>
              <a:rPr lang="en-US" sz="2200" dirty="0">
                <a:solidFill>
                  <a:srgbClr val="9AC642"/>
                </a:solidFill>
              </a:rPr>
              <a:t>DELIVERY</a:t>
            </a:r>
          </a:p>
        </p:txBody>
      </p:sp>
      <p:grpSp>
        <p:nvGrpSpPr>
          <p:cNvPr id="99" name="Group 98"/>
          <p:cNvGrpSpPr/>
          <p:nvPr/>
        </p:nvGrpSpPr>
        <p:grpSpPr>
          <a:xfrm>
            <a:off x="10000673" y="559334"/>
            <a:ext cx="1750800" cy="669660"/>
            <a:chOff x="13206479" y="-386822"/>
            <a:chExt cx="1750800" cy="669660"/>
          </a:xfrm>
        </p:grpSpPr>
        <p:sp>
          <p:nvSpPr>
            <p:cNvPr id="100" name="TextBox 99"/>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101" name="TextBox 100"/>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105" name="Action Button: Home 104">
            <a:hlinkClick r:id="rId5" action="ppaction://hlinksldjump" highlightClick="1"/>
          </p:cNvPr>
          <p:cNvSpPr/>
          <p:nvPr/>
        </p:nvSpPr>
        <p:spPr>
          <a:xfrm>
            <a:off x="7267892" y="595475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L-Shape 105"/>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783209" y="988672"/>
            <a:ext cx="145584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EDIT MY PROFILE</a:t>
            </a:r>
          </a:p>
        </p:txBody>
      </p:sp>
      <p:sp>
        <p:nvSpPr>
          <p:cNvPr id="107" name="Rounded Rectangle 106"/>
          <p:cNvSpPr/>
          <p:nvPr/>
        </p:nvSpPr>
        <p:spPr>
          <a:xfrm>
            <a:off x="6336099" y="1596103"/>
            <a:ext cx="2519414"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08" name="TextBox 107"/>
          <p:cNvSpPr txBox="1"/>
          <p:nvPr/>
        </p:nvSpPr>
        <p:spPr>
          <a:xfrm>
            <a:off x="6271261" y="1458572"/>
            <a:ext cx="3561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email</a:t>
            </a:r>
          </a:p>
        </p:txBody>
      </p:sp>
      <p:sp>
        <p:nvSpPr>
          <p:cNvPr id="109" name="TextBox 108"/>
          <p:cNvSpPr txBox="1"/>
          <p:nvPr/>
        </p:nvSpPr>
        <p:spPr>
          <a:xfrm>
            <a:off x="6283674" y="1562224"/>
            <a:ext cx="187039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ken@burkett.mobi</a:t>
            </a:r>
          </a:p>
        </p:txBody>
      </p:sp>
      <p:sp>
        <p:nvSpPr>
          <p:cNvPr id="110" name="Rounded Rectangle 109"/>
          <p:cNvSpPr/>
          <p:nvPr/>
        </p:nvSpPr>
        <p:spPr>
          <a:xfrm>
            <a:off x="6337031" y="187752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1" name="TextBox 110"/>
          <p:cNvSpPr txBox="1"/>
          <p:nvPr/>
        </p:nvSpPr>
        <p:spPr>
          <a:xfrm>
            <a:off x="6263856" y="1740048"/>
            <a:ext cx="636713"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Mobile number</a:t>
            </a:r>
          </a:p>
        </p:txBody>
      </p:sp>
      <p:sp>
        <p:nvSpPr>
          <p:cNvPr id="113" name="TextBox 112"/>
          <p:cNvSpPr txBox="1"/>
          <p:nvPr/>
        </p:nvSpPr>
        <p:spPr>
          <a:xfrm>
            <a:off x="6284606" y="184364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4" name="Rounded Rectangle 113"/>
          <p:cNvSpPr/>
          <p:nvPr/>
        </p:nvSpPr>
        <p:spPr>
          <a:xfrm>
            <a:off x="7689932" y="187845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5" name="TextBox 114"/>
          <p:cNvSpPr txBox="1"/>
          <p:nvPr/>
        </p:nvSpPr>
        <p:spPr>
          <a:xfrm>
            <a:off x="7616757" y="1740983"/>
            <a:ext cx="89960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Back Up Phone Number</a:t>
            </a:r>
          </a:p>
        </p:txBody>
      </p:sp>
      <p:sp>
        <p:nvSpPr>
          <p:cNvPr id="116" name="TextBox 115"/>
          <p:cNvSpPr txBox="1"/>
          <p:nvPr/>
        </p:nvSpPr>
        <p:spPr>
          <a:xfrm>
            <a:off x="7637507" y="184458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7" name="Rectangle 116"/>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L-Shape 117"/>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p:cNvSpPr txBox="1"/>
          <p:nvPr/>
        </p:nvSpPr>
        <p:spPr>
          <a:xfrm>
            <a:off x="6783209" y="988672"/>
            <a:ext cx="145584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EDIT MY PROFILE</a:t>
            </a:r>
          </a:p>
        </p:txBody>
      </p:sp>
      <p:sp>
        <p:nvSpPr>
          <p:cNvPr id="121" name="Rounded Rectangle 120"/>
          <p:cNvSpPr/>
          <p:nvPr/>
        </p:nvSpPr>
        <p:spPr>
          <a:xfrm>
            <a:off x="6219585" y="3787940"/>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2" name="TextBox 121"/>
          <p:cNvSpPr txBox="1"/>
          <p:nvPr/>
        </p:nvSpPr>
        <p:spPr>
          <a:xfrm>
            <a:off x="6190831" y="1281670"/>
            <a:ext cx="833083" cy="246221"/>
          </a:xfrm>
          <a:prstGeom prst="rect">
            <a:avLst/>
          </a:prstGeom>
          <a:noFill/>
        </p:spPr>
        <p:txBody>
          <a:bodyPr wrap="square" rtlCol="0">
            <a:spAutoFit/>
          </a:bodyPr>
          <a:lstStyle/>
          <a:p>
            <a:r>
              <a:rPr lang="en-US" sz="1000" b="1" dirty="0">
                <a:latin typeface="Roboto Condensed" pitchFamily="2" charset="0"/>
                <a:ea typeface="Roboto Condensed" pitchFamily="2" charset="0"/>
              </a:rPr>
              <a:t>KEN </a:t>
            </a:r>
            <a:endParaRPr lang="en-US" sz="1000" b="1" dirty="0">
              <a:solidFill>
                <a:srgbClr val="0070C0"/>
              </a:solidFill>
              <a:latin typeface="Roboto Condensed" pitchFamily="2" charset="0"/>
              <a:ea typeface="Roboto Condensed" pitchFamily="2" charset="0"/>
            </a:endParaRPr>
          </a:p>
        </p:txBody>
      </p:sp>
      <p:sp>
        <p:nvSpPr>
          <p:cNvPr id="123" name="Rounded Rectangle 122"/>
          <p:cNvSpPr/>
          <p:nvPr/>
        </p:nvSpPr>
        <p:spPr>
          <a:xfrm>
            <a:off x="6218975" y="3124016"/>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4" name="TextBox 123"/>
          <p:cNvSpPr txBox="1"/>
          <p:nvPr/>
        </p:nvSpPr>
        <p:spPr>
          <a:xfrm>
            <a:off x="6599245" y="1276688"/>
            <a:ext cx="2276339" cy="246221"/>
          </a:xfrm>
          <a:prstGeom prst="rect">
            <a:avLst/>
          </a:prstGeom>
          <a:noFill/>
        </p:spPr>
        <p:txBody>
          <a:bodyPr wrap="square" rtlCol="0">
            <a:spAutoFit/>
          </a:bodyPr>
          <a:lstStyle/>
          <a:p>
            <a:r>
              <a:rPr lang="en-US" sz="1000" b="1" dirty="0">
                <a:latin typeface="Roboto Condensed" pitchFamily="2" charset="0"/>
                <a:ea typeface="Roboto Condensed" pitchFamily="2" charset="0"/>
              </a:rPr>
              <a:t>BURKETT               DOB: </a:t>
            </a:r>
            <a:r>
              <a:rPr lang="en-US" sz="700" b="1" dirty="0">
                <a:latin typeface="Roboto Condensed" pitchFamily="2" charset="0"/>
                <a:ea typeface="Roboto Condensed" pitchFamily="2" charset="0"/>
              </a:rPr>
              <a:t>11-16-1965 </a:t>
            </a:r>
            <a:r>
              <a:rPr lang="en-US" sz="1000" b="1" dirty="0">
                <a:latin typeface="Roboto Condensed" pitchFamily="2" charset="0"/>
                <a:ea typeface="Roboto Condensed" pitchFamily="2" charset="0"/>
              </a:rPr>
              <a:t>      (M)  </a:t>
            </a:r>
          </a:p>
        </p:txBody>
      </p:sp>
      <p:sp>
        <p:nvSpPr>
          <p:cNvPr id="125" name="TextBox 124"/>
          <p:cNvSpPr txBox="1"/>
          <p:nvPr/>
        </p:nvSpPr>
        <p:spPr>
          <a:xfrm>
            <a:off x="6193688" y="3139910"/>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BILLING ADDRESS</a:t>
            </a:r>
          </a:p>
        </p:txBody>
      </p:sp>
      <p:sp>
        <p:nvSpPr>
          <p:cNvPr id="126" name="TextBox 125"/>
          <p:cNvSpPr txBox="1"/>
          <p:nvPr/>
        </p:nvSpPr>
        <p:spPr>
          <a:xfrm>
            <a:off x="6214078" y="3783577"/>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PAYMENT INFORMATION</a:t>
            </a:r>
          </a:p>
        </p:txBody>
      </p:sp>
      <p:sp>
        <p:nvSpPr>
          <p:cNvPr id="127" name="Rounded Rectangle 126"/>
          <p:cNvSpPr/>
          <p:nvPr/>
        </p:nvSpPr>
        <p:spPr>
          <a:xfrm>
            <a:off x="6229347" y="2777642"/>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8" name="TextBox 127"/>
          <p:cNvSpPr txBox="1"/>
          <p:nvPr/>
        </p:nvSpPr>
        <p:spPr>
          <a:xfrm>
            <a:off x="6205116" y="2758051"/>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DEPENDENTS   (1)</a:t>
            </a:r>
            <a:endParaRPr lang="en-US" sz="900" b="1" dirty="0">
              <a:latin typeface="Roboto Condensed" pitchFamily="2" charset="0"/>
              <a:ea typeface="Roboto Condensed" pitchFamily="2" charset="0"/>
            </a:endParaRPr>
          </a:p>
        </p:txBody>
      </p:sp>
      <p:sp>
        <p:nvSpPr>
          <p:cNvPr id="129" name="TextBox 128"/>
          <p:cNvSpPr txBox="1"/>
          <p:nvPr/>
        </p:nvSpPr>
        <p:spPr>
          <a:xfrm>
            <a:off x="8204602" y="2677792"/>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0" name="Rounded Rectangle 129"/>
          <p:cNvSpPr/>
          <p:nvPr/>
        </p:nvSpPr>
        <p:spPr>
          <a:xfrm>
            <a:off x="6234516" y="2131879"/>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2" name="TextBox 131"/>
          <p:cNvSpPr txBox="1"/>
          <p:nvPr/>
        </p:nvSpPr>
        <p:spPr>
          <a:xfrm>
            <a:off x="6210285" y="2112288"/>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ALLERGIES</a:t>
            </a:r>
            <a:endParaRPr lang="en-US" sz="900" b="1" dirty="0">
              <a:latin typeface="Roboto Condensed" pitchFamily="2" charset="0"/>
              <a:ea typeface="Roboto Condensed" pitchFamily="2" charset="0"/>
            </a:endParaRPr>
          </a:p>
        </p:txBody>
      </p:sp>
      <p:sp>
        <p:nvSpPr>
          <p:cNvPr id="133" name="TextBox 132"/>
          <p:cNvSpPr txBox="1"/>
          <p:nvPr/>
        </p:nvSpPr>
        <p:spPr>
          <a:xfrm>
            <a:off x="8209771" y="2032029"/>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4" name="Rounded Rectangle 133"/>
          <p:cNvSpPr/>
          <p:nvPr/>
        </p:nvSpPr>
        <p:spPr>
          <a:xfrm>
            <a:off x="6239681" y="2439261"/>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5" name="TextBox 134"/>
          <p:cNvSpPr txBox="1"/>
          <p:nvPr/>
        </p:nvSpPr>
        <p:spPr>
          <a:xfrm>
            <a:off x="6215450" y="2419670"/>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DELIVERY ADDRESS  (2)</a:t>
            </a:r>
            <a:endParaRPr lang="en-US" sz="900" b="1" dirty="0">
              <a:latin typeface="Roboto Condensed" pitchFamily="2" charset="0"/>
              <a:ea typeface="Roboto Condensed" pitchFamily="2" charset="0"/>
            </a:endParaRPr>
          </a:p>
        </p:txBody>
      </p:sp>
      <p:sp>
        <p:nvSpPr>
          <p:cNvPr id="136" name="TextBox 135"/>
          <p:cNvSpPr txBox="1"/>
          <p:nvPr/>
        </p:nvSpPr>
        <p:spPr>
          <a:xfrm>
            <a:off x="8214940" y="2347158"/>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7" name="Rounded Rectangle 136"/>
          <p:cNvSpPr/>
          <p:nvPr/>
        </p:nvSpPr>
        <p:spPr>
          <a:xfrm>
            <a:off x="6232689" y="3462698"/>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8" name="TextBox 137"/>
          <p:cNvSpPr txBox="1"/>
          <p:nvPr/>
        </p:nvSpPr>
        <p:spPr>
          <a:xfrm>
            <a:off x="6216494" y="3460944"/>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RX INSURANCE  CARD  (1)</a:t>
            </a:r>
          </a:p>
        </p:txBody>
      </p:sp>
      <p:sp>
        <p:nvSpPr>
          <p:cNvPr id="139" name="TextBox 138"/>
          <p:cNvSpPr txBox="1"/>
          <p:nvPr/>
        </p:nvSpPr>
        <p:spPr>
          <a:xfrm>
            <a:off x="8209771" y="3016170"/>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40" name="TextBox 139"/>
          <p:cNvSpPr txBox="1"/>
          <p:nvPr/>
        </p:nvSpPr>
        <p:spPr>
          <a:xfrm>
            <a:off x="8202022" y="3372633"/>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41" name="TextBox 140"/>
          <p:cNvSpPr txBox="1"/>
          <p:nvPr/>
        </p:nvSpPr>
        <p:spPr>
          <a:xfrm>
            <a:off x="8184255" y="3681947"/>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pic>
        <p:nvPicPr>
          <p:cNvPr id="2" name="Picture 1"/>
          <p:cNvPicPr>
            <a:picLocks noChangeAspect="1"/>
          </p:cNvPicPr>
          <p:nvPr/>
        </p:nvPicPr>
        <p:blipFill rotWithShape="1">
          <a:blip r:embed="rId6"/>
          <a:srcRect b="2511"/>
          <a:stretch/>
        </p:blipFill>
        <p:spPr>
          <a:xfrm>
            <a:off x="6256611" y="2664388"/>
            <a:ext cx="2589973" cy="1806873"/>
          </a:xfrm>
          <a:prstGeom prst="rect">
            <a:avLst/>
          </a:prstGeom>
        </p:spPr>
      </p:pic>
    </p:spTree>
    <p:extLst>
      <p:ext uri="{BB962C8B-B14F-4D97-AF65-F5344CB8AC3E}">
        <p14:creationId xmlns:p14="http://schemas.microsoft.com/office/powerpoint/2010/main" val="12563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121"/>
                                        </p:tgtEl>
                                        <p:attrNameLst>
                                          <p:attrName>ppt_x</p:attrName>
                                          <p:attrName>ppt_y</p:attrName>
                                        </p:attrNameLst>
                                      </p:cBhvr>
                                    </p:animMotion>
                                  </p:childTnLst>
                                </p:cTn>
                              </p:par>
                              <p:par>
                                <p:cTn id="7" presetID="42" presetClass="path" presetSubtype="0" accel="50000" decel="50000" fill="hold" grpId="0" nodeType="withEffect">
                                  <p:stCondLst>
                                    <p:cond delay="0"/>
                                  </p:stCondLst>
                                  <p:childTnLst>
                                    <p:animMotion origin="layout" path="M 0 0 L 0 0.25 E" pathEditMode="relative" ptsTypes="">
                                      <p:cBhvr>
                                        <p:cTn id="8" dur="2000" fill="hold"/>
                                        <p:tgtEl>
                                          <p:spTgt spid="123"/>
                                        </p:tgtEl>
                                        <p:attrNameLst>
                                          <p:attrName>ppt_x</p:attrName>
                                          <p:attrName>ppt_y</p:attrName>
                                        </p:attrNameLst>
                                      </p:cBhvr>
                                    </p:animMotion>
                                  </p:childTnLst>
                                </p:cTn>
                              </p:par>
                              <p:par>
                                <p:cTn id="9" presetID="42" presetClass="path" presetSubtype="0" accel="50000" decel="50000" fill="hold" grpId="0" nodeType="withEffect">
                                  <p:stCondLst>
                                    <p:cond delay="0"/>
                                  </p:stCondLst>
                                  <p:childTnLst>
                                    <p:animMotion origin="layout" path="M 0 0 L 0 0.25 E" pathEditMode="relative" ptsTypes="">
                                      <p:cBhvr>
                                        <p:cTn id="10" dur="2000" fill="hold"/>
                                        <p:tgtEl>
                                          <p:spTgt spid="125"/>
                                        </p:tgtEl>
                                        <p:attrNameLst>
                                          <p:attrName>ppt_x</p:attrName>
                                          <p:attrName>ppt_y</p:attrName>
                                        </p:attrNameLst>
                                      </p:cBhvr>
                                    </p:animMotion>
                                  </p:childTnLst>
                                </p:cTn>
                              </p:par>
                              <p:par>
                                <p:cTn id="11" presetID="42" presetClass="path" presetSubtype="0" accel="50000" decel="50000" fill="hold" grpId="0" nodeType="withEffect">
                                  <p:stCondLst>
                                    <p:cond delay="0"/>
                                  </p:stCondLst>
                                  <p:childTnLst>
                                    <p:animMotion origin="layout" path="M 0 0 L 0 0.25 E" pathEditMode="relative" ptsTypes="">
                                      <p:cBhvr>
                                        <p:cTn id="12" dur="2000" fill="hold"/>
                                        <p:tgtEl>
                                          <p:spTgt spid="126"/>
                                        </p:tgtEl>
                                        <p:attrNameLst>
                                          <p:attrName>ppt_x</p:attrName>
                                          <p:attrName>ppt_y</p:attrName>
                                        </p:attrNameLst>
                                      </p:cBhvr>
                                    </p:animMotion>
                                  </p:childTnLst>
                                </p:cTn>
                              </p:par>
                              <p:par>
                                <p:cTn id="13" presetID="42" presetClass="path" presetSubtype="0" accel="50000" decel="50000" fill="hold" grpId="0" nodeType="withEffect">
                                  <p:stCondLst>
                                    <p:cond delay="0"/>
                                  </p:stCondLst>
                                  <p:childTnLst>
                                    <p:animMotion origin="layout" path="M 0 0 L 0 0.25 E" pathEditMode="relative" ptsTypes="">
                                      <p:cBhvr>
                                        <p:cTn id="14" dur="2000" fill="hold"/>
                                        <p:tgtEl>
                                          <p:spTgt spid="127"/>
                                        </p:tgtEl>
                                        <p:attrNameLst>
                                          <p:attrName>ppt_x</p:attrName>
                                          <p:attrName>ppt_y</p:attrName>
                                        </p:attrNameLst>
                                      </p:cBhvr>
                                    </p:animMotion>
                                  </p:childTnLst>
                                </p:cTn>
                              </p:par>
                              <p:par>
                                <p:cTn id="15" presetID="42" presetClass="path" presetSubtype="0" accel="50000" decel="50000" fill="hold" grpId="0" nodeType="withEffect">
                                  <p:stCondLst>
                                    <p:cond delay="0"/>
                                  </p:stCondLst>
                                  <p:childTnLst>
                                    <p:animMotion origin="layout" path="M 0 0 L 0 0.25 E" pathEditMode="relative" ptsTypes="">
                                      <p:cBhvr>
                                        <p:cTn id="16" dur="2000" fill="hold"/>
                                        <p:tgtEl>
                                          <p:spTgt spid="128"/>
                                        </p:tgtEl>
                                        <p:attrNameLst>
                                          <p:attrName>ppt_x</p:attrName>
                                          <p:attrName>ppt_y</p:attrName>
                                        </p:attrNameLst>
                                      </p:cBhvr>
                                    </p:animMotion>
                                  </p:childTnLst>
                                </p:cTn>
                              </p:par>
                              <p:par>
                                <p:cTn id="17" presetID="42" presetClass="path" presetSubtype="0" accel="50000" decel="50000" fill="hold" grpId="0" nodeType="withEffect">
                                  <p:stCondLst>
                                    <p:cond delay="0"/>
                                  </p:stCondLst>
                                  <p:childTnLst>
                                    <p:animMotion origin="layout" path="M 0 0 L 0 0.25 E" pathEditMode="relative" ptsTypes="">
                                      <p:cBhvr>
                                        <p:cTn id="18" dur="2000" fill="hold"/>
                                        <p:tgtEl>
                                          <p:spTgt spid="129"/>
                                        </p:tgtEl>
                                        <p:attrNameLst>
                                          <p:attrName>ppt_x</p:attrName>
                                          <p:attrName>ppt_y</p:attrName>
                                        </p:attrNameLst>
                                      </p:cBhvr>
                                    </p:animMotion>
                                  </p:childTnLst>
                                </p:cTn>
                              </p:par>
                              <p:par>
                                <p:cTn id="19" presetID="42" presetClass="path" presetSubtype="0" accel="50000" decel="50000" fill="hold" grpId="0" nodeType="withEffect">
                                  <p:stCondLst>
                                    <p:cond delay="0"/>
                                  </p:stCondLst>
                                  <p:childTnLst>
                                    <p:animMotion origin="layout" path="M 0 0 L 0 0.25 E" pathEditMode="relative" ptsTypes="">
                                      <p:cBhvr>
                                        <p:cTn id="20" dur="2000" fill="hold"/>
                                        <p:tgtEl>
                                          <p:spTgt spid="137"/>
                                        </p:tgtEl>
                                        <p:attrNameLst>
                                          <p:attrName>ppt_x</p:attrName>
                                          <p:attrName>ppt_y</p:attrName>
                                        </p:attrNameLst>
                                      </p:cBhvr>
                                    </p:animMotion>
                                  </p:childTnLst>
                                </p:cTn>
                              </p:par>
                              <p:par>
                                <p:cTn id="21" presetID="42" presetClass="path" presetSubtype="0" accel="50000" decel="50000" fill="hold" grpId="0" nodeType="withEffect">
                                  <p:stCondLst>
                                    <p:cond delay="0"/>
                                  </p:stCondLst>
                                  <p:childTnLst>
                                    <p:animMotion origin="layout" path="M 0 0 L 0 0.25 E" pathEditMode="relative" ptsTypes="">
                                      <p:cBhvr>
                                        <p:cTn id="22" dur="2000" fill="hold"/>
                                        <p:tgtEl>
                                          <p:spTgt spid="138"/>
                                        </p:tgtEl>
                                        <p:attrNameLst>
                                          <p:attrName>ppt_x</p:attrName>
                                          <p:attrName>ppt_y</p:attrName>
                                        </p:attrNameLst>
                                      </p:cBhvr>
                                    </p:animMotion>
                                  </p:childTnLst>
                                </p:cTn>
                              </p:par>
                              <p:par>
                                <p:cTn id="23" presetID="42" presetClass="path" presetSubtype="0" accel="50000" decel="50000" fill="hold" grpId="0" nodeType="withEffect">
                                  <p:stCondLst>
                                    <p:cond delay="0"/>
                                  </p:stCondLst>
                                  <p:childTnLst>
                                    <p:animMotion origin="layout" path="M 0 0 L 0 0.25 E" pathEditMode="relative" ptsTypes="">
                                      <p:cBhvr>
                                        <p:cTn id="24" dur="2000" fill="hold"/>
                                        <p:tgtEl>
                                          <p:spTgt spid="139"/>
                                        </p:tgtEl>
                                        <p:attrNameLst>
                                          <p:attrName>ppt_x</p:attrName>
                                          <p:attrName>ppt_y</p:attrName>
                                        </p:attrNameLst>
                                      </p:cBhvr>
                                    </p:animMotion>
                                  </p:childTnLst>
                                </p:cTn>
                              </p:par>
                              <p:par>
                                <p:cTn id="25" presetID="42" presetClass="path" presetSubtype="0" accel="50000" decel="50000" fill="hold" grpId="0" nodeType="withEffect">
                                  <p:stCondLst>
                                    <p:cond delay="0"/>
                                  </p:stCondLst>
                                  <p:childTnLst>
                                    <p:animMotion origin="layout" path="M 0 0 L 0 0.25 E" pathEditMode="relative" ptsTypes="">
                                      <p:cBhvr>
                                        <p:cTn id="26" dur="2000" fill="hold"/>
                                        <p:tgtEl>
                                          <p:spTgt spid="140"/>
                                        </p:tgtEl>
                                        <p:attrNameLst>
                                          <p:attrName>ppt_x</p:attrName>
                                          <p:attrName>ppt_y</p:attrName>
                                        </p:attrNameLst>
                                      </p:cBhvr>
                                    </p:animMotion>
                                  </p:childTnLst>
                                </p:cTn>
                              </p:par>
                              <p:par>
                                <p:cTn id="27" presetID="42" presetClass="path" presetSubtype="0" accel="50000" decel="50000" fill="hold" grpId="0" nodeType="withEffect">
                                  <p:stCondLst>
                                    <p:cond delay="0"/>
                                  </p:stCondLst>
                                  <p:childTnLst>
                                    <p:animMotion origin="layout" path="M 0 0 L 0 0.25 E" pathEditMode="relative" ptsTypes="">
                                      <p:cBhvr>
                                        <p:cTn id="28" dur="2000" fill="hold"/>
                                        <p:tgtEl>
                                          <p:spTgt spid="141"/>
                                        </p:tgtEl>
                                        <p:attrNameLst>
                                          <p:attrName>ppt_x</p:attrName>
                                          <p:attrName>ppt_y</p:attrName>
                                        </p:attrNameLst>
                                      </p:cBhvr>
                                    </p:animMotion>
                                  </p:childTnLst>
                                </p:cTn>
                              </p:par>
                            </p:childTnLst>
                          </p:cTn>
                        </p:par>
                        <p:par>
                          <p:cTn id="29" fill="hold">
                            <p:stCondLst>
                              <p:cond delay="2000"/>
                            </p:stCondLst>
                            <p:childTnLst>
                              <p:par>
                                <p:cTn id="30" presetID="22" presetClass="entr" presetSubtype="1" fill="hold" nodeType="afterEffect">
                                  <p:stCondLst>
                                    <p:cond delay="25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animBg="1"/>
      <p:bldP spid="125" grpId="0"/>
      <p:bldP spid="126" grpId="0"/>
      <p:bldP spid="127" grpId="0" animBg="1"/>
      <p:bldP spid="128" grpId="0"/>
      <p:bldP spid="129" grpId="0"/>
      <p:bldP spid="137" grpId="0" animBg="1"/>
      <p:bldP spid="138" grpId="0"/>
      <p:bldP spid="139" grpId="0"/>
      <p:bldP spid="140" grpId="0"/>
      <p:bldP spid="14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4"/>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55816" y="5628267"/>
            <a:ext cx="1826141" cy="200055"/>
          </a:xfrm>
          <a:prstGeom prst="rect">
            <a:avLst/>
          </a:prstGeom>
          <a:noFill/>
        </p:spPr>
        <p:txBody>
          <a:bodyPr wrap="none" rtlCol="0">
            <a:spAutoFit/>
          </a:bodyPr>
          <a:lstStyle/>
          <a:p>
            <a:r>
              <a:rPr lang="en-US" sz="700" dirty="0">
                <a:solidFill>
                  <a:schemeClr val="bg1"/>
                </a:solidFill>
                <a:latin typeface="Roboto Condensed" pitchFamily="2" charset="0"/>
                <a:ea typeface="Roboto Condensed" pitchFamily="2" charset="0"/>
              </a:rPr>
              <a:t>Copyright © 2016 Ingenious Mobility Ventures</a:t>
            </a:r>
          </a:p>
        </p:txBody>
      </p:sp>
      <p:sp>
        <p:nvSpPr>
          <p:cNvPr id="16" name="Title 15"/>
          <p:cNvSpPr>
            <a:spLocks noGrp="1"/>
          </p:cNvSpPr>
          <p:nvPr>
            <p:ph type="title"/>
          </p:nvPr>
        </p:nvSpPr>
        <p:spPr>
          <a:xfrm>
            <a:off x="615343" y="561221"/>
            <a:ext cx="3717624" cy="992070"/>
          </a:xfrm>
        </p:spPr>
        <p:txBody>
          <a:bodyPr>
            <a:normAutofit fontScale="90000"/>
          </a:bodyPr>
          <a:lstStyle/>
          <a:p>
            <a:r>
              <a:rPr lang="en-US" dirty="0"/>
              <a:t>EDIT MY PROFILE</a:t>
            </a:r>
            <a:br>
              <a:rPr lang="en-US" dirty="0"/>
            </a:br>
            <a:r>
              <a:rPr lang="en-US" sz="2200" dirty="0">
                <a:solidFill>
                  <a:srgbClr val="FF0000"/>
                </a:solidFill>
              </a:rPr>
              <a:t>DEPENDENTS</a:t>
            </a:r>
          </a:p>
        </p:txBody>
      </p:sp>
      <p:grpSp>
        <p:nvGrpSpPr>
          <p:cNvPr id="99" name="Group 98"/>
          <p:cNvGrpSpPr/>
          <p:nvPr/>
        </p:nvGrpSpPr>
        <p:grpSpPr>
          <a:xfrm>
            <a:off x="10000673" y="559334"/>
            <a:ext cx="1750800" cy="669660"/>
            <a:chOff x="13206479" y="-386822"/>
            <a:chExt cx="1750800" cy="669660"/>
          </a:xfrm>
        </p:grpSpPr>
        <p:sp>
          <p:nvSpPr>
            <p:cNvPr id="100" name="TextBox 99"/>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101" name="TextBox 100"/>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105" name="Action Button: Home 104">
            <a:hlinkClick r:id="rId5" action="ppaction://hlinksldjump" highlightClick="1"/>
          </p:cNvPr>
          <p:cNvSpPr/>
          <p:nvPr/>
        </p:nvSpPr>
        <p:spPr>
          <a:xfrm>
            <a:off x="7267892" y="595475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L-Shape 105"/>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783209" y="988672"/>
            <a:ext cx="145584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EDIT MY PROFILE</a:t>
            </a:r>
          </a:p>
        </p:txBody>
      </p:sp>
      <p:sp>
        <p:nvSpPr>
          <p:cNvPr id="107" name="Rounded Rectangle 106"/>
          <p:cNvSpPr/>
          <p:nvPr/>
        </p:nvSpPr>
        <p:spPr>
          <a:xfrm>
            <a:off x="6336099" y="1596103"/>
            <a:ext cx="2519414"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08" name="TextBox 107"/>
          <p:cNvSpPr txBox="1"/>
          <p:nvPr/>
        </p:nvSpPr>
        <p:spPr>
          <a:xfrm>
            <a:off x="6271261" y="1458572"/>
            <a:ext cx="3561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email</a:t>
            </a:r>
          </a:p>
        </p:txBody>
      </p:sp>
      <p:sp>
        <p:nvSpPr>
          <p:cNvPr id="109" name="TextBox 108"/>
          <p:cNvSpPr txBox="1"/>
          <p:nvPr/>
        </p:nvSpPr>
        <p:spPr>
          <a:xfrm>
            <a:off x="6283674" y="1562224"/>
            <a:ext cx="187039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ken@burkett.mobi</a:t>
            </a:r>
          </a:p>
        </p:txBody>
      </p:sp>
      <p:sp>
        <p:nvSpPr>
          <p:cNvPr id="110" name="Rounded Rectangle 109"/>
          <p:cNvSpPr/>
          <p:nvPr/>
        </p:nvSpPr>
        <p:spPr>
          <a:xfrm>
            <a:off x="6337031" y="187752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1" name="TextBox 110"/>
          <p:cNvSpPr txBox="1"/>
          <p:nvPr/>
        </p:nvSpPr>
        <p:spPr>
          <a:xfrm>
            <a:off x="6263856" y="1740048"/>
            <a:ext cx="636713"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Mobile number</a:t>
            </a:r>
          </a:p>
        </p:txBody>
      </p:sp>
      <p:sp>
        <p:nvSpPr>
          <p:cNvPr id="113" name="TextBox 112"/>
          <p:cNvSpPr txBox="1"/>
          <p:nvPr/>
        </p:nvSpPr>
        <p:spPr>
          <a:xfrm>
            <a:off x="6284606" y="184364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4" name="Rounded Rectangle 113"/>
          <p:cNvSpPr/>
          <p:nvPr/>
        </p:nvSpPr>
        <p:spPr>
          <a:xfrm>
            <a:off x="7689932" y="187845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5" name="TextBox 114"/>
          <p:cNvSpPr txBox="1"/>
          <p:nvPr/>
        </p:nvSpPr>
        <p:spPr>
          <a:xfrm>
            <a:off x="7616757" y="1740983"/>
            <a:ext cx="89960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Back Up Phone Number</a:t>
            </a:r>
          </a:p>
        </p:txBody>
      </p:sp>
      <p:sp>
        <p:nvSpPr>
          <p:cNvPr id="116" name="TextBox 115"/>
          <p:cNvSpPr txBox="1"/>
          <p:nvPr/>
        </p:nvSpPr>
        <p:spPr>
          <a:xfrm>
            <a:off x="7637507" y="184458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7" name="Rectangle 116"/>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L-Shape 117"/>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p:cNvSpPr txBox="1"/>
          <p:nvPr/>
        </p:nvSpPr>
        <p:spPr>
          <a:xfrm>
            <a:off x="6783209" y="988672"/>
            <a:ext cx="145584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EDIT MY PROFILE</a:t>
            </a:r>
          </a:p>
        </p:txBody>
      </p:sp>
      <p:sp>
        <p:nvSpPr>
          <p:cNvPr id="121" name="Rounded Rectangle 120"/>
          <p:cNvSpPr/>
          <p:nvPr/>
        </p:nvSpPr>
        <p:spPr>
          <a:xfrm>
            <a:off x="6219585" y="3787940"/>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2" name="TextBox 121"/>
          <p:cNvSpPr txBox="1"/>
          <p:nvPr/>
        </p:nvSpPr>
        <p:spPr>
          <a:xfrm>
            <a:off x="6190831" y="1281670"/>
            <a:ext cx="833083" cy="246221"/>
          </a:xfrm>
          <a:prstGeom prst="rect">
            <a:avLst/>
          </a:prstGeom>
          <a:noFill/>
        </p:spPr>
        <p:txBody>
          <a:bodyPr wrap="square" rtlCol="0">
            <a:spAutoFit/>
          </a:bodyPr>
          <a:lstStyle/>
          <a:p>
            <a:r>
              <a:rPr lang="en-US" sz="1000" b="1" dirty="0">
                <a:latin typeface="Roboto Condensed" pitchFamily="2" charset="0"/>
                <a:ea typeface="Roboto Condensed" pitchFamily="2" charset="0"/>
              </a:rPr>
              <a:t>KEN </a:t>
            </a:r>
            <a:endParaRPr lang="en-US" sz="1000" b="1" dirty="0">
              <a:solidFill>
                <a:srgbClr val="0070C0"/>
              </a:solidFill>
              <a:latin typeface="Roboto Condensed" pitchFamily="2" charset="0"/>
              <a:ea typeface="Roboto Condensed" pitchFamily="2" charset="0"/>
            </a:endParaRPr>
          </a:p>
        </p:txBody>
      </p:sp>
      <p:sp>
        <p:nvSpPr>
          <p:cNvPr id="123" name="Rounded Rectangle 122"/>
          <p:cNvSpPr/>
          <p:nvPr/>
        </p:nvSpPr>
        <p:spPr>
          <a:xfrm>
            <a:off x="6218975" y="3124016"/>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4" name="TextBox 123"/>
          <p:cNvSpPr txBox="1"/>
          <p:nvPr/>
        </p:nvSpPr>
        <p:spPr>
          <a:xfrm>
            <a:off x="6599245" y="1276688"/>
            <a:ext cx="2276339" cy="246221"/>
          </a:xfrm>
          <a:prstGeom prst="rect">
            <a:avLst/>
          </a:prstGeom>
          <a:noFill/>
        </p:spPr>
        <p:txBody>
          <a:bodyPr wrap="square" rtlCol="0">
            <a:spAutoFit/>
          </a:bodyPr>
          <a:lstStyle/>
          <a:p>
            <a:r>
              <a:rPr lang="en-US" sz="1000" b="1" dirty="0">
                <a:latin typeface="Roboto Condensed" pitchFamily="2" charset="0"/>
                <a:ea typeface="Roboto Condensed" pitchFamily="2" charset="0"/>
              </a:rPr>
              <a:t>BURKETT               DOB: </a:t>
            </a:r>
            <a:r>
              <a:rPr lang="en-US" sz="700" b="1" dirty="0">
                <a:latin typeface="Roboto Condensed" pitchFamily="2" charset="0"/>
                <a:ea typeface="Roboto Condensed" pitchFamily="2" charset="0"/>
              </a:rPr>
              <a:t>11-16-1965 </a:t>
            </a:r>
            <a:r>
              <a:rPr lang="en-US" sz="1000" b="1" dirty="0">
                <a:latin typeface="Roboto Condensed" pitchFamily="2" charset="0"/>
                <a:ea typeface="Roboto Condensed" pitchFamily="2" charset="0"/>
              </a:rPr>
              <a:t>      (M)  </a:t>
            </a:r>
          </a:p>
        </p:txBody>
      </p:sp>
      <p:sp>
        <p:nvSpPr>
          <p:cNvPr id="125" name="TextBox 124"/>
          <p:cNvSpPr txBox="1"/>
          <p:nvPr/>
        </p:nvSpPr>
        <p:spPr>
          <a:xfrm>
            <a:off x="6193688" y="3139910"/>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BILLING ADDRESS</a:t>
            </a:r>
          </a:p>
        </p:txBody>
      </p:sp>
      <p:sp>
        <p:nvSpPr>
          <p:cNvPr id="126" name="TextBox 125"/>
          <p:cNvSpPr txBox="1"/>
          <p:nvPr/>
        </p:nvSpPr>
        <p:spPr>
          <a:xfrm>
            <a:off x="6214078" y="3783577"/>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PAYMENT INFORMATION</a:t>
            </a:r>
          </a:p>
        </p:txBody>
      </p:sp>
      <p:sp>
        <p:nvSpPr>
          <p:cNvPr id="127" name="Rounded Rectangle 126"/>
          <p:cNvSpPr/>
          <p:nvPr/>
        </p:nvSpPr>
        <p:spPr>
          <a:xfrm>
            <a:off x="6229347" y="2777642"/>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8" name="TextBox 127"/>
          <p:cNvSpPr txBox="1"/>
          <p:nvPr/>
        </p:nvSpPr>
        <p:spPr>
          <a:xfrm>
            <a:off x="6205116" y="2758051"/>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DEPENDENTS   (1)</a:t>
            </a:r>
            <a:endParaRPr lang="en-US" sz="900" b="1" dirty="0">
              <a:latin typeface="Roboto Condensed" pitchFamily="2" charset="0"/>
              <a:ea typeface="Roboto Condensed" pitchFamily="2" charset="0"/>
            </a:endParaRPr>
          </a:p>
        </p:txBody>
      </p:sp>
      <p:sp>
        <p:nvSpPr>
          <p:cNvPr id="129" name="TextBox 128"/>
          <p:cNvSpPr txBox="1"/>
          <p:nvPr/>
        </p:nvSpPr>
        <p:spPr>
          <a:xfrm>
            <a:off x="8204602" y="2677792"/>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0" name="Rounded Rectangle 129"/>
          <p:cNvSpPr/>
          <p:nvPr/>
        </p:nvSpPr>
        <p:spPr>
          <a:xfrm>
            <a:off x="6234516" y="2131879"/>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2" name="TextBox 131"/>
          <p:cNvSpPr txBox="1"/>
          <p:nvPr/>
        </p:nvSpPr>
        <p:spPr>
          <a:xfrm>
            <a:off x="6210285" y="2112288"/>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ALLERGIES</a:t>
            </a:r>
            <a:endParaRPr lang="en-US" sz="900" b="1" dirty="0">
              <a:latin typeface="Roboto Condensed" pitchFamily="2" charset="0"/>
              <a:ea typeface="Roboto Condensed" pitchFamily="2" charset="0"/>
            </a:endParaRPr>
          </a:p>
        </p:txBody>
      </p:sp>
      <p:sp>
        <p:nvSpPr>
          <p:cNvPr id="133" name="TextBox 132"/>
          <p:cNvSpPr txBox="1"/>
          <p:nvPr/>
        </p:nvSpPr>
        <p:spPr>
          <a:xfrm>
            <a:off x="8209771" y="2032029"/>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4" name="Rounded Rectangle 133"/>
          <p:cNvSpPr/>
          <p:nvPr/>
        </p:nvSpPr>
        <p:spPr>
          <a:xfrm>
            <a:off x="6239681" y="2439261"/>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5" name="TextBox 134"/>
          <p:cNvSpPr txBox="1"/>
          <p:nvPr/>
        </p:nvSpPr>
        <p:spPr>
          <a:xfrm>
            <a:off x="6215450" y="2419670"/>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DELIVERY ADDRESS  (2)</a:t>
            </a:r>
            <a:endParaRPr lang="en-US" sz="900" b="1" dirty="0">
              <a:latin typeface="Roboto Condensed" pitchFamily="2" charset="0"/>
              <a:ea typeface="Roboto Condensed" pitchFamily="2" charset="0"/>
            </a:endParaRPr>
          </a:p>
        </p:txBody>
      </p:sp>
      <p:sp>
        <p:nvSpPr>
          <p:cNvPr id="136" name="TextBox 135"/>
          <p:cNvSpPr txBox="1"/>
          <p:nvPr/>
        </p:nvSpPr>
        <p:spPr>
          <a:xfrm>
            <a:off x="8214940" y="2347158"/>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7" name="Rounded Rectangle 136"/>
          <p:cNvSpPr/>
          <p:nvPr/>
        </p:nvSpPr>
        <p:spPr>
          <a:xfrm>
            <a:off x="6232689" y="3462698"/>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8" name="TextBox 137"/>
          <p:cNvSpPr txBox="1"/>
          <p:nvPr/>
        </p:nvSpPr>
        <p:spPr>
          <a:xfrm>
            <a:off x="6216494" y="3460944"/>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RX INSURANCE  CARD  (1)</a:t>
            </a:r>
          </a:p>
        </p:txBody>
      </p:sp>
      <p:sp>
        <p:nvSpPr>
          <p:cNvPr id="139" name="TextBox 138"/>
          <p:cNvSpPr txBox="1"/>
          <p:nvPr/>
        </p:nvSpPr>
        <p:spPr>
          <a:xfrm>
            <a:off x="8209771" y="3016170"/>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40" name="TextBox 139"/>
          <p:cNvSpPr txBox="1"/>
          <p:nvPr/>
        </p:nvSpPr>
        <p:spPr>
          <a:xfrm>
            <a:off x="8202022" y="3372633"/>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41" name="TextBox 140"/>
          <p:cNvSpPr txBox="1"/>
          <p:nvPr/>
        </p:nvSpPr>
        <p:spPr>
          <a:xfrm>
            <a:off x="8184255" y="3681947"/>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grpSp>
        <p:nvGrpSpPr>
          <p:cNvPr id="5" name="Group 4"/>
          <p:cNvGrpSpPr/>
          <p:nvPr/>
        </p:nvGrpSpPr>
        <p:grpSpPr>
          <a:xfrm>
            <a:off x="6063616" y="2954039"/>
            <a:ext cx="2542079" cy="1947225"/>
            <a:chOff x="2406839" y="3526330"/>
            <a:chExt cx="2542079" cy="1947225"/>
          </a:xfrm>
        </p:grpSpPr>
        <p:sp>
          <p:nvSpPr>
            <p:cNvPr id="57" name="TextBox 56"/>
            <p:cNvSpPr txBox="1"/>
            <p:nvPr/>
          </p:nvSpPr>
          <p:spPr>
            <a:xfrm>
              <a:off x="2406839" y="3526330"/>
              <a:ext cx="1308594" cy="307777"/>
            </a:xfrm>
            <a:prstGeom prst="rect">
              <a:avLst/>
            </a:prstGeom>
            <a:noFill/>
          </p:spPr>
          <p:txBody>
            <a:bodyPr wrap="square" rtlCol="0">
              <a:spAutoFit/>
            </a:bodyPr>
            <a:lstStyle/>
            <a:p>
              <a:r>
                <a:rPr lang="en-US" sz="1400" b="1" dirty="0">
                  <a:solidFill>
                    <a:srgbClr val="256FBD"/>
                  </a:solidFill>
                  <a:latin typeface="Roboto Condensed" pitchFamily="2" charset="0"/>
                  <a:ea typeface="Roboto Condensed" pitchFamily="2" charset="0"/>
                </a:rPr>
                <a:t>    </a:t>
              </a:r>
              <a:r>
                <a:rPr lang="en-US" sz="1400" b="1" dirty="0">
                  <a:solidFill>
                    <a:srgbClr val="9AC642"/>
                  </a:solidFill>
                  <a:latin typeface="Roboto Condensed" pitchFamily="2" charset="0"/>
                  <a:ea typeface="Roboto Condensed" pitchFamily="2" charset="0"/>
                </a:rPr>
                <a:t>1-</a:t>
              </a:r>
              <a:r>
                <a:rPr lang="en-US" sz="1400" b="1" dirty="0">
                  <a:solidFill>
                    <a:srgbClr val="256FBD"/>
                  </a:solidFill>
                  <a:latin typeface="Roboto Condensed" pitchFamily="2" charset="0"/>
                  <a:ea typeface="Roboto Condensed" pitchFamily="2" charset="0"/>
                </a:rPr>
                <a:t> </a:t>
              </a:r>
              <a:r>
                <a:rPr lang="en-US" sz="1200" b="1" dirty="0">
                  <a:solidFill>
                    <a:srgbClr val="256FBD"/>
                  </a:solidFill>
                  <a:latin typeface="Roboto Condensed" pitchFamily="2" charset="0"/>
                  <a:ea typeface="Roboto Condensed" pitchFamily="2" charset="0"/>
                </a:rPr>
                <a:t>Xander</a:t>
              </a:r>
              <a:endParaRPr lang="en-US" sz="1200" dirty="0">
                <a:solidFill>
                  <a:srgbClr val="666666"/>
                </a:solidFill>
                <a:latin typeface="Roboto Condensed" pitchFamily="2" charset="0"/>
                <a:ea typeface="Roboto Condensed" pitchFamily="2" charset="0"/>
              </a:endParaRPr>
            </a:p>
          </p:txBody>
        </p:sp>
        <p:sp>
          <p:nvSpPr>
            <p:cNvPr id="59" name="TextBox 58"/>
            <p:cNvSpPr txBox="1"/>
            <p:nvPr/>
          </p:nvSpPr>
          <p:spPr>
            <a:xfrm>
              <a:off x="3313903" y="3556713"/>
              <a:ext cx="1384070" cy="276999"/>
            </a:xfrm>
            <a:prstGeom prst="rect">
              <a:avLst/>
            </a:prstGeom>
            <a:noFill/>
          </p:spPr>
          <p:txBody>
            <a:bodyPr wrap="square" rtlCol="0">
              <a:spAutoFit/>
            </a:bodyPr>
            <a:lstStyle/>
            <a:p>
              <a:r>
                <a:rPr lang="en-US" sz="1200" b="1" dirty="0">
                  <a:solidFill>
                    <a:srgbClr val="256FBD"/>
                  </a:solidFill>
                  <a:latin typeface="Roboto Condensed" pitchFamily="2" charset="0"/>
                  <a:ea typeface="Roboto Condensed" pitchFamily="2" charset="0"/>
                </a:rPr>
                <a:t>Burkett</a:t>
              </a:r>
              <a:endParaRPr lang="en-US" sz="1200" dirty="0">
                <a:solidFill>
                  <a:srgbClr val="666666"/>
                </a:solidFill>
                <a:latin typeface="Roboto Condensed" pitchFamily="2" charset="0"/>
                <a:ea typeface="Roboto Condensed" pitchFamily="2" charset="0"/>
              </a:endParaRPr>
            </a:p>
          </p:txBody>
        </p:sp>
        <p:sp>
          <p:nvSpPr>
            <p:cNvPr id="60" name="TextBox 59"/>
            <p:cNvSpPr txBox="1"/>
            <p:nvPr/>
          </p:nvSpPr>
          <p:spPr>
            <a:xfrm>
              <a:off x="2772317" y="3735808"/>
              <a:ext cx="1481967" cy="230832"/>
            </a:xfrm>
            <a:prstGeom prst="rect">
              <a:avLst/>
            </a:prstGeom>
            <a:noFill/>
          </p:spPr>
          <p:txBody>
            <a:bodyPr wrap="square" rtlCol="0">
              <a:spAutoFit/>
            </a:bodyPr>
            <a:lstStyle/>
            <a:p>
              <a:r>
                <a:rPr lang="en-US" sz="900" b="1" dirty="0">
                  <a:latin typeface="Roboto Condensed" pitchFamily="2" charset="0"/>
                  <a:ea typeface="Roboto Condensed" pitchFamily="2" charset="0"/>
                </a:rPr>
                <a:t>DOB: 5-19-2015 </a:t>
              </a:r>
              <a:r>
                <a:rPr lang="en-US" sz="900" b="1" dirty="0">
                  <a:solidFill>
                    <a:srgbClr val="256FBD"/>
                  </a:solidFill>
                  <a:latin typeface="Roboto Condensed" pitchFamily="2" charset="0"/>
                  <a:ea typeface="Roboto Condensed" pitchFamily="2" charset="0"/>
                </a:rPr>
                <a:t>           (</a:t>
              </a:r>
              <a:r>
                <a:rPr lang="en-US" sz="900" b="1" dirty="0">
                  <a:latin typeface="Roboto Condensed" pitchFamily="2" charset="0"/>
                  <a:ea typeface="Roboto Condensed" pitchFamily="2" charset="0"/>
                </a:rPr>
                <a:t>M</a:t>
              </a:r>
              <a:r>
                <a:rPr lang="en-US" sz="900" b="1" dirty="0">
                  <a:solidFill>
                    <a:srgbClr val="256FBD"/>
                  </a:solidFill>
                  <a:latin typeface="Roboto Condensed" pitchFamily="2" charset="0"/>
                  <a:ea typeface="Roboto Condensed" pitchFamily="2" charset="0"/>
                </a:rPr>
                <a:t>)</a:t>
              </a:r>
              <a:endParaRPr lang="en-US" sz="900" dirty="0">
                <a:solidFill>
                  <a:srgbClr val="666666"/>
                </a:solidFill>
                <a:latin typeface="Roboto Condensed" pitchFamily="2" charset="0"/>
                <a:ea typeface="Roboto Condensed" pitchFamily="2" charset="0"/>
              </a:endParaRPr>
            </a:p>
          </p:txBody>
        </p:sp>
        <p:sp>
          <p:nvSpPr>
            <p:cNvPr id="61" name="TextBox 60"/>
            <p:cNvSpPr txBox="1"/>
            <p:nvPr/>
          </p:nvSpPr>
          <p:spPr>
            <a:xfrm>
              <a:off x="2754551" y="3916573"/>
              <a:ext cx="1396726" cy="369332"/>
            </a:xfrm>
            <a:prstGeom prst="rect">
              <a:avLst/>
            </a:prstGeom>
            <a:noFill/>
          </p:spPr>
          <p:txBody>
            <a:bodyPr wrap="square" rtlCol="0">
              <a:spAutoFit/>
            </a:bodyPr>
            <a:lstStyle/>
            <a:p>
              <a:r>
                <a:rPr lang="en-US" sz="900" b="1" dirty="0">
                  <a:latin typeface="Roboto Condensed" pitchFamily="2" charset="0"/>
                  <a:ea typeface="Roboto Condensed" pitchFamily="2" charset="0"/>
                </a:rPr>
                <a:t>ALLERGIES:  </a:t>
              </a:r>
            </a:p>
            <a:p>
              <a:r>
                <a:rPr lang="en-US" sz="900" b="1" dirty="0">
                  <a:solidFill>
                    <a:srgbClr val="256FBD"/>
                  </a:solidFill>
                  <a:latin typeface="Roboto Condensed" pitchFamily="2" charset="0"/>
                  <a:ea typeface="Roboto Condensed" pitchFamily="2" charset="0"/>
                </a:rPr>
                <a:t>Shellfish, Iodine</a:t>
              </a:r>
              <a:endParaRPr lang="en-US" sz="900" dirty="0">
                <a:solidFill>
                  <a:srgbClr val="666666"/>
                </a:solidFill>
                <a:latin typeface="Roboto Condensed" pitchFamily="2" charset="0"/>
                <a:ea typeface="Roboto Condensed" pitchFamily="2" charset="0"/>
              </a:endParaRPr>
            </a:p>
          </p:txBody>
        </p:sp>
        <p:sp>
          <p:nvSpPr>
            <p:cNvPr id="62" name="TextBox 61"/>
            <p:cNvSpPr txBox="1"/>
            <p:nvPr/>
          </p:nvSpPr>
          <p:spPr>
            <a:xfrm>
              <a:off x="2754551" y="4271333"/>
              <a:ext cx="1396726" cy="353943"/>
            </a:xfrm>
            <a:prstGeom prst="rect">
              <a:avLst/>
            </a:prstGeom>
            <a:noFill/>
          </p:spPr>
          <p:txBody>
            <a:bodyPr wrap="square" rtlCol="0">
              <a:spAutoFit/>
            </a:bodyPr>
            <a:lstStyle/>
            <a:p>
              <a:r>
                <a:rPr lang="en-US" sz="900" b="1" dirty="0">
                  <a:latin typeface="Roboto Condensed" pitchFamily="2" charset="0"/>
                  <a:ea typeface="Roboto Condensed" pitchFamily="2" charset="0"/>
                </a:rPr>
                <a:t>SHIPPING ADDRESS  </a:t>
              </a:r>
            </a:p>
            <a:p>
              <a:r>
                <a:rPr lang="en-US" sz="800" b="1" dirty="0">
                  <a:solidFill>
                    <a:srgbClr val="256FBD"/>
                  </a:solidFill>
                  <a:latin typeface="Roboto Condensed" pitchFamily="2" charset="0"/>
                  <a:ea typeface="Roboto Condensed" pitchFamily="2" charset="0"/>
                </a:rPr>
                <a:t>Same as Account Holder</a:t>
              </a:r>
              <a:endParaRPr lang="en-US" sz="800" dirty="0">
                <a:solidFill>
                  <a:srgbClr val="666666"/>
                </a:solidFill>
                <a:latin typeface="Roboto Condensed" pitchFamily="2" charset="0"/>
                <a:ea typeface="Roboto Condensed" pitchFamily="2" charset="0"/>
              </a:endParaRPr>
            </a:p>
          </p:txBody>
        </p:sp>
        <p:sp>
          <p:nvSpPr>
            <p:cNvPr id="63" name="TextBox 62"/>
            <p:cNvSpPr txBox="1"/>
            <p:nvPr/>
          </p:nvSpPr>
          <p:spPr>
            <a:xfrm>
              <a:off x="2757861" y="4550225"/>
              <a:ext cx="2191057" cy="923330"/>
            </a:xfrm>
            <a:prstGeom prst="rect">
              <a:avLst/>
            </a:prstGeom>
            <a:noFill/>
          </p:spPr>
          <p:txBody>
            <a:bodyPr wrap="square" rtlCol="0">
              <a:spAutoFit/>
            </a:bodyPr>
            <a:lstStyle/>
            <a:p>
              <a:r>
                <a:rPr lang="en-US" sz="900" b="1" dirty="0">
                  <a:latin typeface="Roboto Condensed" pitchFamily="2" charset="0"/>
                  <a:ea typeface="Roboto Condensed" pitchFamily="2" charset="0"/>
                </a:rPr>
                <a:t>RX INSURANCE</a:t>
              </a:r>
            </a:p>
            <a:p>
              <a:r>
                <a:rPr lang="en-US" sz="800" b="1" dirty="0">
                  <a:solidFill>
                    <a:srgbClr val="256FBD"/>
                  </a:solidFill>
                  <a:latin typeface="Roboto Condensed" pitchFamily="2" charset="0"/>
                  <a:ea typeface="Roboto Condensed" pitchFamily="2" charset="0"/>
                </a:rPr>
                <a:t>Same as Account Holder</a:t>
              </a:r>
            </a:p>
            <a:p>
              <a:r>
                <a:rPr lang="en-US" sz="800" b="1" dirty="0">
                  <a:solidFill>
                    <a:srgbClr val="256FBD"/>
                  </a:solidFill>
                  <a:latin typeface="Roboto Condensed" pitchFamily="2" charset="0"/>
                  <a:ea typeface="Roboto Condensed" pitchFamily="2" charset="0"/>
                </a:rPr>
                <a:t>“CHILD” -03</a:t>
              </a:r>
            </a:p>
            <a:p>
              <a:endParaRPr lang="en-US" sz="200" b="1" dirty="0">
                <a:solidFill>
                  <a:srgbClr val="256FBD"/>
                </a:solidFill>
                <a:latin typeface="Roboto Condensed" pitchFamily="2" charset="0"/>
                <a:ea typeface="Roboto Condensed" pitchFamily="2" charset="0"/>
              </a:endParaRPr>
            </a:p>
            <a:p>
              <a:r>
                <a:rPr lang="en-US" sz="900" b="1" dirty="0">
                  <a:latin typeface="Roboto Condensed" pitchFamily="2" charset="0"/>
                  <a:ea typeface="Roboto Condensed" pitchFamily="2" charset="0"/>
                </a:rPr>
                <a:t>PAYMENT INFORMATION</a:t>
              </a:r>
            </a:p>
            <a:p>
              <a:r>
                <a:rPr lang="en-US" sz="800" b="1" dirty="0">
                  <a:solidFill>
                    <a:srgbClr val="256FBD"/>
                  </a:solidFill>
                  <a:latin typeface="Roboto Condensed" pitchFamily="2" charset="0"/>
                  <a:ea typeface="Roboto Condensed" pitchFamily="2" charset="0"/>
                </a:rPr>
                <a:t>Same as Account Holder</a:t>
              </a:r>
            </a:p>
            <a:p>
              <a:r>
                <a:rPr lang="en-US" sz="900" b="1" dirty="0">
                  <a:solidFill>
                    <a:srgbClr val="666666"/>
                  </a:solidFill>
                  <a:latin typeface="Roboto Condensed" pitchFamily="2" charset="0"/>
                  <a:ea typeface="Roboto Condensed" pitchFamily="2" charset="0"/>
                </a:rPr>
                <a:t>                                                   </a:t>
              </a:r>
              <a:r>
                <a:rPr lang="en-US" sz="900" b="1" dirty="0">
                  <a:solidFill>
                    <a:srgbClr val="256FBD"/>
                  </a:solidFill>
                  <a:latin typeface="Roboto Condensed" pitchFamily="2" charset="0"/>
                  <a:ea typeface="Roboto Condensed" pitchFamily="2" charset="0"/>
                </a:rPr>
                <a:t>EDIT</a:t>
              </a:r>
              <a:r>
                <a:rPr lang="en-US" sz="900" b="1" dirty="0">
                  <a:solidFill>
                    <a:srgbClr val="666666"/>
                  </a:solidFill>
                  <a:latin typeface="Roboto Condensed" pitchFamily="2" charset="0"/>
                  <a:ea typeface="Roboto Condensed" pitchFamily="2" charset="0"/>
                </a:rPr>
                <a:t>          </a:t>
              </a:r>
              <a:r>
                <a:rPr lang="en-US" sz="1000" b="1" dirty="0">
                  <a:solidFill>
                    <a:srgbClr val="9AC642"/>
                  </a:solidFill>
                  <a:latin typeface="Roboto Condensed" pitchFamily="2" charset="0"/>
                  <a:ea typeface="Roboto Condensed" pitchFamily="2" charset="0"/>
                </a:rPr>
                <a:t>OK</a:t>
              </a:r>
            </a:p>
          </p:txBody>
        </p:sp>
      </p:grpSp>
    </p:spTree>
    <p:extLst>
      <p:ext uri="{BB962C8B-B14F-4D97-AF65-F5344CB8AC3E}">
        <p14:creationId xmlns:p14="http://schemas.microsoft.com/office/powerpoint/2010/main" val="348207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121"/>
                                        </p:tgtEl>
                                        <p:attrNameLst>
                                          <p:attrName>ppt_x</p:attrName>
                                          <p:attrName>ppt_y</p:attrName>
                                        </p:attrNameLst>
                                      </p:cBhvr>
                                    </p:animMotion>
                                  </p:childTnLst>
                                </p:cTn>
                              </p:par>
                              <p:par>
                                <p:cTn id="7" presetID="42" presetClass="path" presetSubtype="0" accel="50000" decel="50000" fill="hold" grpId="0" nodeType="withEffect">
                                  <p:stCondLst>
                                    <p:cond delay="0"/>
                                  </p:stCondLst>
                                  <p:childTnLst>
                                    <p:animMotion origin="layout" path="M 0 0 L 0 0.25 E" pathEditMode="relative" ptsTypes="">
                                      <p:cBhvr>
                                        <p:cTn id="8" dur="2000" fill="hold"/>
                                        <p:tgtEl>
                                          <p:spTgt spid="123"/>
                                        </p:tgtEl>
                                        <p:attrNameLst>
                                          <p:attrName>ppt_x</p:attrName>
                                          <p:attrName>ppt_y</p:attrName>
                                        </p:attrNameLst>
                                      </p:cBhvr>
                                    </p:animMotion>
                                  </p:childTnLst>
                                </p:cTn>
                              </p:par>
                              <p:par>
                                <p:cTn id="9" presetID="42" presetClass="path" presetSubtype="0" accel="50000" decel="50000" fill="hold" grpId="0" nodeType="withEffect">
                                  <p:stCondLst>
                                    <p:cond delay="0"/>
                                  </p:stCondLst>
                                  <p:childTnLst>
                                    <p:animMotion origin="layout" path="M 0 0 L 0 0.25 E" pathEditMode="relative" ptsTypes="">
                                      <p:cBhvr>
                                        <p:cTn id="10" dur="2000" fill="hold"/>
                                        <p:tgtEl>
                                          <p:spTgt spid="125"/>
                                        </p:tgtEl>
                                        <p:attrNameLst>
                                          <p:attrName>ppt_x</p:attrName>
                                          <p:attrName>ppt_y</p:attrName>
                                        </p:attrNameLst>
                                      </p:cBhvr>
                                    </p:animMotion>
                                  </p:childTnLst>
                                </p:cTn>
                              </p:par>
                              <p:par>
                                <p:cTn id="11" presetID="42" presetClass="path" presetSubtype="0" accel="50000" decel="50000" fill="hold" grpId="0" nodeType="withEffect">
                                  <p:stCondLst>
                                    <p:cond delay="0"/>
                                  </p:stCondLst>
                                  <p:childTnLst>
                                    <p:animMotion origin="layout" path="M 0 0 L 0 0.25 E" pathEditMode="relative" ptsTypes="">
                                      <p:cBhvr>
                                        <p:cTn id="12" dur="2000" fill="hold"/>
                                        <p:tgtEl>
                                          <p:spTgt spid="126"/>
                                        </p:tgtEl>
                                        <p:attrNameLst>
                                          <p:attrName>ppt_x</p:attrName>
                                          <p:attrName>ppt_y</p:attrName>
                                        </p:attrNameLst>
                                      </p:cBhvr>
                                    </p:animMotion>
                                  </p:childTnLst>
                                </p:cTn>
                              </p:par>
                              <p:par>
                                <p:cTn id="13" presetID="42" presetClass="path" presetSubtype="0" accel="50000" decel="50000" fill="hold" grpId="0" nodeType="withEffect">
                                  <p:stCondLst>
                                    <p:cond delay="0"/>
                                  </p:stCondLst>
                                  <p:childTnLst>
                                    <p:animMotion origin="layout" path="M 0 0 L 0 0.25 E" pathEditMode="relative" ptsTypes="">
                                      <p:cBhvr>
                                        <p:cTn id="14" dur="2000" fill="hold"/>
                                        <p:tgtEl>
                                          <p:spTgt spid="137"/>
                                        </p:tgtEl>
                                        <p:attrNameLst>
                                          <p:attrName>ppt_x</p:attrName>
                                          <p:attrName>ppt_y</p:attrName>
                                        </p:attrNameLst>
                                      </p:cBhvr>
                                    </p:animMotion>
                                  </p:childTnLst>
                                </p:cTn>
                              </p:par>
                              <p:par>
                                <p:cTn id="15" presetID="42" presetClass="path" presetSubtype="0" accel="50000" decel="50000" fill="hold" grpId="0" nodeType="withEffect">
                                  <p:stCondLst>
                                    <p:cond delay="0"/>
                                  </p:stCondLst>
                                  <p:childTnLst>
                                    <p:animMotion origin="layout" path="M 0 0 L 0 0.25 E" pathEditMode="relative" ptsTypes="">
                                      <p:cBhvr>
                                        <p:cTn id="16" dur="2000" fill="hold"/>
                                        <p:tgtEl>
                                          <p:spTgt spid="138"/>
                                        </p:tgtEl>
                                        <p:attrNameLst>
                                          <p:attrName>ppt_x</p:attrName>
                                          <p:attrName>ppt_y</p:attrName>
                                        </p:attrNameLst>
                                      </p:cBhvr>
                                    </p:animMotion>
                                  </p:childTnLst>
                                </p:cTn>
                              </p:par>
                              <p:par>
                                <p:cTn id="17" presetID="42" presetClass="path" presetSubtype="0" accel="50000" decel="50000" fill="hold" grpId="0" nodeType="withEffect">
                                  <p:stCondLst>
                                    <p:cond delay="0"/>
                                  </p:stCondLst>
                                  <p:childTnLst>
                                    <p:animMotion origin="layout" path="M 0 0 L 0 0.25 E" pathEditMode="relative" ptsTypes="">
                                      <p:cBhvr>
                                        <p:cTn id="18" dur="2000" fill="hold"/>
                                        <p:tgtEl>
                                          <p:spTgt spid="139"/>
                                        </p:tgtEl>
                                        <p:attrNameLst>
                                          <p:attrName>ppt_x</p:attrName>
                                          <p:attrName>ppt_y</p:attrName>
                                        </p:attrNameLst>
                                      </p:cBhvr>
                                    </p:animMotion>
                                  </p:childTnLst>
                                </p:cTn>
                              </p:par>
                              <p:par>
                                <p:cTn id="19" presetID="42" presetClass="path" presetSubtype="0" accel="50000" decel="50000" fill="hold" grpId="0" nodeType="withEffect">
                                  <p:stCondLst>
                                    <p:cond delay="0"/>
                                  </p:stCondLst>
                                  <p:childTnLst>
                                    <p:animMotion origin="layout" path="M 0 0 L 0 0.25 E" pathEditMode="relative" ptsTypes="">
                                      <p:cBhvr>
                                        <p:cTn id="20" dur="2000" fill="hold"/>
                                        <p:tgtEl>
                                          <p:spTgt spid="140"/>
                                        </p:tgtEl>
                                        <p:attrNameLst>
                                          <p:attrName>ppt_x</p:attrName>
                                          <p:attrName>ppt_y</p:attrName>
                                        </p:attrNameLst>
                                      </p:cBhvr>
                                    </p:animMotion>
                                  </p:childTnLst>
                                </p:cTn>
                              </p:par>
                              <p:par>
                                <p:cTn id="21" presetID="42" presetClass="path" presetSubtype="0" accel="50000" decel="50000" fill="hold" grpId="0" nodeType="withEffect">
                                  <p:stCondLst>
                                    <p:cond delay="0"/>
                                  </p:stCondLst>
                                  <p:childTnLst>
                                    <p:animMotion origin="layout" path="M 0 0 L 0 0.25 E" pathEditMode="relative" ptsTypes="">
                                      <p:cBhvr>
                                        <p:cTn id="22" dur="2000" fill="hold"/>
                                        <p:tgtEl>
                                          <p:spTgt spid="141"/>
                                        </p:tgtEl>
                                        <p:attrNameLst>
                                          <p:attrName>ppt_x</p:attrName>
                                          <p:attrName>ppt_y</p:attrName>
                                        </p:attrNameLst>
                                      </p:cBhvr>
                                    </p:animMotion>
                                  </p:childTnLst>
                                </p:cTn>
                              </p:par>
                              <p:par>
                                <p:cTn id="23" presetID="22" presetClass="entr" presetSubtype="1" fill="hold"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animBg="1"/>
      <p:bldP spid="125" grpId="0"/>
      <p:bldP spid="126" grpId="0"/>
      <p:bldP spid="137" grpId="0" animBg="1"/>
      <p:bldP spid="138" grpId="0"/>
      <p:bldP spid="139" grpId="0"/>
      <p:bldP spid="140" grpId="0"/>
      <p:bldP spid="14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073" y="6095885"/>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grpSp>
        <p:nvGrpSpPr>
          <p:cNvPr id="12" name="Group 11"/>
          <p:cNvGrpSpPr/>
          <p:nvPr/>
        </p:nvGrpSpPr>
        <p:grpSpPr>
          <a:xfrm>
            <a:off x="5972597" y="81674"/>
            <a:ext cx="3158002" cy="6511092"/>
            <a:chOff x="5235997" y="81674"/>
            <a:chExt cx="3158002" cy="6511092"/>
          </a:xfrm>
        </p:grpSpPr>
        <p:pic>
          <p:nvPicPr>
            <p:cNvPr id="3" name="Picture 2"/>
            <p:cNvPicPr>
              <a:picLocks noChangeAspect="1"/>
            </p:cNvPicPr>
            <p:nvPr/>
          </p:nvPicPr>
          <p:blipFill>
            <a:blip r:embed="rId4"/>
            <a:stretch>
              <a:fillRect/>
            </a:stretch>
          </p:blipFill>
          <p:spPr>
            <a:xfrm>
              <a:off x="5235997" y="81674"/>
              <a:ext cx="3158002" cy="6511092"/>
            </a:xfrm>
            <a:prstGeom prst="rect">
              <a:avLst/>
            </a:prstGeom>
          </p:spPr>
        </p:pic>
        <p:sp>
          <p:nvSpPr>
            <p:cNvPr id="4" name="Rectangle 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55816" y="5628267"/>
            <a:ext cx="1826141" cy="200055"/>
          </a:xfrm>
          <a:prstGeom prst="rect">
            <a:avLst/>
          </a:prstGeom>
          <a:noFill/>
        </p:spPr>
        <p:txBody>
          <a:bodyPr wrap="none" rtlCol="0">
            <a:spAutoFit/>
          </a:bodyPr>
          <a:lstStyle/>
          <a:p>
            <a:r>
              <a:rPr lang="en-US" sz="700" dirty="0">
                <a:solidFill>
                  <a:schemeClr val="bg1"/>
                </a:solidFill>
                <a:latin typeface="Roboto Condensed" pitchFamily="2" charset="0"/>
                <a:ea typeface="Roboto Condensed" pitchFamily="2" charset="0"/>
              </a:rPr>
              <a:t>Copyright © 2016 Ingenious Mobility Ventures</a:t>
            </a:r>
          </a:p>
        </p:txBody>
      </p:sp>
      <p:sp>
        <p:nvSpPr>
          <p:cNvPr id="16" name="Title 15"/>
          <p:cNvSpPr>
            <a:spLocks noGrp="1"/>
          </p:cNvSpPr>
          <p:nvPr>
            <p:ph type="title"/>
          </p:nvPr>
        </p:nvSpPr>
        <p:spPr>
          <a:xfrm>
            <a:off x="615343" y="561221"/>
            <a:ext cx="3717624" cy="992070"/>
          </a:xfrm>
        </p:spPr>
        <p:txBody>
          <a:bodyPr>
            <a:normAutofit fontScale="90000"/>
          </a:bodyPr>
          <a:lstStyle/>
          <a:p>
            <a:r>
              <a:rPr lang="en-US" dirty="0"/>
              <a:t>EDIT MY PROFILE</a:t>
            </a:r>
            <a:br>
              <a:rPr lang="en-US" dirty="0"/>
            </a:br>
            <a:r>
              <a:rPr lang="en-US" sz="2200" dirty="0"/>
              <a:t>RX INSURANCE</a:t>
            </a:r>
          </a:p>
        </p:txBody>
      </p:sp>
      <p:grpSp>
        <p:nvGrpSpPr>
          <p:cNvPr id="99" name="Group 98"/>
          <p:cNvGrpSpPr/>
          <p:nvPr/>
        </p:nvGrpSpPr>
        <p:grpSpPr>
          <a:xfrm>
            <a:off x="10000673" y="559334"/>
            <a:ext cx="1750800" cy="669660"/>
            <a:chOff x="13206479" y="-386822"/>
            <a:chExt cx="1750800" cy="669660"/>
          </a:xfrm>
        </p:grpSpPr>
        <p:sp>
          <p:nvSpPr>
            <p:cNvPr id="100" name="TextBox 99"/>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101" name="TextBox 100"/>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sp>
        <p:nvSpPr>
          <p:cNvPr id="105" name="Action Button: Home 104">
            <a:hlinkClick r:id="rId5" action="ppaction://hlinksldjump" highlightClick="1"/>
          </p:cNvPr>
          <p:cNvSpPr/>
          <p:nvPr/>
        </p:nvSpPr>
        <p:spPr>
          <a:xfrm>
            <a:off x="7267892" y="595475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L-Shape 105"/>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p:cNvSpPr txBox="1"/>
          <p:nvPr/>
        </p:nvSpPr>
        <p:spPr>
          <a:xfrm>
            <a:off x="6783209" y="988672"/>
            <a:ext cx="145584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EDIT MY PROFILE</a:t>
            </a:r>
          </a:p>
        </p:txBody>
      </p:sp>
      <p:sp>
        <p:nvSpPr>
          <p:cNvPr id="107" name="Rounded Rectangle 106"/>
          <p:cNvSpPr/>
          <p:nvPr/>
        </p:nvSpPr>
        <p:spPr>
          <a:xfrm>
            <a:off x="6336099" y="1596103"/>
            <a:ext cx="2519414"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08" name="TextBox 107"/>
          <p:cNvSpPr txBox="1"/>
          <p:nvPr/>
        </p:nvSpPr>
        <p:spPr>
          <a:xfrm>
            <a:off x="6271261" y="1458572"/>
            <a:ext cx="356188"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email</a:t>
            </a:r>
          </a:p>
        </p:txBody>
      </p:sp>
      <p:sp>
        <p:nvSpPr>
          <p:cNvPr id="109" name="TextBox 108"/>
          <p:cNvSpPr txBox="1"/>
          <p:nvPr/>
        </p:nvSpPr>
        <p:spPr>
          <a:xfrm>
            <a:off x="6283674" y="1562224"/>
            <a:ext cx="1870393"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ken@burkett.mobi</a:t>
            </a:r>
          </a:p>
        </p:txBody>
      </p:sp>
      <p:sp>
        <p:nvSpPr>
          <p:cNvPr id="110" name="Rounded Rectangle 109"/>
          <p:cNvSpPr/>
          <p:nvPr/>
        </p:nvSpPr>
        <p:spPr>
          <a:xfrm>
            <a:off x="6337031" y="1877524"/>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1" name="TextBox 110"/>
          <p:cNvSpPr txBox="1"/>
          <p:nvPr/>
        </p:nvSpPr>
        <p:spPr>
          <a:xfrm>
            <a:off x="6263856" y="1740048"/>
            <a:ext cx="636713"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Mobile number</a:t>
            </a:r>
          </a:p>
        </p:txBody>
      </p:sp>
      <p:sp>
        <p:nvSpPr>
          <p:cNvPr id="113" name="TextBox 112"/>
          <p:cNvSpPr txBox="1"/>
          <p:nvPr/>
        </p:nvSpPr>
        <p:spPr>
          <a:xfrm>
            <a:off x="6284606" y="1843645"/>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4" name="Rounded Rectangle 113"/>
          <p:cNvSpPr/>
          <p:nvPr/>
        </p:nvSpPr>
        <p:spPr>
          <a:xfrm>
            <a:off x="7689932" y="1878459"/>
            <a:ext cx="908065" cy="17965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15" name="TextBox 114"/>
          <p:cNvSpPr txBox="1"/>
          <p:nvPr/>
        </p:nvSpPr>
        <p:spPr>
          <a:xfrm>
            <a:off x="7616757" y="1740983"/>
            <a:ext cx="899605" cy="184666"/>
          </a:xfrm>
          <a:prstGeom prst="rect">
            <a:avLst/>
          </a:prstGeom>
          <a:noFill/>
        </p:spPr>
        <p:txBody>
          <a:bodyPr wrap="none" rtlCol="0">
            <a:spAutoFit/>
          </a:bodyPr>
          <a:lstStyle/>
          <a:p>
            <a:r>
              <a:rPr lang="en-US" sz="600" dirty="0">
                <a:solidFill>
                  <a:prstClr val="black"/>
                </a:solidFill>
                <a:latin typeface="Roboto Condensed" pitchFamily="2" charset="0"/>
                <a:ea typeface="Roboto Condensed" pitchFamily="2" charset="0"/>
              </a:rPr>
              <a:t>Back Up Phone Number</a:t>
            </a:r>
          </a:p>
        </p:txBody>
      </p:sp>
      <p:sp>
        <p:nvSpPr>
          <p:cNvPr id="116" name="TextBox 115"/>
          <p:cNvSpPr txBox="1"/>
          <p:nvPr/>
        </p:nvSpPr>
        <p:spPr>
          <a:xfrm>
            <a:off x="7637507" y="1844580"/>
            <a:ext cx="970047" cy="230832"/>
          </a:xfrm>
          <a:prstGeom prst="rect">
            <a:avLst/>
          </a:prstGeom>
          <a:noFill/>
        </p:spPr>
        <p:txBody>
          <a:bodyPr wrap="square" rtlCol="0">
            <a:spAutoFit/>
          </a:bodyPr>
          <a:lstStyle/>
          <a:p>
            <a:r>
              <a:rPr lang="en-US" sz="900" dirty="0">
                <a:solidFill>
                  <a:srgbClr val="0070C0"/>
                </a:solidFill>
                <a:latin typeface="Roboto Condensed" pitchFamily="2" charset="0"/>
                <a:ea typeface="Roboto Condensed" pitchFamily="2" charset="0"/>
              </a:rPr>
              <a:t>303-757-6965</a:t>
            </a:r>
          </a:p>
        </p:txBody>
      </p:sp>
      <p:sp>
        <p:nvSpPr>
          <p:cNvPr id="117" name="Rectangle 116"/>
          <p:cNvSpPr/>
          <p:nvPr/>
        </p:nvSpPr>
        <p:spPr>
          <a:xfrm>
            <a:off x="621821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L-Shape 117"/>
          <p:cNvSpPr/>
          <p:nvPr/>
        </p:nvSpPr>
        <p:spPr>
          <a:xfrm rot="2944317">
            <a:off x="632837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p:cNvSpPr txBox="1"/>
          <p:nvPr/>
        </p:nvSpPr>
        <p:spPr>
          <a:xfrm>
            <a:off x="6783209" y="988672"/>
            <a:ext cx="1455848"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EDIT MY PROFILE</a:t>
            </a:r>
          </a:p>
        </p:txBody>
      </p:sp>
      <p:sp>
        <p:nvSpPr>
          <p:cNvPr id="121" name="Rounded Rectangle 120"/>
          <p:cNvSpPr/>
          <p:nvPr/>
        </p:nvSpPr>
        <p:spPr>
          <a:xfrm>
            <a:off x="6219585" y="3787940"/>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2" name="TextBox 121"/>
          <p:cNvSpPr txBox="1"/>
          <p:nvPr/>
        </p:nvSpPr>
        <p:spPr>
          <a:xfrm>
            <a:off x="6190831" y="1281670"/>
            <a:ext cx="833083" cy="246221"/>
          </a:xfrm>
          <a:prstGeom prst="rect">
            <a:avLst/>
          </a:prstGeom>
          <a:noFill/>
        </p:spPr>
        <p:txBody>
          <a:bodyPr wrap="square" rtlCol="0">
            <a:spAutoFit/>
          </a:bodyPr>
          <a:lstStyle/>
          <a:p>
            <a:r>
              <a:rPr lang="en-US" sz="1000" b="1" dirty="0">
                <a:latin typeface="Roboto Condensed" pitchFamily="2" charset="0"/>
                <a:ea typeface="Roboto Condensed" pitchFamily="2" charset="0"/>
              </a:rPr>
              <a:t>KEN </a:t>
            </a:r>
            <a:endParaRPr lang="en-US" sz="1000" b="1" dirty="0">
              <a:solidFill>
                <a:srgbClr val="0070C0"/>
              </a:solidFill>
              <a:latin typeface="Roboto Condensed" pitchFamily="2" charset="0"/>
              <a:ea typeface="Roboto Condensed" pitchFamily="2" charset="0"/>
            </a:endParaRPr>
          </a:p>
        </p:txBody>
      </p:sp>
      <p:sp>
        <p:nvSpPr>
          <p:cNvPr id="123" name="Rounded Rectangle 122"/>
          <p:cNvSpPr/>
          <p:nvPr/>
        </p:nvSpPr>
        <p:spPr>
          <a:xfrm>
            <a:off x="6218975" y="3124016"/>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4" name="TextBox 123"/>
          <p:cNvSpPr txBox="1"/>
          <p:nvPr/>
        </p:nvSpPr>
        <p:spPr>
          <a:xfrm>
            <a:off x="6599245" y="1276688"/>
            <a:ext cx="2276339" cy="246221"/>
          </a:xfrm>
          <a:prstGeom prst="rect">
            <a:avLst/>
          </a:prstGeom>
          <a:noFill/>
        </p:spPr>
        <p:txBody>
          <a:bodyPr wrap="square" rtlCol="0">
            <a:spAutoFit/>
          </a:bodyPr>
          <a:lstStyle/>
          <a:p>
            <a:r>
              <a:rPr lang="en-US" sz="1000" b="1" dirty="0">
                <a:latin typeface="Roboto Condensed" pitchFamily="2" charset="0"/>
                <a:ea typeface="Roboto Condensed" pitchFamily="2" charset="0"/>
              </a:rPr>
              <a:t>BURKETT               DOB: </a:t>
            </a:r>
            <a:r>
              <a:rPr lang="en-US" sz="700" b="1" dirty="0">
                <a:latin typeface="Roboto Condensed" pitchFamily="2" charset="0"/>
                <a:ea typeface="Roboto Condensed" pitchFamily="2" charset="0"/>
              </a:rPr>
              <a:t>11-16-1965 </a:t>
            </a:r>
            <a:r>
              <a:rPr lang="en-US" sz="1000" b="1" dirty="0">
                <a:latin typeface="Roboto Condensed" pitchFamily="2" charset="0"/>
                <a:ea typeface="Roboto Condensed" pitchFamily="2" charset="0"/>
              </a:rPr>
              <a:t>      (M)  </a:t>
            </a:r>
          </a:p>
        </p:txBody>
      </p:sp>
      <p:sp>
        <p:nvSpPr>
          <p:cNvPr id="125" name="TextBox 124"/>
          <p:cNvSpPr txBox="1"/>
          <p:nvPr/>
        </p:nvSpPr>
        <p:spPr>
          <a:xfrm>
            <a:off x="6193688" y="3139910"/>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BILLING ADDRESS</a:t>
            </a:r>
          </a:p>
        </p:txBody>
      </p:sp>
      <p:sp>
        <p:nvSpPr>
          <p:cNvPr id="126" name="TextBox 125"/>
          <p:cNvSpPr txBox="1"/>
          <p:nvPr/>
        </p:nvSpPr>
        <p:spPr>
          <a:xfrm>
            <a:off x="6214078" y="3783577"/>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PAYMENT INFORMATION</a:t>
            </a:r>
          </a:p>
        </p:txBody>
      </p:sp>
      <p:sp>
        <p:nvSpPr>
          <p:cNvPr id="127" name="Rounded Rectangle 126"/>
          <p:cNvSpPr/>
          <p:nvPr/>
        </p:nvSpPr>
        <p:spPr>
          <a:xfrm>
            <a:off x="6229347" y="2777642"/>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28" name="TextBox 127"/>
          <p:cNvSpPr txBox="1"/>
          <p:nvPr/>
        </p:nvSpPr>
        <p:spPr>
          <a:xfrm>
            <a:off x="6205116" y="2758051"/>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DEPENDENTS   (1)</a:t>
            </a:r>
            <a:endParaRPr lang="en-US" sz="900" b="1" dirty="0">
              <a:latin typeface="Roboto Condensed" pitchFamily="2" charset="0"/>
              <a:ea typeface="Roboto Condensed" pitchFamily="2" charset="0"/>
            </a:endParaRPr>
          </a:p>
        </p:txBody>
      </p:sp>
      <p:sp>
        <p:nvSpPr>
          <p:cNvPr id="129" name="TextBox 128"/>
          <p:cNvSpPr txBox="1"/>
          <p:nvPr/>
        </p:nvSpPr>
        <p:spPr>
          <a:xfrm>
            <a:off x="8204602" y="2677792"/>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0" name="Rounded Rectangle 129"/>
          <p:cNvSpPr/>
          <p:nvPr/>
        </p:nvSpPr>
        <p:spPr>
          <a:xfrm>
            <a:off x="6234516" y="2131879"/>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2" name="TextBox 131"/>
          <p:cNvSpPr txBox="1"/>
          <p:nvPr/>
        </p:nvSpPr>
        <p:spPr>
          <a:xfrm>
            <a:off x="6210285" y="2112288"/>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ALLERGIES</a:t>
            </a:r>
            <a:endParaRPr lang="en-US" sz="900" b="1" dirty="0">
              <a:latin typeface="Roboto Condensed" pitchFamily="2" charset="0"/>
              <a:ea typeface="Roboto Condensed" pitchFamily="2" charset="0"/>
            </a:endParaRPr>
          </a:p>
        </p:txBody>
      </p:sp>
      <p:sp>
        <p:nvSpPr>
          <p:cNvPr id="133" name="TextBox 132"/>
          <p:cNvSpPr txBox="1"/>
          <p:nvPr/>
        </p:nvSpPr>
        <p:spPr>
          <a:xfrm>
            <a:off x="8209771" y="2032029"/>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4" name="Rounded Rectangle 133"/>
          <p:cNvSpPr/>
          <p:nvPr/>
        </p:nvSpPr>
        <p:spPr>
          <a:xfrm>
            <a:off x="6239681" y="2439261"/>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5" name="TextBox 134"/>
          <p:cNvSpPr txBox="1"/>
          <p:nvPr/>
        </p:nvSpPr>
        <p:spPr>
          <a:xfrm>
            <a:off x="6215450" y="2419670"/>
            <a:ext cx="2307647" cy="246221"/>
          </a:xfrm>
          <a:prstGeom prst="rect">
            <a:avLst/>
          </a:prstGeom>
          <a:noFill/>
        </p:spPr>
        <p:txBody>
          <a:bodyPr wrap="square" rtlCol="0">
            <a:spAutoFit/>
          </a:bodyPr>
          <a:lstStyle/>
          <a:p>
            <a:r>
              <a:rPr lang="en-US" sz="1000" b="1" dirty="0">
                <a:latin typeface="Roboto Condensed" pitchFamily="2" charset="0"/>
                <a:ea typeface="Roboto Condensed" pitchFamily="2" charset="0"/>
              </a:rPr>
              <a:t>DELIVERY ADDRESS  (2)</a:t>
            </a:r>
            <a:endParaRPr lang="en-US" sz="900" b="1" dirty="0">
              <a:latin typeface="Roboto Condensed" pitchFamily="2" charset="0"/>
              <a:ea typeface="Roboto Condensed" pitchFamily="2" charset="0"/>
            </a:endParaRPr>
          </a:p>
        </p:txBody>
      </p:sp>
      <p:sp>
        <p:nvSpPr>
          <p:cNvPr id="136" name="TextBox 135"/>
          <p:cNvSpPr txBox="1"/>
          <p:nvPr/>
        </p:nvSpPr>
        <p:spPr>
          <a:xfrm>
            <a:off x="8214940" y="2347158"/>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37" name="Rounded Rectangle 136"/>
          <p:cNvSpPr/>
          <p:nvPr/>
        </p:nvSpPr>
        <p:spPr>
          <a:xfrm>
            <a:off x="6232689" y="3462698"/>
            <a:ext cx="2671957" cy="24786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Roboto Condensed" pitchFamily="2" charset="0"/>
              <a:ea typeface="Roboto Condensed" pitchFamily="2" charset="0"/>
            </a:endParaRPr>
          </a:p>
        </p:txBody>
      </p:sp>
      <p:sp>
        <p:nvSpPr>
          <p:cNvPr id="138" name="TextBox 137"/>
          <p:cNvSpPr txBox="1"/>
          <p:nvPr/>
        </p:nvSpPr>
        <p:spPr>
          <a:xfrm>
            <a:off x="6216494" y="3460944"/>
            <a:ext cx="2322674" cy="246221"/>
          </a:xfrm>
          <a:prstGeom prst="rect">
            <a:avLst/>
          </a:prstGeom>
          <a:noFill/>
        </p:spPr>
        <p:txBody>
          <a:bodyPr wrap="square" rtlCol="0">
            <a:spAutoFit/>
          </a:bodyPr>
          <a:lstStyle/>
          <a:p>
            <a:r>
              <a:rPr lang="en-US" sz="1000" b="1" dirty="0">
                <a:latin typeface="Roboto Condensed" pitchFamily="2" charset="0"/>
                <a:ea typeface="Roboto Condensed" pitchFamily="2" charset="0"/>
              </a:rPr>
              <a:t>RX INSURANCE  CARD  (1)</a:t>
            </a:r>
          </a:p>
        </p:txBody>
      </p:sp>
      <p:sp>
        <p:nvSpPr>
          <p:cNvPr id="139" name="TextBox 138"/>
          <p:cNvSpPr txBox="1"/>
          <p:nvPr/>
        </p:nvSpPr>
        <p:spPr>
          <a:xfrm>
            <a:off x="8209771" y="3016170"/>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40" name="TextBox 139"/>
          <p:cNvSpPr txBox="1"/>
          <p:nvPr/>
        </p:nvSpPr>
        <p:spPr>
          <a:xfrm>
            <a:off x="8202022" y="3372633"/>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sp>
        <p:nvSpPr>
          <p:cNvPr id="141" name="TextBox 140"/>
          <p:cNvSpPr txBox="1"/>
          <p:nvPr/>
        </p:nvSpPr>
        <p:spPr>
          <a:xfrm>
            <a:off x="8184255" y="3681947"/>
            <a:ext cx="990797" cy="369332"/>
          </a:xfrm>
          <a:prstGeom prst="rect">
            <a:avLst/>
          </a:prstGeom>
          <a:noFill/>
        </p:spPr>
        <p:txBody>
          <a:bodyPr wrap="square" rtlCol="0">
            <a:spAutoFit/>
          </a:bodyPr>
          <a:lstStyle/>
          <a:p>
            <a:r>
              <a:rPr lang="en-US" sz="1000" b="1" dirty="0">
                <a:solidFill>
                  <a:srgbClr val="0070C0"/>
                </a:solidFill>
                <a:latin typeface="Roboto Condensed" pitchFamily="2" charset="0"/>
                <a:ea typeface="Roboto Condensed" pitchFamily="2" charset="0"/>
              </a:rPr>
              <a:t>EDIT  [</a:t>
            </a:r>
            <a:r>
              <a:rPr lang="en-US" b="1" dirty="0">
                <a:solidFill>
                  <a:srgbClr val="0070C0"/>
                </a:solidFill>
                <a:latin typeface="Roboto Condensed" pitchFamily="2" charset="0"/>
                <a:ea typeface="Roboto Condensed" pitchFamily="2" charset="0"/>
              </a:rPr>
              <a:t> </a:t>
            </a:r>
            <a:r>
              <a:rPr lang="en-US" sz="1400" b="1" dirty="0">
                <a:solidFill>
                  <a:srgbClr val="0070C0"/>
                </a:solidFill>
                <a:latin typeface="Roboto Condensed" pitchFamily="2" charset="0"/>
                <a:ea typeface="Roboto Condensed" pitchFamily="2" charset="0"/>
              </a:rPr>
              <a:t>+</a:t>
            </a:r>
            <a:r>
              <a:rPr lang="en-US" b="1" dirty="0">
                <a:solidFill>
                  <a:srgbClr val="0070C0"/>
                </a:solidFill>
                <a:latin typeface="Roboto Condensed" pitchFamily="2" charset="0"/>
                <a:ea typeface="Roboto Condensed" pitchFamily="2" charset="0"/>
              </a:rPr>
              <a:t> </a:t>
            </a:r>
            <a:r>
              <a:rPr lang="en-US" sz="1000" b="1" dirty="0">
                <a:solidFill>
                  <a:srgbClr val="0070C0"/>
                </a:solidFill>
                <a:latin typeface="Roboto Condensed" pitchFamily="2" charset="0"/>
                <a:ea typeface="Roboto Condensed" pitchFamily="2" charset="0"/>
              </a:rPr>
              <a:t>] </a:t>
            </a:r>
            <a:endParaRPr lang="en-US" sz="700" b="1" dirty="0">
              <a:solidFill>
                <a:prstClr val="black"/>
              </a:solidFill>
              <a:latin typeface="Roboto Condensed" pitchFamily="2" charset="0"/>
              <a:ea typeface="Roboto Condensed" pitchFamily="2" charset="0"/>
            </a:endParaRPr>
          </a:p>
        </p:txBody>
      </p:sp>
      <p:grpSp>
        <p:nvGrpSpPr>
          <p:cNvPr id="51" name="Group 50"/>
          <p:cNvGrpSpPr/>
          <p:nvPr/>
        </p:nvGrpSpPr>
        <p:grpSpPr>
          <a:xfrm>
            <a:off x="6302024" y="3947426"/>
            <a:ext cx="2620628" cy="786412"/>
            <a:chOff x="9302960" y="4396002"/>
            <a:chExt cx="2620628" cy="786412"/>
          </a:xfrm>
        </p:grpSpPr>
        <p:pic>
          <p:nvPicPr>
            <p:cNvPr id="52" name="Picture 51"/>
            <p:cNvPicPr>
              <a:picLocks noChangeAspect="1"/>
            </p:cNvPicPr>
            <p:nvPr/>
          </p:nvPicPr>
          <p:blipFill rotWithShape="1">
            <a:blip r:embed="rId6"/>
            <a:srcRect l="3425" t="4042" r="2991" b="3211"/>
            <a:stretch/>
          </p:blipFill>
          <p:spPr>
            <a:xfrm>
              <a:off x="9302960" y="4613823"/>
              <a:ext cx="736666" cy="505614"/>
            </a:xfrm>
            <a:prstGeom prst="roundRect">
              <a:avLst>
                <a:gd name="adj" fmla="val 5934"/>
              </a:avLst>
            </a:prstGeom>
          </p:spPr>
        </p:pic>
        <p:pic>
          <p:nvPicPr>
            <p:cNvPr id="53" name="Picture 52"/>
            <p:cNvPicPr>
              <a:picLocks noChangeAspect="1"/>
            </p:cNvPicPr>
            <p:nvPr/>
          </p:nvPicPr>
          <p:blipFill rotWithShape="1">
            <a:blip r:embed="rId7"/>
            <a:srcRect l="1982" t="3793" r="3205" b="4742"/>
            <a:stretch/>
          </p:blipFill>
          <p:spPr>
            <a:xfrm>
              <a:off x="10104334" y="4611684"/>
              <a:ext cx="733174" cy="504875"/>
            </a:xfrm>
            <a:prstGeom prst="roundRect">
              <a:avLst>
                <a:gd name="adj" fmla="val 5268"/>
              </a:avLst>
            </a:prstGeom>
          </p:spPr>
        </p:pic>
        <p:sp>
          <p:nvSpPr>
            <p:cNvPr id="54" name="Flowchart: Connector 53"/>
            <p:cNvSpPr/>
            <p:nvPr/>
          </p:nvSpPr>
          <p:spPr>
            <a:xfrm>
              <a:off x="10929170" y="4900455"/>
              <a:ext cx="80860" cy="86765"/>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5" name="TextBox 54"/>
            <p:cNvSpPr txBox="1"/>
            <p:nvPr/>
          </p:nvSpPr>
          <p:spPr>
            <a:xfrm>
              <a:off x="10991326" y="4628416"/>
              <a:ext cx="890087" cy="553998"/>
            </a:xfrm>
            <a:prstGeom prst="rect">
              <a:avLst/>
            </a:prstGeom>
            <a:noFill/>
          </p:spPr>
          <p:txBody>
            <a:bodyPr wrap="square" rtlCol="0">
              <a:spAutoFit/>
            </a:bodyPr>
            <a:lstStyle/>
            <a:p>
              <a:r>
                <a:rPr lang="en-US" sz="750" b="1" dirty="0">
                  <a:solidFill>
                    <a:prstClr val="black"/>
                  </a:solidFill>
                  <a:latin typeface="Roboto Condensed" pitchFamily="2" charset="0"/>
                  <a:ea typeface="Roboto Condensed" pitchFamily="2" charset="0"/>
                </a:rPr>
                <a:t>Cardholder</a:t>
              </a:r>
            </a:p>
            <a:p>
              <a:r>
                <a:rPr lang="en-US" sz="750" b="1" dirty="0">
                  <a:solidFill>
                    <a:prstClr val="black"/>
                  </a:solidFill>
                  <a:latin typeface="Roboto Condensed" pitchFamily="2" charset="0"/>
                  <a:ea typeface="Roboto Condensed" pitchFamily="2" charset="0"/>
                </a:rPr>
                <a:t>Spouse</a:t>
              </a:r>
            </a:p>
            <a:p>
              <a:r>
                <a:rPr lang="en-US" sz="750" b="1" dirty="0">
                  <a:solidFill>
                    <a:prstClr val="black"/>
                  </a:solidFill>
                  <a:latin typeface="Roboto Condensed" pitchFamily="2" charset="0"/>
                  <a:ea typeface="Roboto Condensed" pitchFamily="2" charset="0"/>
                </a:rPr>
                <a:t>Child</a:t>
              </a:r>
            </a:p>
            <a:p>
              <a:r>
                <a:rPr lang="en-US" sz="750" b="1" dirty="0">
                  <a:solidFill>
                    <a:prstClr val="black"/>
                  </a:solidFill>
                  <a:latin typeface="Roboto Condensed" pitchFamily="2" charset="0"/>
                  <a:ea typeface="Roboto Condensed" pitchFamily="2" charset="0"/>
                </a:rPr>
                <a:t>Other Dependent</a:t>
              </a:r>
              <a:endParaRPr lang="en-US" sz="525" b="1" dirty="0">
                <a:solidFill>
                  <a:prstClr val="black"/>
                </a:solidFill>
                <a:latin typeface="Roboto Condensed" pitchFamily="2" charset="0"/>
                <a:ea typeface="Roboto Condensed" pitchFamily="2" charset="0"/>
              </a:endParaRPr>
            </a:p>
          </p:txBody>
        </p:sp>
        <p:sp>
          <p:nvSpPr>
            <p:cNvPr id="56" name="Flowchart: Connector 55"/>
            <p:cNvSpPr/>
            <p:nvPr/>
          </p:nvSpPr>
          <p:spPr>
            <a:xfrm>
              <a:off x="10926415" y="5024719"/>
              <a:ext cx="80860" cy="86765"/>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7" name="Flowchart: Connector 56"/>
            <p:cNvSpPr/>
            <p:nvPr/>
          </p:nvSpPr>
          <p:spPr>
            <a:xfrm>
              <a:off x="10924540" y="4780315"/>
              <a:ext cx="80860" cy="86765"/>
            </a:xfrm>
            <a:prstGeom prst="flowChartConnector">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8" name="Flowchart: Connector 57"/>
            <p:cNvSpPr/>
            <p:nvPr/>
          </p:nvSpPr>
          <p:spPr>
            <a:xfrm>
              <a:off x="10926415" y="4664052"/>
              <a:ext cx="80860" cy="86765"/>
            </a:xfrm>
            <a:prstGeom prst="flowChartConnector">
              <a:avLst/>
            </a:prstGeom>
            <a:solidFill>
              <a:srgbClr val="9AC64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59" name="Picture 58"/>
            <p:cNvPicPr>
              <a:picLocks noChangeAspect="1"/>
            </p:cNvPicPr>
            <p:nvPr/>
          </p:nvPicPr>
          <p:blipFill rotWithShape="1">
            <a:blip r:embed="rId8" cstate="print">
              <a:extLst>
                <a:ext uri="{28A0092B-C50C-407E-A947-70E740481C1C}">
                  <a14:useLocalDpi xmlns:a14="http://schemas.microsoft.com/office/drawing/2010/main" val="0"/>
                </a:ext>
              </a:extLst>
            </a:blip>
            <a:srcRect l="11011" t="16971" r="3909" b="10832"/>
            <a:stretch/>
          </p:blipFill>
          <p:spPr>
            <a:xfrm>
              <a:off x="9358286" y="4652707"/>
              <a:ext cx="640469" cy="432451"/>
            </a:xfrm>
            <a:prstGeom prst="rect">
              <a:avLst/>
            </a:prstGeom>
          </p:spPr>
        </p:pic>
        <p:pic>
          <p:nvPicPr>
            <p:cNvPr id="60" name="Picture 59"/>
            <p:cNvPicPr>
              <a:picLocks noChangeAspect="1"/>
            </p:cNvPicPr>
            <p:nvPr/>
          </p:nvPicPr>
          <p:blipFill rotWithShape="1">
            <a:blip r:embed="rId9"/>
            <a:srcRect l="20984" t="21662" r="15415" b="17219"/>
            <a:stretch/>
          </p:blipFill>
          <p:spPr>
            <a:xfrm rot="5400000">
              <a:off x="10268961" y="4551740"/>
              <a:ext cx="430565" cy="618963"/>
            </a:xfrm>
            <a:prstGeom prst="rect">
              <a:avLst/>
            </a:prstGeom>
          </p:spPr>
        </p:pic>
        <p:sp>
          <p:nvSpPr>
            <p:cNvPr id="61" name="TextBox 60"/>
            <p:cNvSpPr txBox="1"/>
            <p:nvPr/>
          </p:nvSpPr>
          <p:spPr>
            <a:xfrm>
              <a:off x="10989915" y="4396002"/>
              <a:ext cx="933673" cy="338554"/>
            </a:xfrm>
            <a:prstGeom prst="rect">
              <a:avLst/>
            </a:prstGeom>
            <a:noFill/>
          </p:spPr>
          <p:txBody>
            <a:bodyPr wrap="square" rtlCol="0">
              <a:spAutoFit/>
            </a:bodyPr>
            <a:lstStyle/>
            <a:p>
              <a:r>
                <a:rPr lang="en-US" sz="800" b="1" dirty="0">
                  <a:solidFill>
                    <a:srgbClr val="0070C0"/>
                  </a:solidFill>
                  <a:latin typeface="Roboto Condensed" pitchFamily="2" charset="0"/>
                  <a:ea typeface="Roboto Condensed" pitchFamily="2" charset="0"/>
                </a:rPr>
                <a:t>                                                                          RELATIONSHIP          </a:t>
              </a:r>
              <a:endParaRPr lang="en-US" sz="700" b="1" dirty="0">
                <a:solidFill>
                  <a:prstClr val="black"/>
                </a:solidFill>
                <a:latin typeface="Roboto Condensed" pitchFamily="2" charset="0"/>
                <a:ea typeface="Roboto Condensed" pitchFamily="2" charset="0"/>
              </a:endParaRPr>
            </a:p>
          </p:txBody>
        </p:sp>
      </p:grpSp>
    </p:spTree>
    <p:extLst>
      <p:ext uri="{BB962C8B-B14F-4D97-AF65-F5344CB8AC3E}">
        <p14:creationId xmlns:p14="http://schemas.microsoft.com/office/powerpoint/2010/main" val="146061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121"/>
                                        </p:tgtEl>
                                        <p:attrNameLst>
                                          <p:attrName>ppt_x</p:attrName>
                                          <p:attrName>ppt_y</p:attrName>
                                        </p:attrNameLst>
                                      </p:cBhvr>
                                    </p:animMotion>
                                  </p:childTnLst>
                                </p:cTn>
                              </p:par>
                              <p:par>
                                <p:cTn id="7" presetID="42" presetClass="path" presetSubtype="0" accel="50000" decel="50000" fill="hold" grpId="0" nodeType="withEffect">
                                  <p:stCondLst>
                                    <p:cond delay="0"/>
                                  </p:stCondLst>
                                  <p:childTnLst>
                                    <p:animMotion origin="layout" path="M 0 0 L 0 0.25 E" pathEditMode="relative" ptsTypes="">
                                      <p:cBhvr>
                                        <p:cTn id="8" dur="2000" fill="hold"/>
                                        <p:tgtEl>
                                          <p:spTgt spid="126"/>
                                        </p:tgtEl>
                                        <p:attrNameLst>
                                          <p:attrName>ppt_x</p:attrName>
                                          <p:attrName>ppt_y</p:attrName>
                                        </p:attrNameLst>
                                      </p:cBhvr>
                                    </p:animMotion>
                                  </p:childTnLst>
                                </p:cTn>
                              </p:par>
                              <p:par>
                                <p:cTn id="9" presetID="42" presetClass="path" presetSubtype="0" accel="50000" decel="50000" fill="hold" grpId="0" nodeType="withEffect">
                                  <p:stCondLst>
                                    <p:cond delay="0"/>
                                  </p:stCondLst>
                                  <p:childTnLst>
                                    <p:animMotion origin="layout" path="M 0 0 L 0 0.25 E" pathEditMode="relative" ptsTypes="">
                                      <p:cBhvr>
                                        <p:cTn id="10" dur="2000" fill="hold"/>
                                        <p:tgtEl>
                                          <p:spTgt spid="141"/>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6" grpId="0"/>
      <p:bldP spid="14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426812" y="6621376"/>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206016" y="1284899"/>
            <a:ext cx="1893528" cy="992070"/>
          </a:xfrm>
        </p:spPr>
        <p:txBody>
          <a:bodyPr>
            <a:normAutofit fontScale="90000"/>
          </a:bodyPr>
          <a:lstStyle/>
          <a:p>
            <a:r>
              <a:rPr lang="en-US" dirty="0">
                <a:latin typeface="Roboto Condensed" pitchFamily="2" charset="0"/>
                <a:ea typeface="Roboto Condensed" pitchFamily="2" charset="0"/>
              </a:rPr>
              <a:t>MY ALERTS</a:t>
            </a:r>
            <a:r>
              <a:rPr lang="en-US" dirty="0"/>
              <a:t/>
            </a:r>
            <a:br>
              <a:rPr lang="en-US" dirty="0"/>
            </a:br>
            <a:r>
              <a:rPr lang="en-US" sz="1800" dirty="0"/>
              <a:t>v2</a:t>
            </a:r>
          </a:p>
        </p:txBody>
      </p:sp>
      <p:grpSp>
        <p:nvGrpSpPr>
          <p:cNvPr id="63" name="Group 62"/>
          <p:cNvGrpSpPr/>
          <p:nvPr/>
        </p:nvGrpSpPr>
        <p:grpSpPr>
          <a:xfrm>
            <a:off x="86676" y="2434"/>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132" name="Group 131"/>
          <p:cNvGrpSpPr/>
          <p:nvPr/>
        </p:nvGrpSpPr>
        <p:grpSpPr>
          <a:xfrm>
            <a:off x="2390369" y="81674"/>
            <a:ext cx="3158002" cy="6511092"/>
            <a:chOff x="5235997" y="81674"/>
            <a:chExt cx="3158002" cy="6511092"/>
          </a:xfrm>
        </p:grpSpPr>
        <p:pic>
          <p:nvPicPr>
            <p:cNvPr id="133" name="Picture 132"/>
            <p:cNvPicPr>
              <a:picLocks noChangeAspect="1"/>
            </p:cNvPicPr>
            <p:nvPr/>
          </p:nvPicPr>
          <p:blipFill>
            <a:blip r:embed="rId4"/>
            <a:stretch>
              <a:fillRect/>
            </a:stretch>
          </p:blipFill>
          <p:spPr>
            <a:xfrm>
              <a:off x="5235997" y="81674"/>
              <a:ext cx="3158002" cy="6511092"/>
            </a:xfrm>
            <a:prstGeom prst="rect">
              <a:avLst/>
            </a:prstGeom>
          </p:spPr>
        </p:pic>
        <p:sp>
          <p:nvSpPr>
            <p:cNvPr id="134" name="Rectangle 133"/>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TextBox 147"/>
          <p:cNvSpPr txBox="1"/>
          <p:nvPr/>
        </p:nvSpPr>
        <p:spPr>
          <a:xfrm>
            <a:off x="2633706" y="1284899"/>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ALL MESSAGES</a:t>
            </a:r>
          </a:p>
          <a:p>
            <a:pPr algn="ctr"/>
            <a:r>
              <a:rPr lang="en-US" sz="900" dirty="0">
                <a:solidFill>
                  <a:srgbClr val="C00000"/>
                </a:solidFill>
                <a:latin typeface="Roboto Condensed" pitchFamily="2" charset="0"/>
                <a:ea typeface="Roboto Condensed" pitchFamily="2" charset="0"/>
              </a:rPr>
              <a:t>3 CRITICAL</a:t>
            </a:r>
          </a:p>
        </p:txBody>
      </p:sp>
      <p:sp>
        <p:nvSpPr>
          <p:cNvPr id="149" name="Rectangle 148"/>
          <p:cNvSpPr/>
          <p:nvPr/>
        </p:nvSpPr>
        <p:spPr>
          <a:xfrm>
            <a:off x="2612423" y="2035825"/>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p:cNvSpPr/>
          <p:nvPr/>
        </p:nvSpPr>
        <p:spPr>
          <a:xfrm>
            <a:off x="2607869" y="244170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p:cNvSpPr/>
          <p:nvPr/>
        </p:nvSpPr>
        <p:spPr>
          <a:xfrm>
            <a:off x="2608303" y="284843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L-Shape 157"/>
          <p:cNvSpPr/>
          <p:nvPr/>
        </p:nvSpPr>
        <p:spPr>
          <a:xfrm rot="13610145">
            <a:off x="5178838" y="2189248"/>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p:cNvSpPr txBox="1"/>
          <p:nvPr/>
        </p:nvSpPr>
        <p:spPr>
          <a:xfrm>
            <a:off x="2838772" y="2035825"/>
            <a:ext cx="2226369" cy="200055"/>
          </a:xfrm>
          <a:prstGeom prst="rect">
            <a:avLst/>
          </a:prstGeom>
          <a:noFill/>
        </p:spPr>
        <p:txBody>
          <a:bodyPr wrap="square" rtlCol="0">
            <a:spAutoFit/>
          </a:bodyPr>
          <a:lstStyle/>
          <a:p>
            <a:r>
              <a:rPr lang="en-US" sz="700" b="1" dirty="0">
                <a:solidFill>
                  <a:srgbClr val="C00000"/>
                </a:solidFill>
              </a:rPr>
              <a:t>UNREAD - RECEIVED 2h 3m ago</a:t>
            </a:r>
            <a:endParaRPr lang="en-US" sz="2400" b="1" dirty="0">
              <a:solidFill>
                <a:srgbClr val="C00000"/>
              </a:solidFill>
            </a:endParaRPr>
          </a:p>
        </p:txBody>
      </p:sp>
      <p:sp>
        <p:nvSpPr>
          <p:cNvPr id="160" name="TextBox 159"/>
          <p:cNvSpPr txBox="1"/>
          <p:nvPr/>
        </p:nvSpPr>
        <p:spPr>
          <a:xfrm>
            <a:off x="2836168" y="2143357"/>
            <a:ext cx="2619598" cy="246221"/>
          </a:xfrm>
          <a:prstGeom prst="rect">
            <a:avLst/>
          </a:prstGeom>
          <a:noFill/>
        </p:spPr>
        <p:txBody>
          <a:bodyPr wrap="square" rtlCol="0">
            <a:spAutoFit/>
          </a:bodyPr>
          <a:lstStyle/>
          <a:p>
            <a:r>
              <a:rPr lang="en-US" sz="1000" b="1" dirty="0">
                <a:solidFill>
                  <a:srgbClr val="C00000"/>
                </a:solidFill>
              </a:rPr>
              <a:t>YOUR RX IS OUT OF REFILLS: OMEPRA..</a:t>
            </a:r>
          </a:p>
        </p:txBody>
      </p:sp>
      <p:sp>
        <p:nvSpPr>
          <p:cNvPr id="161" name="TextBox 160"/>
          <p:cNvSpPr txBox="1"/>
          <p:nvPr/>
        </p:nvSpPr>
        <p:spPr>
          <a:xfrm>
            <a:off x="2841376" y="2438300"/>
            <a:ext cx="2226369" cy="200055"/>
          </a:xfrm>
          <a:prstGeom prst="rect">
            <a:avLst/>
          </a:prstGeom>
          <a:noFill/>
        </p:spPr>
        <p:txBody>
          <a:bodyPr wrap="square" rtlCol="0">
            <a:spAutoFit/>
          </a:bodyPr>
          <a:lstStyle/>
          <a:p>
            <a:r>
              <a:rPr lang="en-US" sz="700" b="1" dirty="0">
                <a:solidFill>
                  <a:srgbClr val="C00000"/>
                </a:solidFill>
              </a:rPr>
              <a:t>UNREAD - RECEIVED 2h 17m ago</a:t>
            </a:r>
            <a:endParaRPr lang="en-US" sz="2400" b="1" dirty="0">
              <a:solidFill>
                <a:srgbClr val="C00000"/>
              </a:solidFill>
            </a:endParaRPr>
          </a:p>
        </p:txBody>
      </p:sp>
      <p:sp>
        <p:nvSpPr>
          <p:cNvPr id="162" name="TextBox 161"/>
          <p:cNvSpPr txBox="1"/>
          <p:nvPr/>
        </p:nvSpPr>
        <p:spPr>
          <a:xfrm>
            <a:off x="2838772" y="2545832"/>
            <a:ext cx="2619598" cy="246221"/>
          </a:xfrm>
          <a:prstGeom prst="rect">
            <a:avLst/>
          </a:prstGeom>
          <a:noFill/>
        </p:spPr>
        <p:txBody>
          <a:bodyPr wrap="square" rtlCol="0">
            <a:spAutoFit/>
          </a:bodyPr>
          <a:lstStyle/>
          <a:p>
            <a:r>
              <a:rPr lang="en-US" sz="1000" b="1" dirty="0">
                <a:solidFill>
                  <a:srgbClr val="C00000"/>
                </a:solidFill>
              </a:rPr>
              <a:t>INSURANCE CARD OUT OF DATE</a:t>
            </a:r>
            <a:endParaRPr lang="en-US" sz="3600" dirty="0">
              <a:solidFill>
                <a:srgbClr val="C00000"/>
              </a:solidFill>
            </a:endParaRPr>
          </a:p>
        </p:txBody>
      </p:sp>
      <p:sp>
        <p:nvSpPr>
          <p:cNvPr id="163" name="TextBox 162"/>
          <p:cNvSpPr txBox="1"/>
          <p:nvPr/>
        </p:nvSpPr>
        <p:spPr>
          <a:xfrm>
            <a:off x="2848216" y="2849469"/>
            <a:ext cx="2226369" cy="200055"/>
          </a:xfrm>
          <a:prstGeom prst="rect">
            <a:avLst/>
          </a:prstGeom>
          <a:noFill/>
        </p:spPr>
        <p:txBody>
          <a:bodyPr wrap="square" rtlCol="0">
            <a:spAutoFit/>
          </a:bodyPr>
          <a:lstStyle/>
          <a:p>
            <a:r>
              <a:rPr lang="en-US" sz="700" b="1" dirty="0">
                <a:solidFill>
                  <a:srgbClr val="C00000"/>
                </a:solidFill>
              </a:rPr>
              <a:t>UNREAD - RECEIVED 1d ago</a:t>
            </a:r>
            <a:endParaRPr lang="en-US" sz="2400" b="1" dirty="0">
              <a:solidFill>
                <a:srgbClr val="C00000"/>
              </a:solidFill>
            </a:endParaRPr>
          </a:p>
        </p:txBody>
      </p:sp>
      <p:sp>
        <p:nvSpPr>
          <p:cNvPr id="164" name="TextBox 163"/>
          <p:cNvSpPr txBox="1"/>
          <p:nvPr/>
        </p:nvSpPr>
        <p:spPr>
          <a:xfrm>
            <a:off x="2845612" y="2957001"/>
            <a:ext cx="2619598" cy="246221"/>
          </a:xfrm>
          <a:prstGeom prst="rect">
            <a:avLst/>
          </a:prstGeom>
          <a:noFill/>
        </p:spPr>
        <p:txBody>
          <a:bodyPr wrap="square" rtlCol="0">
            <a:spAutoFit/>
          </a:bodyPr>
          <a:lstStyle/>
          <a:p>
            <a:r>
              <a:rPr lang="en-US" sz="1000" b="1" dirty="0">
                <a:solidFill>
                  <a:srgbClr val="C00000"/>
                </a:solidFill>
              </a:rPr>
              <a:t>PAYMENT METHOD IS NOT VALID</a:t>
            </a:r>
            <a:endParaRPr lang="en-US" sz="3600" dirty="0">
              <a:solidFill>
                <a:srgbClr val="C00000"/>
              </a:solidFill>
            </a:endParaRPr>
          </a:p>
        </p:txBody>
      </p:sp>
      <p:sp>
        <p:nvSpPr>
          <p:cNvPr id="165" name="L-Shape 164"/>
          <p:cNvSpPr/>
          <p:nvPr/>
        </p:nvSpPr>
        <p:spPr>
          <a:xfrm rot="13610145">
            <a:off x="5182149" y="2575481"/>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L-Shape 165"/>
          <p:cNvSpPr/>
          <p:nvPr/>
        </p:nvSpPr>
        <p:spPr>
          <a:xfrm rot="13610145">
            <a:off x="5184221" y="2982119"/>
            <a:ext cx="93742" cy="84544"/>
          </a:xfrm>
          <a:prstGeom prst="corner">
            <a:avLst>
              <a:gd name="adj1" fmla="val 33158"/>
              <a:gd name="adj2" fmla="val 332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 name="Picture 190"/>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2658523" y="2142160"/>
            <a:ext cx="203075" cy="149076"/>
          </a:xfrm>
          <a:prstGeom prst="rect">
            <a:avLst/>
          </a:prstGeom>
        </p:spPr>
      </p:pic>
      <p:pic>
        <p:nvPicPr>
          <p:cNvPr id="192" name="Picture 191"/>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2654296" y="2552524"/>
            <a:ext cx="203075" cy="149076"/>
          </a:xfrm>
          <a:prstGeom prst="rect">
            <a:avLst/>
          </a:prstGeom>
        </p:spPr>
      </p:pic>
      <p:pic>
        <p:nvPicPr>
          <p:cNvPr id="193" name="Picture 192"/>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2658523" y="2954175"/>
            <a:ext cx="203075" cy="149076"/>
          </a:xfrm>
          <a:prstGeom prst="rect">
            <a:avLst/>
          </a:prstGeom>
        </p:spPr>
      </p:pic>
      <p:sp>
        <p:nvSpPr>
          <p:cNvPr id="200" name="Action Button: Home 199">
            <a:hlinkClick r:id="rId6" action="ppaction://hlinksldjump" highlightClick="1"/>
          </p:cNvPr>
          <p:cNvSpPr/>
          <p:nvPr/>
        </p:nvSpPr>
        <p:spPr>
          <a:xfrm>
            <a:off x="3646858" y="590822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p:cNvSpPr/>
          <p:nvPr/>
        </p:nvSpPr>
        <p:spPr>
          <a:xfrm>
            <a:off x="3517398" y="1793872"/>
            <a:ext cx="914400" cy="200055"/>
          </a:xfrm>
          <a:prstGeom prst="rect">
            <a:avLst/>
          </a:prstGeom>
          <a:solidFill>
            <a:srgbClr val="256FBD"/>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NEW (3)</a:t>
            </a:r>
          </a:p>
        </p:txBody>
      </p:sp>
      <p:sp>
        <p:nvSpPr>
          <p:cNvPr id="117" name="Rectangle 116"/>
          <p:cNvSpPr/>
          <p:nvPr/>
        </p:nvSpPr>
        <p:spPr>
          <a:xfrm>
            <a:off x="4424624" y="1792435"/>
            <a:ext cx="914400" cy="2000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READ (6)</a:t>
            </a:r>
          </a:p>
        </p:txBody>
      </p:sp>
      <p:grpSp>
        <p:nvGrpSpPr>
          <p:cNvPr id="118" name="Group 117"/>
          <p:cNvGrpSpPr/>
          <p:nvPr/>
        </p:nvGrpSpPr>
        <p:grpSpPr>
          <a:xfrm>
            <a:off x="5667492" y="81674"/>
            <a:ext cx="3158002" cy="6511092"/>
            <a:chOff x="5235997" y="81674"/>
            <a:chExt cx="3158002" cy="6511092"/>
          </a:xfrm>
        </p:grpSpPr>
        <p:pic>
          <p:nvPicPr>
            <p:cNvPr id="119" name="Picture 118"/>
            <p:cNvPicPr>
              <a:picLocks noChangeAspect="1"/>
            </p:cNvPicPr>
            <p:nvPr/>
          </p:nvPicPr>
          <p:blipFill>
            <a:blip r:embed="rId4"/>
            <a:stretch>
              <a:fillRect/>
            </a:stretch>
          </p:blipFill>
          <p:spPr>
            <a:xfrm>
              <a:off x="5235997" y="81674"/>
              <a:ext cx="3158002" cy="6511092"/>
            </a:xfrm>
            <a:prstGeom prst="rect">
              <a:avLst/>
            </a:prstGeom>
          </p:spPr>
        </p:pic>
        <p:sp>
          <p:nvSpPr>
            <p:cNvPr id="120" name="Rectangle 119"/>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 name="Rectangle 121"/>
          <p:cNvSpPr/>
          <p:nvPr/>
        </p:nvSpPr>
        <p:spPr>
          <a:xfrm>
            <a:off x="5913105" y="1057256"/>
            <a:ext cx="2655633" cy="184574"/>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p:cNvSpPr txBox="1"/>
          <p:nvPr/>
        </p:nvSpPr>
        <p:spPr>
          <a:xfrm>
            <a:off x="6788056" y="1019310"/>
            <a:ext cx="788999" cy="246221"/>
          </a:xfrm>
          <a:prstGeom prst="rect">
            <a:avLst/>
          </a:prstGeom>
          <a:noFill/>
        </p:spPr>
        <p:txBody>
          <a:bodyPr wrap="none" rtlCol="0">
            <a:spAutoFit/>
          </a:bodyPr>
          <a:lstStyle/>
          <a:p>
            <a:r>
              <a:rPr lang="en-US" sz="1000" b="1" dirty="0">
                <a:solidFill>
                  <a:schemeClr val="bg1"/>
                </a:solidFill>
                <a:latin typeface="Roboto Condensed" pitchFamily="2" charset="0"/>
                <a:ea typeface="Roboto Condensed" pitchFamily="2" charset="0"/>
              </a:rPr>
              <a:t>MY ALERTS</a:t>
            </a:r>
          </a:p>
        </p:txBody>
      </p:sp>
      <p:pic>
        <p:nvPicPr>
          <p:cNvPr id="124" name="Picture 123"/>
          <p:cNvPicPr>
            <a:picLocks noChangeAspect="1"/>
          </p:cNvPicPr>
          <p:nvPr/>
        </p:nvPicPr>
        <p:blipFill>
          <a:blip r:embed="rId7"/>
          <a:stretch>
            <a:fillRect/>
          </a:stretch>
        </p:blipFill>
        <p:spPr>
          <a:xfrm>
            <a:off x="5925920" y="1043552"/>
            <a:ext cx="235977" cy="184355"/>
          </a:xfrm>
          <a:prstGeom prst="rect">
            <a:avLst/>
          </a:prstGeom>
        </p:spPr>
      </p:pic>
      <p:sp>
        <p:nvSpPr>
          <p:cNvPr id="125" name="Flowchart: Connector 124"/>
          <p:cNvSpPr/>
          <p:nvPr/>
        </p:nvSpPr>
        <p:spPr>
          <a:xfrm>
            <a:off x="6126993" y="1005601"/>
            <a:ext cx="118927" cy="11745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extBox 125"/>
          <p:cNvSpPr txBox="1"/>
          <p:nvPr/>
        </p:nvSpPr>
        <p:spPr>
          <a:xfrm>
            <a:off x="6068475" y="956608"/>
            <a:ext cx="235962" cy="215444"/>
          </a:xfrm>
          <a:prstGeom prst="rect">
            <a:avLst/>
          </a:prstGeom>
          <a:noFill/>
        </p:spPr>
        <p:txBody>
          <a:bodyPr wrap="none" rtlCol="0">
            <a:spAutoFit/>
          </a:bodyPr>
          <a:lstStyle/>
          <a:p>
            <a:r>
              <a:rPr lang="en-US" sz="800" dirty="0">
                <a:solidFill>
                  <a:schemeClr val="bg1"/>
                </a:solidFill>
                <a:latin typeface="Roboto Condensed" pitchFamily="2" charset="0"/>
                <a:ea typeface="Roboto Condensed" pitchFamily="2" charset="0"/>
              </a:rPr>
              <a:t>6</a:t>
            </a:r>
          </a:p>
        </p:txBody>
      </p:sp>
      <p:pic>
        <p:nvPicPr>
          <p:cNvPr id="127" name="Picture 1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2236" y="1067355"/>
            <a:ext cx="450143" cy="170362"/>
          </a:xfrm>
          <a:prstGeom prst="rect">
            <a:avLst/>
          </a:prstGeom>
        </p:spPr>
      </p:pic>
      <p:sp>
        <p:nvSpPr>
          <p:cNvPr id="128" name="TextBox 127"/>
          <p:cNvSpPr txBox="1"/>
          <p:nvPr/>
        </p:nvSpPr>
        <p:spPr>
          <a:xfrm>
            <a:off x="5910829" y="1284899"/>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YOUR ALERTS</a:t>
            </a:r>
          </a:p>
          <a:p>
            <a:pPr algn="ctr"/>
            <a:r>
              <a:rPr lang="en-US" sz="900" dirty="0">
                <a:solidFill>
                  <a:srgbClr val="C00000"/>
                </a:solidFill>
                <a:latin typeface="Roboto Condensed" pitchFamily="2" charset="0"/>
                <a:ea typeface="Roboto Condensed" pitchFamily="2" charset="0"/>
              </a:rPr>
              <a:t>3 CRITICAL</a:t>
            </a:r>
          </a:p>
        </p:txBody>
      </p:sp>
      <p:sp>
        <p:nvSpPr>
          <p:cNvPr id="246" name="Action Button: Home 245">
            <a:hlinkClick r:id="rId6" action="ppaction://hlinksldjump" highlightClick="1"/>
          </p:cNvPr>
          <p:cNvSpPr/>
          <p:nvPr/>
        </p:nvSpPr>
        <p:spPr>
          <a:xfrm>
            <a:off x="6923981" y="590822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Rectangle 247"/>
          <p:cNvSpPr/>
          <p:nvPr/>
        </p:nvSpPr>
        <p:spPr>
          <a:xfrm>
            <a:off x="7701747" y="1792435"/>
            <a:ext cx="914400" cy="2000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READ (6)</a:t>
            </a:r>
          </a:p>
        </p:txBody>
      </p:sp>
      <p:sp>
        <p:nvSpPr>
          <p:cNvPr id="249" name="Rectangle 248"/>
          <p:cNvSpPr/>
          <p:nvPr/>
        </p:nvSpPr>
        <p:spPr>
          <a:xfrm>
            <a:off x="5877517" y="1789057"/>
            <a:ext cx="914400" cy="204871"/>
          </a:xfrm>
          <a:prstGeom prst="rect">
            <a:avLst/>
          </a:prstGeom>
          <a:solidFill>
            <a:srgbClr val="C0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CRITICAL (2)</a:t>
            </a:r>
          </a:p>
        </p:txBody>
      </p:sp>
      <p:sp>
        <p:nvSpPr>
          <p:cNvPr id="253" name="Rectangle 252"/>
          <p:cNvSpPr/>
          <p:nvPr/>
        </p:nvSpPr>
        <p:spPr>
          <a:xfrm>
            <a:off x="5882390" y="2040334"/>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Rectangle 253"/>
          <p:cNvSpPr/>
          <p:nvPr/>
        </p:nvSpPr>
        <p:spPr>
          <a:xfrm>
            <a:off x="5877836" y="2446217"/>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Rectangle 254"/>
          <p:cNvSpPr/>
          <p:nvPr/>
        </p:nvSpPr>
        <p:spPr>
          <a:xfrm>
            <a:off x="5878270" y="2852947"/>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L-Shape 255"/>
          <p:cNvSpPr/>
          <p:nvPr/>
        </p:nvSpPr>
        <p:spPr>
          <a:xfrm rot="13610145">
            <a:off x="8448805" y="2193757"/>
            <a:ext cx="93742" cy="84544"/>
          </a:xfrm>
          <a:prstGeom prst="corner">
            <a:avLst>
              <a:gd name="adj1" fmla="val 33158"/>
              <a:gd name="adj2" fmla="val 33211"/>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extBox 256"/>
          <p:cNvSpPr txBox="1"/>
          <p:nvPr/>
        </p:nvSpPr>
        <p:spPr>
          <a:xfrm>
            <a:off x="6108739" y="2040334"/>
            <a:ext cx="2226369" cy="200055"/>
          </a:xfrm>
          <a:prstGeom prst="rect">
            <a:avLst/>
          </a:prstGeom>
          <a:noFill/>
        </p:spPr>
        <p:txBody>
          <a:bodyPr wrap="square" rtlCol="0">
            <a:spAutoFit/>
          </a:bodyPr>
          <a:lstStyle/>
          <a:p>
            <a:r>
              <a:rPr lang="en-US" sz="700" b="1" dirty="0">
                <a:solidFill>
                  <a:srgbClr val="256FBD"/>
                </a:solidFill>
              </a:rPr>
              <a:t>UNREAD - RECEIVED 2h 3m ago</a:t>
            </a:r>
            <a:endParaRPr lang="en-US" sz="2400" b="1" dirty="0">
              <a:solidFill>
                <a:srgbClr val="256FBD"/>
              </a:solidFill>
            </a:endParaRPr>
          </a:p>
        </p:txBody>
      </p:sp>
      <p:sp>
        <p:nvSpPr>
          <p:cNvPr id="258" name="TextBox 257"/>
          <p:cNvSpPr txBox="1"/>
          <p:nvPr/>
        </p:nvSpPr>
        <p:spPr>
          <a:xfrm>
            <a:off x="6106135" y="2147866"/>
            <a:ext cx="2619598" cy="246221"/>
          </a:xfrm>
          <a:prstGeom prst="rect">
            <a:avLst/>
          </a:prstGeom>
          <a:noFill/>
        </p:spPr>
        <p:txBody>
          <a:bodyPr wrap="square" rtlCol="0">
            <a:spAutoFit/>
          </a:bodyPr>
          <a:lstStyle/>
          <a:p>
            <a:r>
              <a:rPr lang="en-US" sz="1000" b="1" dirty="0">
                <a:solidFill>
                  <a:srgbClr val="256FBD"/>
                </a:solidFill>
              </a:rPr>
              <a:t>WARFARIN MED. GUIDE – FDA REQUI..</a:t>
            </a:r>
            <a:endParaRPr lang="en-US" sz="3600" dirty="0">
              <a:solidFill>
                <a:srgbClr val="256FBD"/>
              </a:solidFill>
            </a:endParaRPr>
          </a:p>
        </p:txBody>
      </p:sp>
      <p:sp>
        <p:nvSpPr>
          <p:cNvPr id="259" name="TextBox 258"/>
          <p:cNvSpPr txBox="1"/>
          <p:nvPr/>
        </p:nvSpPr>
        <p:spPr>
          <a:xfrm>
            <a:off x="6111343" y="2442809"/>
            <a:ext cx="2226369" cy="200055"/>
          </a:xfrm>
          <a:prstGeom prst="rect">
            <a:avLst/>
          </a:prstGeom>
          <a:noFill/>
        </p:spPr>
        <p:txBody>
          <a:bodyPr wrap="square" rtlCol="0">
            <a:spAutoFit/>
          </a:bodyPr>
          <a:lstStyle/>
          <a:p>
            <a:r>
              <a:rPr lang="en-US" sz="700" b="1" dirty="0">
                <a:solidFill>
                  <a:srgbClr val="256FBD"/>
                </a:solidFill>
              </a:rPr>
              <a:t>UNREAD - RECEIVED 2h 17m ago</a:t>
            </a:r>
            <a:endParaRPr lang="en-US" sz="2400" b="1" dirty="0">
              <a:solidFill>
                <a:srgbClr val="256FBD"/>
              </a:solidFill>
            </a:endParaRPr>
          </a:p>
        </p:txBody>
      </p:sp>
      <p:sp>
        <p:nvSpPr>
          <p:cNvPr id="260" name="TextBox 259"/>
          <p:cNvSpPr txBox="1"/>
          <p:nvPr/>
        </p:nvSpPr>
        <p:spPr>
          <a:xfrm>
            <a:off x="6108739" y="2550341"/>
            <a:ext cx="2619598" cy="246221"/>
          </a:xfrm>
          <a:prstGeom prst="rect">
            <a:avLst/>
          </a:prstGeom>
          <a:noFill/>
        </p:spPr>
        <p:txBody>
          <a:bodyPr wrap="square" rtlCol="0">
            <a:spAutoFit/>
          </a:bodyPr>
          <a:lstStyle/>
          <a:p>
            <a:r>
              <a:rPr lang="en-US" sz="1000" b="1" dirty="0">
                <a:solidFill>
                  <a:srgbClr val="256FBD"/>
                </a:solidFill>
              </a:rPr>
              <a:t>WARFARIN Rx SHIPPED; $1.90 CHARG..</a:t>
            </a:r>
            <a:endParaRPr lang="en-US" sz="3600" dirty="0">
              <a:solidFill>
                <a:srgbClr val="256FBD"/>
              </a:solidFill>
            </a:endParaRPr>
          </a:p>
        </p:txBody>
      </p:sp>
      <p:sp>
        <p:nvSpPr>
          <p:cNvPr id="261" name="TextBox 260"/>
          <p:cNvSpPr txBox="1"/>
          <p:nvPr/>
        </p:nvSpPr>
        <p:spPr>
          <a:xfrm>
            <a:off x="6118183" y="2853978"/>
            <a:ext cx="2226369" cy="200055"/>
          </a:xfrm>
          <a:prstGeom prst="rect">
            <a:avLst/>
          </a:prstGeom>
          <a:noFill/>
        </p:spPr>
        <p:txBody>
          <a:bodyPr wrap="square" rtlCol="0">
            <a:spAutoFit/>
          </a:bodyPr>
          <a:lstStyle/>
          <a:p>
            <a:r>
              <a:rPr lang="en-US" sz="700" b="1" dirty="0">
                <a:solidFill>
                  <a:srgbClr val="256FBD"/>
                </a:solidFill>
              </a:rPr>
              <a:t>UNREAD - RECEIVED 1d ago</a:t>
            </a:r>
            <a:endParaRPr lang="en-US" sz="2400" b="1" dirty="0">
              <a:solidFill>
                <a:srgbClr val="256FBD"/>
              </a:solidFill>
            </a:endParaRPr>
          </a:p>
        </p:txBody>
      </p:sp>
      <p:sp>
        <p:nvSpPr>
          <p:cNvPr id="262" name="TextBox 261"/>
          <p:cNvSpPr txBox="1"/>
          <p:nvPr/>
        </p:nvSpPr>
        <p:spPr>
          <a:xfrm>
            <a:off x="6115579" y="2961510"/>
            <a:ext cx="2619598" cy="246221"/>
          </a:xfrm>
          <a:prstGeom prst="rect">
            <a:avLst/>
          </a:prstGeom>
          <a:noFill/>
        </p:spPr>
        <p:txBody>
          <a:bodyPr wrap="square" rtlCol="0">
            <a:spAutoFit/>
          </a:bodyPr>
          <a:lstStyle/>
          <a:p>
            <a:r>
              <a:rPr lang="en-US" sz="1000" b="1" dirty="0">
                <a:solidFill>
                  <a:srgbClr val="256FBD"/>
                </a:solidFill>
              </a:rPr>
              <a:t>RX TRANSFER COMPLETED         (150..</a:t>
            </a:r>
            <a:endParaRPr lang="en-US" sz="3600" dirty="0">
              <a:solidFill>
                <a:srgbClr val="256FBD"/>
              </a:solidFill>
            </a:endParaRPr>
          </a:p>
        </p:txBody>
      </p:sp>
      <p:sp>
        <p:nvSpPr>
          <p:cNvPr id="263" name="L-Shape 262"/>
          <p:cNvSpPr/>
          <p:nvPr/>
        </p:nvSpPr>
        <p:spPr>
          <a:xfrm rot="13610145">
            <a:off x="8452116" y="2579990"/>
            <a:ext cx="93742" cy="84544"/>
          </a:xfrm>
          <a:prstGeom prst="corner">
            <a:avLst>
              <a:gd name="adj1" fmla="val 33158"/>
              <a:gd name="adj2" fmla="val 33211"/>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L-Shape 263"/>
          <p:cNvSpPr/>
          <p:nvPr/>
        </p:nvSpPr>
        <p:spPr>
          <a:xfrm rot="13610145">
            <a:off x="8454188" y="2986628"/>
            <a:ext cx="93742" cy="84544"/>
          </a:xfrm>
          <a:prstGeom prst="corner">
            <a:avLst>
              <a:gd name="adj1" fmla="val 33158"/>
              <a:gd name="adj2" fmla="val 33211"/>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Rectangle 246"/>
          <p:cNvSpPr/>
          <p:nvPr/>
        </p:nvSpPr>
        <p:spPr>
          <a:xfrm>
            <a:off x="6794521" y="1698196"/>
            <a:ext cx="914400" cy="295732"/>
          </a:xfrm>
          <a:prstGeom prst="rect">
            <a:avLst/>
          </a:prstGeom>
          <a:solidFill>
            <a:srgbClr val="256FBD"/>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NEW (3)</a:t>
            </a:r>
          </a:p>
        </p:txBody>
      </p:sp>
      <p:sp>
        <p:nvSpPr>
          <p:cNvPr id="4" name="Rectangle 3"/>
          <p:cNvSpPr/>
          <p:nvPr/>
        </p:nvSpPr>
        <p:spPr>
          <a:xfrm>
            <a:off x="2600394" y="1698195"/>
            <a:ext cx="914400" cy="295734"/>
          </a:xfrm>
          <a:prstGeom prst="rect">
            <a:avLst/>
          </a:prstGeom>
          <a:solidFill>
            <a:srgbClr val="C0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CRITICAL (3)</a:t>
            </a:r>
          </a:p>
        </p:txBody>
      </p:sp>
      <p:grpSp>
        <p:nvGrpSpPr>
          <p:cNvPr id="268" name="Group 267"/>
          <p:cNvGrpSpPr/>
          <p:nvPr/>
        </p:nvGrpSpPr>
        <p:grpSpPr>
          <a:xfrm>
            <a:off x="8951710" y="81674"/>
            <a:ext cx="3158002" cy="6511092"/>
            <a:chOff x="5235997" y="81674"/>
            <a:chExt cx="3158002" cy="6511092"/>
          </a:xfrm>
        </p:grpSpPr>
        <p:pic>
          <p:nvPicPr>
            <p:cNvPr id="269" name="Picture 268"/>
            <p:cNvPicPr>
              <a:picLocks noChangeAspect="1"/>
            </p:cNvPicPr>
            <p:nvPr/>
          </p:nvPicPr>
          <p:blipFill>
            <a:blip r:embed="rId4"/>
            <a:stretch>
              <a:fillRect/>
            </a:stretch>
          </p:blipFill>
          <p:spPr>
            <a:xfrm>
              <a:off x="5235997" y="81674"/>
              <a:ext cx="3158002" cy="6511092"/>
            </a:xfrm>
            <a:prstGeom prst="rect">
              <a:avLst/>
            </a:prstGeom>
          </p:spPr>
        </p:pic>
        <p:sp>
          <p:nvSpPr>
            <p:cNvPr id="270" name="Rectangle 269"/>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1" name="Straight Connector 270"/>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2" name="Rectangle 271"/>
          <p:cNvSpPr/>
          <p:nvPr/>
        </p:nvSpPr>
        <p:spPr>
          <a:xfrm>
            <a:off x="9197323" y="1057256"/>
            <a:ext cx="2655633" cy="184574"/>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extBox 272"/>
          <p:cNvSpPr txBox="1"/>
          <p:nvPr/>
        </p:nvSpPr>
        <p:spPr>
          <a:xfrm>
            <a:off x="10072274" y="1019310"/>
            <a:ext cx="788999" cy="246221"/>
          </a:xfrm>
          <a:prstGeom prst="rect">
            <a:avLst/>
          </a:prstGeom>
          <a:noFill/>
        </p:spPr>
        <p:txBody>
          <a:bodyPr wrap="none" rtlCol="0">
            <a:spAutoFit/>
          </a:bodyPr>
          <a:lstStyle/>
          <a:p>
            <a:r>
              <a:rPr lang="en-US" sz="1000" b="1" dirty="0">
                <a:solidFill>
                  <a:schemeClr val="bg1"/>
                </a:solidFill>
                <a:latin typeface="Roboto Condensed" pitchFamily="2" charset="0"/>
                <a:ea typeface="Roboto Condensed" pitchFamily="2" charset="0"/>
              </a:rPr>
              <a:t>MY ALERTS</a:t>
            </a:r>
          </a:p>
        </p:txBody>
      </p:sp>
      <p:pic>
        <p:nvPicPr>
          <p:cNvPr id="274" name="Picture 273"/>
          <p:cNvPicPr>
            <a:picLocks noChangeAspect="1"/>
          </p:cNvPicPr>
          <p:nvPr/>
        </p:nvPicPr>
        <p:blipFill>
          <a:blip r:embed="rId7"/>
          <a:stretch>
            <a:fillRect/>
          </a:stretch>
        </p:blipFill>
        <p:spPr>
          <a:xfrm>
            <a:off x="9210138" y="1043552"/>
            <a:ext cx="235977" cy="184355"/>
          </a:xfrm>
          <a:prstGeom prst="rect">
            <a:avLst/>
          </a:prstGeom>
        </p:spPr>
      </p:pic>
      <p:sp>
        <p:nvSpPr>
          <p:cNvPr id="275" name="Flowchart: Connector 274"/>
          <p:cNvSpPr/>
          <p:nvPr/>
        </p:nvSpPr>
        <p:spPr>
          <a:xfrm>
            <a:off x="9411211" y="1005601"/>
            <a:ext cx="118927" cy="117459"/>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TextBox 275"/>
          <p:cNvSpPr txBox="1"/>
          <p:nvPr/>
        </p:nvSpPr>
        <p:spPr>
          <a:xfrm>
            <a:off x="9352693" y="956608"/>
            <a:ext cx="235962" cy="215444"/>
          </a:xfrm>
          <a:prstGeom prst="rect">
            <a:avLst/>
          </a:prstGeom>
          <a:noFill/>
        </p:spPr>
        <p:txBody>
          <a:bodyPr wrap="none" rtlCol="0">
            <a:spAutoFit/>
          </a:bodyPr>
          <a:lstStyle/>
          <a:p>
            <a:r>
              <a:rPr lang="en-US" sz="800" dirty="0">
                <a:solidFill>
                  <a:schemeClr val="bg1"/>
                </a:solidFill>
                <a:latin typeface="Roboto Condensed" pitchFamily="2" charset="0"/>
                <a:ea typeface="Roboto Condensed" pitchFamily="2" charset="0"/>
              </a:rPr>
              <a:t>6</a:t>
            </a:r>
          </a:p>
        </p:txBody>
      </p:sp>
      <p:pic>
        <p:nvPicPr>
          <p:cNvPr id="277" name="Picture 2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76454" y="1067355"/>
            <a:ext cx="450143" cy="170362"/>
          </a:xfrm>
          <a:prstGeom prst="rect">
            <a:avLst/>
          </a:prstGeom>
        </p:spPr>
      </p:pic>
      <p:sp>
        <p:nvSpPr>
          <p:cNvPr id="278" name="TextBox 277"/>
          <p:cNvSpPr txBox="1"/>
          <p:nvPr/>
        </p:nvSpPr>
        <p:spPr>
          <a:xfrm>
            <a:off x="9195047" y="1284899"/>
            <a:ext cx="2702930" cy="384721"/>
          </a:xfrm>
          <a:prstGeom prst="rect">
            <a:avLst/>
          </a:prstGeom>
          <a:noFill/>
        </p:spPr>
        <p:txBody>
          <a:bodyPr wrap="square" rtlCol="0">
            <a:spAutoFit/>
          </a:bodyPr>
          <a:lstStyle/>
          <a:p>
            <a:pPr algn="ctr"/>
            <a:r>
              <a:rPr lang="en-US" sz="1000" b="1" dirty="0">
                <a:solidFill>
                  <a:srgbClr val="666666"/>
                </a:solidFill>
                <a:latin typeface="Roboto Condensed" pitchFamily="2" charset="0"/>
                <a:ea typeface="Roboto Condensed" pitchFamily="2" charset="0"/>
              </a:rPr>
              <a:t>YOUR ALERTS</a:t>
            </a:r>
          </a:p>
          <a:p>
            <a:pPr algn="ctr"/>
            <a:r>
              <a:rPr lang="en-US" sz="900" dirty="0">
                <a:solidFill>
                  <a:srgbClr val="C00000"/>
                </a:solidFill>
                <a:latin typeface="Roboto Condensed" pitchFamily="2" charset="0"/>
                <a:ea typeface="Roboto Condensed" pitchFamily="2" charset="0"/>
              </a:rPr>
              <a:t>3 CRITICAL</a:t>
            </a:r>
          </a:p>
        </p:txBody>
      </p:sp>
      <p:sp>
        <p:nvSpPr>
          <p:cNvPr id="279" name="Action Button: Home 278">
            <a:hlinkClick r:id="rId6" action="ppaction://hlinksldjump" highlightClick="1"/>
          </p:cNvPr>
          <p:cNvSpPr/>
          <p:nvPr/>
        </p:nvSpPr>
        <p:spPr>
          <a:xfrm>
            <a:off x="10208199" y="5908223"/>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Rectangle 296"/>
          <p:cNvSpPr/>
          <p:nvPr/>
        </p:nvSpPr>
        <p:spPr>
          <a:xfrm>
            <a:off x="10072686" y="1791955"/>
            <a:ext cx="914400" cy="201168"/>
          </a:xfrm>
          <a:prstGeom prst="rect">
            <a:avLst/>
          </a:prstGeom>
          <a:solidFill>
            <a:srgbClr val="256FBD"/>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NEW (3)</a:t>
            </a:r>
          </a:p>
        </p:txBody>
      </p:sp>
      <p:sp>
        <p:nvSpPr>
          <p:cNvPr id="298" name="Rectangle 297"/>
          <p:cNvSpPr/>
          <p:nvPr/>
        </p:nvSpPr>
        <p:spPr>
          <a:xfrm>
            <a:off x="9163769" y="2031384"/>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Rectangle 298"/>
          <p:cNvSpPr/>
          <p:nvPr/>
        </p:nvSpPr>
        <p:spPr>
          <a:xfrm>
            <a:off x="9158161" y="2449285"/>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Rectangle 299"/>
          <p:cNvSpPr/>
          <p:nvPr/>
        </p:nvSpPr>
        <p:spPr>
          <a:xfrm>
            <a:off x="9159013" y="2867630"/>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Rectangle 300"/>
          <p:cNvSpPr/>
          <p:nvPr/>
        </p:nvSpPr>
        <p:spPr>
          <a:xfrm>
            <a:off x="9162641" y="3285531"/>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Rectangle 301"/>
          <p:cNvSpPr/>
          <p:nvPr/>
        </p:nvSpPr>
        <p:spPr>
          <a:xfrm>
            <a:off x="9160557" y="3707727"/>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Rectangle 280"/>
          <p:cNvSpPr/>
          <p:nvPr/>
        </p:nvSpPr>
        <p:spPr>
          <a:xfrm>
            <a:off x="9161735" y="1789057"/>
            <a:ext cx="914400" cy="204871"/>
          </a:xfrm>
          <a:prstGeom prst="rect">
            <a:avLst/>
          </a:prstGeom>
          <a:solidFill>
            <a:srgbClr val="C0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CRITICAL (2)</a:t>
            </a:r>
          </a:p>
        </p:txBody>
      </p:sp>
      <p:sp>
        <p:nvSpPr>
          <p:cNvPr id="303" name="Rectangle 302"/>
          <p:cNvSpPr/>
          <p:nvPr/>
        </p:nvSpPr>
        <p:spPr>
          <a:xfrm>
            <a:off x="9164185" y="4125628"/>
            <a:ext cx="2730845" cy="360550"/>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extBox 303"/>
          <p:cNvSpPr txBox="1"/>
          <p:nvPr/>
        </p:nvSpPr>
        <p:spPr>
          <a:xfrm>
            <a:off x="9398304" y="2047131"/>
            <a:ext cx="2226369" cy="200055"/>
          </a:xfrm>
          <a:prstGeom prst="rect">
            <a:avLst/>
          </a:prstGeom>
          <a:noFill/>
        </p:spPr>
        <p:txBody>
          <a:bodyPr wrap="square" rtlCol="0">
            <a:spAutoFit/>
          </a:bodyPr>
          <a:lstStyle/>
          <a:p>
            <a:r>
              <a:rPr lang="en-US" sz="700" dirty="0"/>
              <a:t>READ - RECEIVED 3d ago</a:t>
            </a:r>
            <a:endParaRPr lang="en-US" sz="2400" dirty="0"/>
          </a:p>
        </p:txBody>
      </p:sp>
      <p:sp>
        <p:nvSpPr>
          <p:cNvPr id="305" name="TextBox 304"/>
          <p:cNvSpPr txBox="1"/>
          <p:nvPr/>
        </p:nvSpPr>
        <p:spPr>
          <a:xfrm>
            <a:off x="9395700" y="2154663"/>
            <a:ext cx="2619598" cy="246221"/>
          </a:xfrm>
          <a:prstGeom prst="rect">
            <a:avLst/>
          </a:prstGeom>
          <a:noFill/>
        </p:spPr>
        <p:txBody>
          <a:bodyPr wrap="square" rtlCol="0">
            <a:spAutoFit/>
          </a:bodyPr>
          <a:lstStyle/>
          <a:p>
            <a:r>
              <a:rPr lang="en-US" sz="1000" dirty="0"/>
              <a:t>ACTIVITY: PULSE READ (200pts) ATENO..</a:t>
            </a:r>
            <a:endParaRPr lang="en-US" sz="3600" dirty="0"/>
          </a:p>
        </p:txBody>
      </p:sp>
      <p:sp>
        <p:nvSpPr>
          <p:cNvPr id="306" name="L-Shape 305"/>
          <p:cNvSpPr/>
          <p:nvPr/>
        </p:nvSpPr>
        <p:spPr>
          <a:xfrm rot="13610145">
            <a:off x="11734309" y="2179781"/>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TextBox 306"/>
          <p:cNvSpPr txBox="1"/>
          <p:nvPr/>
        </p:nvSpPr>
        <p:spPr>
          <a:xfrm>
            <a:off x="9403512" y="2449285"/>
            <a:ext cx="2226369" cy="200055"/>
          </a:xfrm>
          <a:prstGeom prst="rect">
            <a:avLst/>
          </a:prstGeom>
          <a:noFill/>
        </p:spPr>
        <p:txBody>
          <a:bodyPr wrap="square" rtlCol="0">
            <a:spAutoFit/>
          </a:bodyPr>
          <a:lstStyle/>
          <a:p>
            <a:r>
              <a:rPr lang="en-US" sz="700" dirty="0"/>
              <a:t>READ - RECEIVED 4d ago</a:t>
            </a:r>
            <a:endParaRPr lang="en-US" sz="2400" dirty="0"/>
          </a:p>
        </p:txBody>
      </p:sp>
      <p:sp>
        <p:nvSpPr>
          <p:cNvPr id="308" name="TextBox 307"/>
          <p:cNvSpPr txBox="1"/>
          <p:nvPr/>
        </p:nvSpPr>
        <p:spPr>
          <a:xfrm>
            <a:off x="9400908" y="2556817"/>
            <a:ext cx="2619598" cy="246221"/>
          </a:xfrm>
          <a:prstGeom prst="rect">
            <a:avLst/>
          </a:prstGeom>
          <a:noFill/>
        </p:spPr>
        <p:txBody>
          <a:bodyPr wrap="square" rtlCol="0">
            <a:spAutoFit/>
          </a:bodyPr>
          <a:lstStyle/>
          <a:p>
            <a:r>
              <a:rPr lang="en-US" sz="1000" dirty="0"/>
              <a:t>ACTIVITY: BMI READ (200pts) ATENOLO..</a:t>
            </a:r>
            <a:endParaRPr lang="en-US" sz="3600" dirty="0"/>
          </a:p>
        </p:txBody>
      </p:sp>
      <p:sp>
        <p:nvSpPr>
          <p:cNvPr id="309" name="L-Shape 308"/>
          <p:cNvSpPr/>
          <p:nvPr/>
        </p:nvSpPr>
        <p:spPr>
          <a:xfrm rot="13610145">
            <a:off x="11738598" y="2586095"/>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TextBox 309"/>
          <p:cNvSpPr txBox="1"/>
          <p:nvPr/>
        </p:nvSpPr>
        <p:spPr>
          <a:xfrm>
            <a:off x="9406116" y="2865608"/>
            <a:ext cx="2226369" cy="200055"/>
          </a:xfrm>
          <a:prstGeom prst="rect">
            <a:avLst/>
          </a:prstGeom>
          <a:noFill/>
        </p:spPr>
        <p:txBody>
          <a:bodyPr wrap="square" rtlCol="0">
            <a:spAutoFit/>
          </a:bodyPr>
          <a:lstStyle/>
          <a:p>
            <a:r>
              <a:rPr lang="en-US" sz="700" dirty="0"/>
              <a:t>READ - RECEIVED 4d ago</a:t>
            </a:r>
            <a:endParaRPr lang="en-US" sz="2400" dirty="0"/>
          </a:p>
        </p:txBody>
      </p:sp>
      <p:sp>
        <p:nvSpPr>
          <p:cNvPr id="311" name="TextBox 310"/>
          <p:cNvSpPr txBox="1"/>
          <p:nvPr/>
        </p:nvSpPr>
        <p:spPr>
          <a:xfrm>
            <a:off x="9403512" y="2973140"/>
            <a:ext cx="2619598" cy="246221"/>
          </a:xfrm>
          <a:prstGeom prst="rect">
            <a:avLst/>
          </a:prstGeom>
          <a:noFill/>
        </p:spPr>
        <p:txBody>
          <a:bodyPr wrap="square" rtlCol="0">
            <a:spAutoFit/>
          </a:bodyPr>
          <a:lstStyle/>
          <a:p>
            <a:r>
              <a:rPr lang="en-US" sz="1000" dirty="0"/>
              <a:t>RX ARRIVED: ATENOLOL 50 MG; NOW P..</a:t>
            </a:r>
            <a:endParaRPr lang="en-US" sz="3600" dirty="0"/>
          </a:p>
        </p:txBody>
      </p:sp>
      <p:sp>
        <p:nvSpPr>
          <p:cNvPr id="312" name="L-Shape 311"/>
          <p:cNvSpPr/>
          <p:nvPr/>
        </p:nvSpPr>
        <p:spPr>
          <a:xfrm rot="13610145">
            <a:off x="11741202" y="3002418"/>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extBox 312"/>
          <p:cNvSpPr txBox="1"/>
          <p:nvPr/>
        </p:nvSpPr>
        <p:spPr>
          <a:xfrm>
            <a:off x="9404668" y="3290750"/>
            <a:ext cx="2226369" cy="200055"/>
          </a:xfrm>
          <a:prstGeom prst="rect">
            <a:avLst/>
          </a:prstGeom>
          <a:noFill/>
        </p:spPr>
        <p:txBody>
          <a:bodyPr wrap="square" rtlCol="0">
            <a:spAutoFit/>
          </a:bodyPr>
          <a:lstStyle/>
          <a:p>
            <a:r>
              <a:rPr lang="en-US" sz="700" dirty="0"/>
              <a:t>READ - RECEIVED 7d ago</a:t>
            </a:r>
            <a:endParaRPr lang="en-US" sz="2400" dirty="0"/>
          </a:p>
        </p:txBody>
      </p:sp>
      <p:sp>
        <p:nvSpPr>
          <p:cNvPr id="314" name="TextBox 313"/>
          <p:cNvSpPr txBox="1"/>
          <p:nvPr/>
        </p:nvSpPr>
        <p:spPr>
          <a:xfrm>
            <a:off x="9402064" y="3398282"/>
            <a:ext cx="2619598" cy="246221"/>
          </a:xfrm>
          <a:prstGeom prst="rect">
            <a:avLst/>
          </a:prstGeom>
          <a:noFill/>
        </p:spPr>
        <p:txBody>
          <a:bodyPr wrap="square" rtlCol="0">
            <a:spAutoFit/>
          </a:bodyPr>
          <a:lstStyle/>
          <a:p>
            <a:r>
              <a:rPr lang="en-US" sz="1000" dirty="0"/>
              <a:t>PATIENT EDUCATION (350pts) BLOOD P..</a:t>
            </a:r>
            <a:endParaRPr lang="en-US" sz="3600" dirty="0"/>
          </a:p>
        </p:txBody>
      </p:sp>
      <p:sp>
        <p:nvSpPr>
          <p:cNvPr id="315" name="L-Shape 314"/>
          <p:cNvSpPr/>
          <p:nvPr/>
        </p:nvSpPr>
        <p:spPr>
          <a:xfrm rot="13610145">
            <a:off x="11739754" y="3427560"/>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extBox 315"/>
          <p:cNvSpPr txBox="1"/>
          <p:nvPr/>
        </p:nvSpPr>
        <p:spPr>
          <a:xfrm>
            <a:off x="9404004" y="3705880"/>
            <a:ext cx="2226369" cy="200055"/>
          </a:xfrm>
          <a:prstGeom prst="rect">
            <a:avLst/>
          </a:prstGeom>
          <a:noFill/>
        </p:spPr>
        <p:txBody>
          <a:bodyPr wrap="square" rtlCol="0">
            <a:spAutoFit/>
          </a:bodyPr>
          <a:lstStyle/>
          <a:p>
            <a:r>
              <a:rPr lang="en-US" sz="700" dirty="0"/>
              <a:t>READ - RECEIVED 2w ago</a:t>
            </a:r>
            <a:endParaRPr lang="en-US" sz="2400" dirty="0"/>
          </a:p>
        </p:txBody>
      </p:sp>
      <p:sp>
        <p:nvSpPr>
          <p:cNvPr id="317" name="TextBox 316"/>
          <p:cNvSpPr txBox="1"/>
          <p:nvPr/>
        </p:nvSpPr>
        <p:spPr>
          <a:xfrm>
            <a:off x="9401400" y="3813412"/>
            <a:ext cx="2619598" cy="246221"/>
          </a:xfrm>
          <a:prstGeom prst="rect">
            <a:avLst/>
          </a:prstGeom>
          <a:noFill/>
        </p:spPr>
        <p:txBody>
          <a:bodyPr wrap="square" rtlCol="0">
            <a:spAutoFit/>
          </a:bodyPr>
          <a:lstStyle/>
          <a:p>
            <a:r>
              <a:rPr lang="en-US" sz="1000" dirty="0"/>
              <a:t>PATIENT EDUCATION (150pts)</a:t>
            </a:r>
            <a:endParaRPr lang="en-US" sz="3600" dirty="0"/>
          </a:p>
        </p:txBody>
      </p:sp>
      <p:sp>
        <p:nvSpPr>
          <p:cNvPr id="318" name="L-Shape 317"/>
          <p:cNvSpPr/>
          <p:nvPr/>
        </p:nvSpPr>
        <p:spPr>
          <a:xfrm rot="13610145">
            <a:off x="11739090" y="3842690"/>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extBox 318"/>
          <p:cNvSpPr txBox="1"/>
          <p:nvPr/>
        </p:nvSpPr>
        <p:spPr>
          <a:xfrm>
            <a:off x="9400908" y="4129654"/>
            <a:ext cx="2226369" cy="200055"/>
          </a:xfrm>
          <a:prstGeom prst="rect">
            <a:avLst/>
          </a:prstGeom>
          <a:noFill/>
        </p:spPr>
        <p:txBody>
          <a:bodyPr wrap="square" rtlCol="0">
            <a:spAutoFit/>
          </a:bodyPr>
          <a:lstStyle/>
          <a:p>
            <a:r>
              <a:rPr lang="en-US" sz="700" dirty="0"/>
              <a:t>READ - RECEIVED 4d ago</a:t>
            </a:r>
            <a:endParaRPr lang="en-US" sz="2400" dirty="0"/>
          </a:p>
        </p:txBody>
      </p:sp>
      <p:sp>
        <p:nvSpPr>
          <p:cNvPr id="320" name="TextBox 319"/>
          <p:cNvSpPr txBox="1"/>
          <p:nvPr/>
        </p:nvSpPr>
        <p:spPr>
          <a:xfrm>
            <a:off x="9398304" y="4237186"/>
            <a:ext cx="2619598" cy="246221"/>
          </a:xfrm>
          <a:prstGeom prst="rect">
            <a:avLst/>
          </a:prstGeom>
          <a:noFill/>
        </p:spPr>
        <p:txBody>
          <a:bodyPr wrap="square" rtlCol="0">
            <a:spAutoFit/>
          </a:bodyPr>
          <a:lstStyle/>
          <a:p>
            <a:r>
              <a:rPr lang="en-US" sz="1000" dirty="0"/>
              <a:t>ACTIVITY: BP READ (200pts) ATENOLOL..</a:t>
            </a:r>
            <a:endParaRPr lang="en-US" sz="3600" dirty="0"/>
          </a:p>
        </p:txBody>
      </p:sp>
      <p:sp>
        <p:nvSpPr>
          <p:cNvPr id="321" name="L-Shape 320"/>
          <p:cNvSpPr/>
          <p:nvPr/>
        </p:nvSpPr>
        <p:spPr>
          <a:xfrm rot="13610145">
            <a:off x="11735994" y="4266464"/>
            <a:ext cx="93742" cy="84544"/>
          </a:xfrm>
          <a:prstGeom prst="corner">
            <a:avLst>
              <a:gd name="adj1" fmla="val 33158"/>
              <a:gd name="adj2" fmla="val 33211"/>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2" name="Picture 321"/>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9198126" y="2103627"/>
            <a:ext cx="201168" cy="200184"/>
          </a:xfrm>
          <a:prstGeom prst="rect">
            <a:avLst/>
          </a:prstGeom>
        </p:spPr>
      </p:pic>
      <p:pic>
        <p:nvPicPr>
          <p:cNvPr id="323" name="Picture 322"/>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9200911" y="2504559"/>
            <a:ext cx="201168" cy="200184"/>
          </a:xfrm>
          <a:prstGeom prst="rect">
            <a:avLst/>
          </a:prstGeom>
        </p:spPr>
      </p:pic>
      <p:pic>
        <p:nvPicPr>
          <p:cNvPr id="324" name="Picture 323"/>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9203131" y="2950180"/>
            <a:ext cx="201168" cy="200184"/>
          </a:xfrm>
          <a:prstGeom prst="rect">
            <a:avLst/>
          </a:prstGeom>
        </p:spPr>
      </p:pic>
      <p:pic>
        <p:nvPicPr>
          <p:cNvPr id="325" name="Picture 324"/>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9205916" y="3351112"/>
            <a:ext cx="201168" cy="200184"/>
          </a:xfrm>
          <a:prstGeom prst="rect">
            <a:avLst/>
          </a:prstGeom>
        </p:spPr>
      </p:pic>
      <p:pic>
        <p:nvPicPr>
          <p:cNvPr id="326" name="Picture 325"/>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9211774" y="3783303"/>
            <a:ext cx="201168" cy="200184"/>
          </a:xfrm>
          <a:prstGeom prst="rect">
            <a:avLst/>
          </a:prstGeom>
        </p:spPr>
      </p:pic>
      <p:pic>
        <p:nvPicPr>
          <p:cNvPr id="327" name="Picture 326"/>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9214559" y="4184235"/>
            <a:ext cx="201168" cy="200184"/>
          </a:xfrm>
          <a:prstGeom prst="rect">
            <a:avLst/>
          </a:prstGeom>
        </p:spPr>
      </p:pic>
      <p:sp>
        <p:nvSpPr>
          <p:cNvPr id="280" name="Rectangle 279"/>
          <p:cNvSpPr/>
          <p:nvPr/>
        </p:nvSpPr>
        <p:spPr>
          <a:xfrm>
            <a:off x="10985965" y="1698195"/>
            <a:ext cx="914400" cy="29429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Roboto Condensed" pitchFamily="2" charset="0"/>
                <a:ea typeface="Roboto Condensed" pitchFamily="2" charset="0"/>
              </a:rPr>
              <a:t>READ (6)</a:t>
            </a:r>
          </a:p>
        </p:txBody>
      </p:sp>
      <p:pic>
        <p:nvPicPr>
          <p:cNvPr id="328" name="Picture 327"/>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930043" y="2146138"/>
            <a:ext cx="203075" cy="149076"/>
          </a:xfrm>
          <a:prstGeom prst="rect">
            <a:avLst/>
          </a:prstGeom>
        </p:spPr>
      </p:pic>
      <p:pic>
        <p:nvPicPr>
          <p:cNvPr id="329" name="Picture 328"/>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925816" y="2556502"/>
            <a:ext cx="203075" cy="149076"/>
          </a:xfrm>
          <a:prstGeom prst="rect">
            <a:avLst/>
          </a:prstGeom>
        </p:spPr>
      </p:pic>
      <p:pic>
        <p:nvPicPr>
          <p:cNvPr id="330" name="Picture 329"/>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930043" y="2958153"/>
            <a:ext cx="203075" cy="149076"/>
          </a:xfrm>
          <a:prstGeom prst="rect">
            <a:avLst/>
          </a:prstGeom>
        </p:spPr>
      </p:pic>
      <p:sp>
        <p:nvSpPr>
          <p:cNvPr id="114" name="Rectangle 113"/>
          <p:cNvSpPr/>
          <p:nvPr/>
        </p:nvSpPr>
        <p:spPr>
          <a:xfrm>
            <a:off x="2621570" y="10132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L-Shape 114"/>
          <p:cNvSpPr/>
          <p:nvPr/>
        </p:nvSpPr>
        <p:spPr>
          <a:xfrm rot="2944317">
            <a:off x="2731730" y="11001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p:cNvSpPr txBox="1"/>
          <p:nvPr/>
        </p:nvSpPr>
        <p:spPr>
          <a:xfrm>
            <a:off x="3499858" y="987534"/>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sp>
        <p:nvSpPr>
          <p:cNvPr id="111" name="Rounded Rectangle 110"/>
          <p:cNvSpPr/>
          <p:nvPr/>
        </p:nvSpPr>
        <p:spPr>
          <a:xfrm>
            <a:off x="5618714" y="14880"/>
            <a:ext cx="3244413" cy="6605573"/>
          </a:xfrm>
          <a:prstGeom prst="roundRect">
            <a:avLst>
              <a:gd name="adj" fmla="val 601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8924305" y="18114"/>
            <a:ext cx="3244413" cy="6605573"/>
          </a:xfrm>
          <a:prstGeom prst="roundRect">
            <a:avLst>
              <a:gd name="adj" fmla="val 601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1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dirty="0">
                <a:latin typeface="Roboto Condensed" pitchFamily="2" charset="0"/>
                <a:ea typeface="Roboto Condensed" pitchFamily="2" charset="0"/>
              </a:rPr>
              <a:t>Insurance Card</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Out of Date</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06904"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611912" y="1718472"/>
              <a:ext cx="2726069" cy="2542162"/>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660168" y="1872188"/>
              <a:ext cx="2619598" cy="1785104"/>
            </a:xfrm>
            <a:prstGeom prst="rect">
              <a:avLst/>
            </a:prstGeom>
            <a:noFill/>
          </p:spPr>
          <p:txBody>
            <a:bodyPr wrap="square" rtlCol="0">
              <a:spAutoFit/>
            </a:bodyPr>
            <a:lstStyle/>
            <a:p>
              <a:r>
                <a:rPr lang="en-US" sz="1000" b="1" dirty="0">
                  <a:latin typeface="Roboto Condensed" pitchFamily="2" charset="0"/>
                  <a:ea typeface="Roboto Condensed" pitchFamily="2" charset="0"/>
                </a:rPr>
                <a:t>SUBJECT:</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Insurance Card out of Date</a:t>
              </a:r>
            </a:p>
            <a:p>
              <a:endParaRPr lang="en-US" sz="10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MESSAGE:</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The insurance card we have on file is out of date.  </a:t>
              </a:r>
            </a:p>
            <a:p>
              <a:endParaRPr lang="en-US" sz="10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ACTION:</a:t>
              </a:r>
              <a:endParaRPr lang="en-US" sz="1000" dirty="0">
                <a:latin typeface="Roboto Condensed" pitchFamily="2" charset="0"/>
                <a:ea typeface="Roboto Condensed" pitchFamily="2" charset="0"/>
              </a:endParaRPr>
            </a:p>
            <a:p>
              <a:r>
                <a:rPr lang="en-US" sz="1000" dirty="0">
                  <a:latin typeface="Roboto Condensed" pitchFamily="2" charset="0"/>
                  <a:ea typeface="Roboto Condensed" pitchFamily="2" charset="0"/>
                </a:rPr>
                <a:t>Please use the button below to update your insurance card and ensure you continue to receive the best prices on your medications.</a:t>
              </a:r>
              <a:endParaRPr lang="en-US" sz="1000" u="sng" dirty="0">
                <a:solidFill>
                  <a:srgbClr val="256FBD"/>
                </a:solidFill>
                <a:latin typeface="Roboto Condensed" pitchFamily="2" charset="0"/>
                <a:ea typeface="Roboto Condensed" pitchFamily="2" charset="0"/>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INSURANCE CARD EXPIRED</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114" name="Rectangle 113">
            <a:hlinkClick r:id="rId6" action="ppaction://hlinksldjump"/>
          </p:cNvPr>
          <p:cNvSpPr/>
          <p:nvPr/>
        </p:nvSpPr>
        <p:spPr>
          <a:xfrm>
            <a:off x="4688268" y="3899947"/>
            <a:ext cx="1985134" cy="275137"/>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Condensed" pitchFamily="2" charset="0"/>
                <a:ea typeface="Roboto Condensed" pitchFamily="2" charset="0"/>
              </a:rPr>
              <a:t>UPDATE INSURANCE CARD NOW</a:t>
            </a:r>
          </a:p>
        </p:txBody>
      </p:sp>
      <p:pic>
        <p:nvPicPr>
          <p:cNvPr id="34" name="Picture 33"/>
          <p:cNvPicPr>
            <a:picLocks noChangeAspect="1"/>
          </p:cNvPicPr>
          <p:nvPr/>
        </p:nvPicPr>
        <p:blipFill>
          <a:blip r:embed="rId4"/>
          <a:stretch>
            <a:fillRect/>
          </a:stretch>
        </p:blipFill>
        <p:spPr>
          <a:xfrm>
            <a:off x="7615826" y="102612"/>
            <a:ext cx="3261360" cy="6401435"/>
          </a:xfrm>
          <a:prstGeom prst="rect">
            <a:avLst/>
          </a:prstGeom>
        </p:spPr>
      </p:pic>
      <p:sp>
        <p:nvSpPr>
          <p:cNvPr id="35" name="Rectangle 34"/>
          <p:cNvSpPr/>
          <p:nvPr/>
        </p:nvSpPr>
        <p:spPr>
          <a:xfrm>
            <a:off x="7833054" y="991364"/>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p:cNvCxnSpPr/>
          <p:nvPr/>
        </p:nvCxnSpPr>
        <p:spPr>
          <a:xfrm>
            <a:off x="10674617" y="865916"/>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987171" y="2044004"/>
            <a:ext cx="2488981" cy="1015663"/>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Typing is overrated.</a:t>
            </a:r>
          </a:p>
          <a:p>
            <a:pPr algn="ctr"/>
            <a:r>
              <a:rPr lang="en-US" sz="1200" dirty="0">
                <a:solidFill>
                  <a:srgbClr val="666666"/>
                </a:solidFill>
                <a:latin typeface="Roboto Condensed" pitchFamily="2" charset="0"/>
                <a:ea typeface="Roboto Condensed" pitchFamily="2" charset="0"/>
              </a:rPr>
              <a:t>Please use the buttons below to scan the front and back of your prescription insurance card.</a:t>
            </a:r>
          </a:p>
          <a:p>
            <a:pPr algn="ctr"/>
            <a:endParaRPr lang="en-US" sz="1200" dirty="0">
              <a:solidFill>
                <a:srgbClr val="666666"/>
              </a:solidFill>
              <a:latin typeface="Roboto Condensed" pitchFamily="2" charset="0"/>
              <a:ea typeface="Roboto Condensed" pitchFamily="2" charset="0"/>
            </a:endParaRPr>
          </a:p>
        </p:txBody>
      </p:sp>
      <p:sp>
        <p:nvSpPr>
          <p:cNvPr id="38" name="Rectangle 37"/>
          <p:cNvSpPr/>
          <p:nvPr/>
        </p:nvSpPr>
        <p:spPr>
          <a:xfrm>
            <a:off x="7826496" y="959727"/>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Condensed" pitchFamily="2" charset="0"/>
                <a:ea typeface="Roboto Condensed" pitchFamily="2" charset="0"/>
              </a:rPr>
              <a:t>INSURANCE COVERAGE</a:t>
            </a:r>
          </a:p>
        </p:txBody>
      </p:sp>
      <p:sp>
        <p:nvSpPr>
          <p:cNvPr id="39" name="L-Shape 38"/>
          <p:cNvSpPr/>
          <p:nvPr/>
        </p:nvSpPr>
        <p:spPr>
          <a:xfrm rot="2944317">
            <a:off x="7924396" y="1035712"/>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itchFamily="2" charset="0"/>
              <a:ea typeface="Roboto Condensed" pitchFamily="2" charset="0"/>
            </a:endParaRPr>
          </a:p>
        </p:txBody>
      </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9441" y="1155312"/>
            <a:ext cx="2013211" cy="1006364"/>
          </a:xfrm>
          <a:prstGeom prst="rect">
            <a:avLst/>
          </a:prstGeom>
        </p:spPr>
      </p:pic>
      <p:pic>
        <p:nvPicPr>
          <p:cNvPr id="41" name="Picture 40"/>
          <p:cNvPicPr>
            <a:picLocks noChangeAspect="1"/>
          </p:cNvPicPr>
          <p:nvPr/>
        </p:nvPicPr>
        <p:blipFill rotWithShape="1">
          <a:blip r:embed="rId8"/>
          <a:srcRect l="3425" t="4042" r="2991" b="3211"/>
          <a:stretch/>
        </p:blipFill>
        <p:spPr>
          <a:xfrm>
            <a:off x="8047759" y="3016493"/>
            <a:ext cx="1134985" cy="779002"/>
          </a:xfrm>
          <a:prstGeom prst="roundRect">
            <a:avLst>
              <a:gd name="adj" fmla="val 5934"/>
            </a:avLst>
          </a:prstGeom>
          <a:ln>
            <a:solidFill>
              <a:srgbClr val="256FBD"/>
            </a:solidFill>
          </a:ln>
        </p:spPr>
      </p:pic>
      <p:pic>
        <p:nvPicPr>
          <p:cNvPr id="42" name="Picture 41"/>
          <p:cNvPicPr>
            <a:picLocks noChangeAspect="1"/>
          </p:cNvPicPr>
          <p:nvPr/>
        </p:nvPicPr>
        <p:blipFill rotWithShape="1">
          <a:blip r:embed="rId9"/>
          <a:srcRect l="1982" t="3793" r="3205" b="4742"/>
          <a:stretch/>
        </p:blipFill>
        <p:spPr>
          <a:xfrm>
            <a:off x="9356376" y="3016492"/>
            <a:ext cx="1125054" cy="774730"/>
          </a:xfrm>
          <a:prstGeom prst="roundRect">
            <a:avLst>
              <a:gd name="adj" fmla="val 5268"/>
            </a:avLst>
          </a:prstGeom>
          <a:ln>
            <a:solidFill>
              <a:srgbClr val="256FBD"/>
            </a:solidFill>
          </a:ln>
        </p:spPr>
      </p:pic>
      <p:sp>
        <p:nvSpPr>
          <p:cNvPr id="43" name="Rectangle 42"/>
          <p:cNvSpPr/>
          <p:nvPr/>
        </p:nvSpPr>
        <p:spPr>
          <a:xfrm>
            <a:off x="7950923" y="4244160"/>
            <a:ext cx="1810111" cy="276999"/>
          </a:xfrm>
          <a:prstGeom prst="rect">
            <a:avLst/>
          </a:prstGeom>
        </p:spPr>
        <p:txBody>
          <a:bodyPr wrap="none">
            <a:spAutoFit/>
          </a:bodyPr>
          <a:lstStyle/>
          <a:p>
            <a:r>
              <a:rPr lang="en-US" sz="1200" dirty="0">
                <a:solidFill>
                  <a:srgbClr val="256FBD"/>
                </a:solidFill>
                <a:latin typeface="Roboto Condensed" pitchFamily="2" charset="0"/>
                <a:ea typeface="Roboto Condensed" pitchFamily="2" charset="0"/>
              </a:rPr>
              <a:t>Relationship to cardholder:</a:t>
            </a:r>
            <a:endParaRPr lang="en-US" sz="1200" dirty="0"/>
          </a:p>
        </p:txBody>
      </p:sp>
      <p:sp>
        <p:nvSpPr>
          <p:cNvPr id="44" name="Rounded Rectangle 43"/>
          <p:cNvSpPr/>
          <p:nvPr/>
        </p:nvSpPr>
        <p:spPr>
          <a:xfrm>
            <a:off x="8230528" y="4641905"/>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p:cNvSpPr/>
          <p:nvPr/>
        </p:nvSpPr>
        <p:spPr>
          <a:xfrm>
            <a:off x="8230528" y="4845587"/>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9540664" y="4611344"/>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8274809" y="4581344"/>
            <a:ext cx="386644"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SELF</a:t>
            </a:r>
            <a:endParaRPr lang="en-US" sz="800" dirty="0"/>
          </a:p>
        </p:txBody>
      </p:sp>
      <p:sp>
        <p:nvSpPr>
          <p:cNvPr id="48" name="Rectangle 47"/>
          <p:cNvSpPr/>
          <p:nvPr/>
        </p:nvSpPr>
        <p:spPr>
          <a:xfrm>
            <a:off x="8277426" y="4784604"/>
            <a:ext cx="516488"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SPOUSE</a:t>
            </a:r>
            <a:endParaRPr lang="en-US" sz="800" dirty="0"/>
          </a:p>
        </p:txBody>
      </p:sp>
      <p:sp>
        <p:nvSpPr>
          <p:cNvPr id="49" name="Rectangle 48"/>
          <p:cNvSpPr/>
          <p:nvPr/>
        </p:nvSpPr>
        <p:spPr>
          <a:xfrm>
            <a:off x="9584945" y="4552695"/>
            <a:ext cx="439544"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CHILD</a:t>
            </a:r>
            <a:endParaRPr lang="en-US" sz="800" dirty="0"/>
          </a:p>
        </p:txBody>
      </p:sp>
      <p:sp>
        <p:nvSpPr>
          <p:cNvPr id="50" name="Rounded Rectangle 49"/>
          <p:cNvSpPr/>
          <p:nvPr/>
        </p:nvSpPr>
        <p:spPr>
          <a:xfrm>
            <a:off x="9547950" y="4814604"/>
            <a:ext cx="88562" cy="88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9592231" y="4755955"/>
            <a:ext cx="1002197" cy="215444"/>
          </a:xfrm>
          <a:prstGeom prst="rect">
            <a:avLst/>
          </a:prstGeom>
        </p:spPr>
        <p:txBody>
          <a:bodyPr wrap="none">
            <a:spAutoFit/>
          </a:bodyPr>
          <a:lstStyle/>
          <a:p>
            <a:r>
              <a:rPr lang="en-US" sz="800" dirty="0">
                <a:solidFill>
                  <a:srgbClr val="256FBD"/>
                </a:solidFill>
                <a:latin typeface="Roboto Condensed" pitchFamily="2" charset="0"/>
                <a:ea typeface="Roboto Condensed" pitchFamily="2" charset="0"/>
              </a:rPr>
              <a:t>OTHER DEPENDENT</a:t>
            </a:r>
            <a:endParaRPr lang="en-US" sz="800" dirty="0"/>
          </a:p>
        </p:txBody>
      </p:sp>
      <p:sp>
        <p:nvSpPr>
          <p:cNvPr id="52" name="Rectangle 51"/>
          <p:cNvSpPr/>
          <p:nvPr/>
        </p:nvSpPr>
        <p:spPr>
          <a:xfrm>
            <a:off x="7820031" y="5391519"/>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SAVE AND UPDATE</a:t>
            </a:r>
          </a:p>
        </p:txBody>
      </p:sp>
      <p:sp>
        <p:nvSpPr>
          <p:cNvPr id="53" name="Rounded Rectangle 52"/>
          <p:cNvSpPr/>
          <p:nvPr/>
        </p:nvSpPr>
        <p:spPr>
          <a:xfrm>
            <a:off x="8230528" y="4649525"/>
            <a:ext cx="88562" cy="885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11011" t="16971" r="3909" b="10832"/>
          <a:stretch/>
        </p:blipFill>
        <p:spPr>
          <a:xfrm>
            <a:off x="8062408" y="3030240"/>
            <a:ext cx="1133359" cy="765255"/>
          </a:xfrm>
          <a:prstGeom prst="rect">
            <a:avLst/>
          </a:prstGeom>
        </p:spPr>
      </p:pic>
      <p:pic>
        <p:nvPicPr>
          <p:cNvPr id="55" name="Picture 54"/>
          <p:cNvPicPr>
            <a:picLocks noChangeAspect="1"/>
          </p:cNvPicPr>
          <p:nvPr/>
        </p:nvPicPr>
        <p:blipFill rotWithShape="1">
          <a:blip r:embed="rId11"/>
          <a:srcRect l="20984" t="21662" r="15415" b="17219"/>
          <a:stretch/>
        </p:blipFill>
        <p:spPr>
          <a:xfrm rot="5400000">
            <a:off x="9553474" y="2835141"/>
            <a:ext cx="757051" cy="1088305"/>
          </a:xfrm>
          <a:prstGeom prst="rect">
            <a:avLst/>
          </a:prstGeom>
        </p:spPr>
      </p:pic>
      <p:sp>
        <p:nvSpPr>
          <p:cNvPr id="56" name="Rectangle 55"/>
          <p:cNvSpPr/>
          <p:nvPr/>
        </p:nvSpPr>
        <p:spPr>
          <a:xfrm>
            <a:off x="4336070" y="97517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L-Shape 56"/>
          <p:cNvSpPr/>
          <p:nvPr/>
        </p:nvSpPr>
        <p:spPr>
          <a:xfrm rot="2944317">
            <a:off x="4446230" y="106200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5214358" y="949434"/>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spTree>
    <p:extLst>
      <p:ext uri="{BB962C8B-B14F-4D97-AF65-F5344CB8AC3E}">
        <p14:creationId xmlns:p14="http://schemas.microsoft.com/office/powerpoint/2010/main" val="5287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38" grpId="0" animBg="1"/>
      <p:bldP spid="39" grpId="0" animBg="1"/>
      <p:bldP spid="43" grpId="0"/>
      <p:bldP spid="44" grpId="0" animBg="1"/>
      <p:bldP spid="45" grpId="0" animBg="1"/>
      <p:bldP spid="46" grpId="0" animBg="1"/>
      <p:bldP spid="47" grpId="0"/>
      <p:bldP spid="48" grpId="0"/>
      <p:bldP spid="49" grpId="0"/>
      <p:bldP spid="50" grpId="0" animBg="1"/>
      <p:bldP spid="51" grpId="0"/>
      <p:bldP spid="52" grpId="0" animBg="1"/>
      <p:bldP spid="5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ction Button: Home 20">
            <a:hlinkClick r:id="rId2" action="ppaction://hlinksldjump" highlightClick="1"/>
          </p:cNvPr>
          <p:cNvSpPr/>
          <p:nvPr/>
        </p:nvSpPr>
        <p:spPr>
          <a:xfrm>
            <a:off x="86676" y="6158204"/>
            <a:ext cx="985934" cy="620959"/>
          </a:xfrm>
          <a:prstGeom prst="actionButtonHo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6" y="6139982"/>
            <a:ext cx="1276359" cy="683278"/>
          </a:xfrm>
          <a:prstGeom prst="rect">
            <a:avLst/>
          </a:prstGeom>
        </p:spPr>
      </p:pic>
      <p:sp>
        <p:nvSpPr>
          <p:cNvPr id="26" name="TextBox 25"/>
          <p:cNvSpPr txBox="1"/>
          <p:nvPr/>
        </p:nvSpPr>
        <p:spPr>
          <a:xfrm>
            <a:off x="2260552" y="6684682"/>
            <a:ext cx="8358809" cy="184666"/>
          </a:xfrm>
          <a:prstGeom prst="rect">
            <a:avLst/>
          </a:prstGeom>
          <a:noFill/>
        </p:spPr>
        <p:txBody>
          <a:bodyPr wrap="square" rtlCol="0">
            <a:spAutoFit/>
          </a:bodyPr>
          <a:lstStyle/>
          <a:p>
            <a:pPr defTabSz="457200"/>
            <a:r>
              <a:rPr lang="en-US" sz="600" dirty="0">
                <a:solidFill>
                  <a:srgbClr val="C8C8C8">
                    <a:lumMod val="75000"/>
                  </a:srgbClr>
                </a:solidFill>
              </a:rPr>
              <a:t> </a:t>
            </a:r>
            <a:r>
              <a:rPr lang="en-US" sz="600" dirty="0">
                <a:solidFill>
                  <a:srgbClr val="0066FF"/>
                </a:solidFill>
              </a:rPr>
              <a:t> © 2016</a:t>
            </a:r>
            <a:r>
              <a:rPr lang="en-US" sz="600" dirty="0">
                <a:solidFill>
                  <a:srgbClr val="737373">
                    <a:lumMod val="60000"/>
                    <a:lumOff val="40000"/>
                  </a:srgbClr>
                </a:solidFill>
              </a:rPr>
              <a:t>. Prepared for internal use only. This document contains information proprietary and confidential to  Ingenious Mobility and is not to be disclosed in whole or in part without the express written consent of  IMV.</a:t>
            </a:r>
          </a:p>
        </p:txBody>
      </p:sp>
      <p:sp>
        <p:nvSpPr>
          <p:cNvPr id="16" name="Title 15"/>
          <p:cNvSpPr>
            <a:spLocks noGrp="1"/>
          </p:cNvSpPr>
          <p:nvPr>
            <p:ph type="title"/>
          </p:nvPr>
        </p:nvSpPr>
        <p:spPr>
          <a:xfrm>
            <a:off x="178167" y="335496"/>
            <a:ext cx="4195582" cy="3021162"/>
          </a:xfrm>
        </p:spPr>
        <p:txBody>
          <a:bodyPr>
            <a:normAutofit/>
          </a:bodyPr>
          <a:lstStyle/>
          <a:p>
            <a:r>
              <a:rPr lang="en-US" dirty="0">
                <a:latin typeface="Roboto Condensed" pitchFamily="2" charset="0"/>
                <a:ea typeface="Roboto Condensed" pitchFamily="2" charset="0"/>
              </a:rPr>
              <a:t>Payment</a:t>
            </a:r>
            <a:br>
              <a:rPr lang="en-US" dirty="0">
                <a:latin typeface="Roboto Condensed" pitchFamily="2" charset="0"/>
                <a:ea typeface="Roboto Condensed" pitchFamily="2" charset="0"/>
              </a:rPr>
            </a:br>
            <a:r>
              <a:rPr lang="en-US" dirty="0">
                <a:latin typeface="Roboto Condensed" pitchFamily="2" charset="0"/>
                <a:ea typeface="Roboto Condensed" pitchFamily="2" charset="0"/>
              </a:rPr>
              <a:t>Method</a:t>
            </a:r>
            <a:br>
              <a:rPr lang="en-US" dirty="0">
                <a:latin typeface="Roboto Condensed" pitchFamily="2" charset="0"/>
                <a:ea typeface="Roboto Condensed" pitchFamily="2" charset="0"/>
              </a:rPr>
            </a:br>
            <a:r>
              <a:rPr lang="en-US" dirty="0">
                <a:solidFill>
                  <a:srgbClr val="FF0000"/>
                </a:solidFill>
                <a:latin typeface="Roboto Condensed" pitchFamily="2" charset="0"/>
                <a:ea typeface="Roboto Condensed" pitchFamily="2" charset="0"/>
              </a:rPr>
              <a:t>Invalid</a:t>
            </a:r>
          </a:p>
        </p:txBody>
      </p:sp>
      <p:grpSp>
        <p:nvGrpSpPr>
          <p:cNvPr id="63" name="Group 62"/>
          <p:cNvGrpSpPr/>
          <p:nvPr/>
        </p:nvGrpSpPr>
        <p:grpSpPr>
          <a:xfrm>
            <a:off x="10114208" y="-669660"/>
            <a:ext cx="1750800" cy="669660"/>
            <a:chOff x="13206479" y="-386822"/>
            <a:chExt cx="1750800" cy="669660"/>
          </a:xfrm>
        </p:grpSpPr>
        <p:sp>
          <p:nvSpPr>
            <p:cNvPr id="64" name="TextBox 63"/>
            <p:cNvSpPr txBox="1"/>
            <p:nvPr/>
          </p:nvSpPr>
          <p:spPr>
            <a:xfrm>
              <a:off x="13206479" y="-386822"/>
              <a:ext cx="1750800" cy="523220"/>
            </a:xfrm>
            <a:prstGeom prst="rect">
              <a:avLst/>
            </a:prstGeom>
            <a:noFill/>
          </p:spPr>
          <p:txBody>
            <a:bodyPr wrap="none" rtlCol="0">
              <a:spAutoFit/>
            </a:bodyPr>
            <a:lstStyle/>
            <a:p>
              <a:r>
                <a:rPr lang="en-US" sz="2800" b="1" dirty="0">
                  <a:solidFill>
                    <a:srgbClr val="256FBD"/>
                  </a:solidFill>
                  <a:latin typeface="Roboto Condensed" pitchFamily="2" charset="0"/>
                  <a:ea typeface="Roboto Condensed" pitchFamily="2" charset="0"/>
                </a:rPr>
                <a:t>RX</a:t>
              </a:r>
              <a:r>
                <a:rPr lang="en-US" sz="2800" dirty="0">
                  <a:solidFill>
                    <a:srgbClr val="666666"/>
                  </a:solidFill>
                  <a:latin typeface="Roboto Condensed" pitchFamily="2" charset="0"/>
                  <a:ea typeface="Roboto Condensed" pitchFamily="2" charset="0"/>
                </a:rPr>
                <a:t>-</a:t>
              </a:r>
              <a:r>
                <a:rPr lang="en-US" sz="2800" b="1" dirty="0">
                  <a:solidFill>
                    <a:srgbClr val="9AC642"/>
                  </a:solidFill>
                  <a:latin typeface="Roboto Condensed" pitchFamily="2" charset="0"/>
                  <a:ea typeface="Roboto Condensed" pitchFamily="2" charset="0"/>
                </a:rPr>
                <a:t>DIRECT</a:t>
              </a:r>
            </a:p>
          </p:txBody>
        </p:sp>
        <p:sp>
          <p:nvSpPr>
            <p:cNvPr id="65" name="TextBox 64"/>
            <p:cNvSpPr txBox="1"/>
            <p:nvPr/>
          </p:nvSpPr>
          <p:spPr>
            <a:xfrm>
              <a:off x="13206479" y="5839"/>
              <a:ext cx="1656712" cy="276999"/>
            </a:xfrm>
            <a:prstGeom prst="rect">
              <a:avLst/>
            </a:prstGeom>
            <a:noFill/>
          </p:spPr>
          <p:txBody>
            <a:bodyPr wrap="square" rtlCol="0">
              <a:spAutoFit/>
            </a:bodyPr>
            <a:lstStyle/>
            <a:p>
              <a:pPr algn="ctr"/>
              <a:r>
                <a:rPr lang="en-US" sz="1200" dirty="0">
                  <a:solidFill>
                    <a:srgbClr val="666666"/>
                  </a:solidFill>
                  <a:latin typeface="Roboto Condensed" pitchFamily="2" charset="0"/>
                  <a:ea typeface="Roboto Condensed" pitchFamily="2" charset="0"/>
                </a:rPr>
                <a:t>H O M E    D E L I V E R Y</a:t>
              </a:r>
            </a:p>
          </p:txBody>
        </p:sp>
      </p:grpSp>
      <p:grpSp>
        <p:nvGrpSpPr>
          <p:cNvPr id="7" name="Group 6"/>
          <p:cNvGrpSpPr/>
          <p:nvPr/>
        </p:nvGrpSpPr>
        <p:grpSpPr>
          <a:xfrm>
            <a:off x="4106904" y="81674"/>
            <a:ext cx="3158002" cy="6511092"/>
            <a:chOff x="5390487" y="81674"/>
            <a:chExt cx="3158002" cy="6511092"/>
          </a:xfrm>
        </p:grpSpPr>
        <p:grpSp>
          <p:nvGrpSpPr>
            <p:cNvPr id="142" name="Group 141"/>
            <p:cNvGrpSpPr/>
            <p:nvPr/>
          </p:nvGrpSpPr>
          <p:grpSpPr>
            <a:xfrm>
              <a:off x="5390487" y="81674"/>
              <a:ext cx="3158002" cy="6511092"/>
              <a:chOff x="5235997" y="81674"/>
              <a:chExt cx="3158002" cy="6511092"/>
            </a:xfrm>
          </p:grpSpPr>
          <p:pic>
            <p:nvPicPr>
              <p:cNvPr id="144" name="Picture 143"/>
              <p:cNvPicPr>
                <a:picLocks noChangeAspect="1"/>
              </p:cNvPicPr>
              <p:nvPr/>
            </p:nvPicPr>
            <p:blipFill>
              <a:blip r:embed="rId4"/>
              <a:stretch>
                <a:fillRect/>
              </a:stretch>
            </p:blipFill>
            <p:spPr>
              <a:xfrm>
                <a:off x="5235997" y="81674"/>
                <a:ext cx="3158002" cy="6511092"/>
              </a:xfrm>
              <a:prstGeom prst="rect">
                <a:avLst/>
              </a:prstGeom>
            </p:spPr>
          </p:pic>
          <p:sp>
            <p:nvSpPr>
              <p:cNvPr id="145" name="Rectangle 144"/>
              <p:cNvSpPr/>
              <p:nvPr/>
            </p:nvSpPr>
            <p:spPr>
              <a:xfrm>
                <a:off x="5446341" y="985650"/>
                <a:ext cx="2745159" cy="48436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 name="Straight Connector 145"/>
              <p:cNvCxnSpPr/>
              <p:nvPr/>
            </p:nvCxnSpPr>
            <p:spPr>
              <a:xfrm>
                <a:off x="8197850" y="858053"/>
                <a:ext cx="0" cy="4971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p:cNvSpPr/>
            <p:nvPr/>
          </p:nvSpPr>
          <p:spPr>
            <a:xfrm>
              <a:off x="5611912" y="1718472"/>
              <a:ext cx="2730845" cy="2525688"/>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p:cNvSpPr txBox="1"/>
            <p:nvPr/>
          </p:nvSpPr>
          <p:spPr>
            <a:xfrm>
              <a:off x="5542702" y="1718473"/>
              <a:ext cx="2226369" cy="200055"/>
            </a:xfrm>
            <a:prstGeom prst="rect">
              <a:avLst/>
            </a:prstGeom>
            <a:noFill/>
          </p:spPr>
          <p:txBody>
            <a:bodyPr wrap="square" rtlCol="0">
              <a:spAutoFit/>
            </a:bodyPr>
            <a:lstStyle/>
            <a:p>
              <a:r>
                <a:rPr lang="en-US" sz="700" dirty="0"/>
                <a:t>RECEIVED 2h 3m ago (4:16pm 01/13/2015)</a:t>
              </a:r>
              <a:endParaRPr lang="en-US" sz="2400" dirty="0"/>
            </a:p>
          </p:txBody>
        </p:sp>
        <p:sp>
          <p:nvSpPr>
            <p:cNvPr id="189" name="TextBox 188"/>
            <p:cNvSpPr txBox="1"/>
            <p:nvPr/>
          </p:nvSpPr>
          <p:spPr>
            <a:xfrm>
              <a:off x="5660168" y="1872188"/>
              <a:ext cx="2619598" cy="1785104"/>
            </a:xfrm>
            <a:prstGeom prst="rect">
              <a:avLst/>
            </a:prstGeom>
            <a:noFill/>
          </p:spPr>
          <p:txBody>
            <a:bodyPr wrap="square" rtlCol="0">
              <a:spAutoFit/>
            </a:bodyPr>
            <a:lstStyle/>
            <a:p>
              <a:r>
                <a:rPr lang="en-US" sz="1000" b="1" dirty="0">
                  <a:latin typeface="Roboto Condensed" pitchFamily="2" charset="0"/>
                  <a:ea typeface="Roboto Condensed" pitchFamily="2" charset="0"/>
                </a:rPr>
                <a:t>SUBJECT:</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Payment Card Method is no longer valid</a:t>
              </a:r>
            </a:p>
            <a:p>
              <a:endParaRPr lang="en-US" sz="1000" b="1" dirty="0">
                <a:latin typeface="Roboto Condensed" pitchFamily="2" charset="0"/>
                <a:ea typeface="Roboto Condensed" pitchFamily="2" charset="0"/>
              </a:endParaRPr>
            </a:p>
            <a:p>
              <a:r>
                <a:rPr lang="en-US" sz="1000" b="1" dirty="0">
                  <a:latin typeface="Roboto Condensed" pitchFamily="2" charset="0"/>
                  <a:ea typeface="Roboto Condensed" pitchFamily="2" charset="0"/>
                </a:rPr>
                <a:t>MESSAGE:</a:t>
              </a:r>
              <a:br>
                <a:rPr lang="en-US" sz="1000" b="1" dirty="0">
                  <a:latin typeface="Roboto Condensed" pitchFamily="2" charset="0"/>
                  <a:ea typeface="Roboto Condensed" pitchFamily="2" charset="0"/>
                </a:rPr>
              </a:br>
              <a:r>
                <a:rPr lang="en-US" sz="1000" dirty="0">
                  <a:latin typeface="Roboto Condensed" pitchFamily="2" charset="0"/>
                  <a:ea typeface="Roboto Condensed" pitchFamily="2" charset="0"/>
                </a:rPr>
                <a:t>The payment method we have on file has expired or is invalid.  We will not be able to process any medication orders until we have a correct payment method on file.  </a:t>
              </a:r>
            </a:p>
            <a:p>
              <a:endParaRPr lang="en-US" sz="1000" dirty="0">
                <a:latin typeface="Roboto Condensed" pitchFamily="2" charset="0"/>
                <a:ea typeface="Roboto Condensed" pitchFamily="2" charset="0"/>
              </a:endParaRPr>
            </a:p>
            <a:p>
              <a:r>
                <a:rPr lang="en-US" sz="1000" b="1" dirty="0">
                  <a:latin typeface="Roboto Condensed" pitchFamily="2" charset="0"/>
                  <a:ea typeface="Roboto Condensed" pitchFamily="2" charset="0"/>
                </a:rPr>
                <a:t>Please update your payment method </a:t>
              </a:r>
              <a:r>
                <a:rPr lang="en-US" sz="1000" dirty="0">
                  <a:latin typeface="Roboto Condensed" pitchFamily="2" charset="0"/>
                  <a:ea typeface="Roboto Condensed" pitchFamily="2" charset="0"/>
                </a:rPr>
                <a:t>using the button below.</a:t>
              </a:r>
              <a:endParaRPr lang="en-US" sz="1000" u="sng" dirty="0">
                <a:solidFill>
                  <a:srgbClr val="256FBD"/>
                </a:solidFill>
                <a:latin typeface="Roboto Condensed" pitchFamily="2" charset="0"/>
                <a:ea typeface="Roboto Condensed" pitchFamily="2" charset="0"/>
              </a:endParaRPr>
            </a:p>
          </p:txBody>
        </p:sp>
        <p:sp>
          <p:nvSpPr>
            <p:cNvPr id="190" name="Rectangle 189">
              <a:hlinkClick r:id="rId5" action="ppaction://hlinksldjump"/>
            </p:cNvPr>
            <p:cNvSpPr/>
            <p:nvPr/>
          </p:nvSpPr>
          <p:spPr>
            <a:xfrm>
              <a:off x="5600831" y="5475646"/>
              <a:ext cx="2734749" cy="353598"/>
            </a:xfrm>
            <a:prstGeom prst="rect">
              <a:avLst/>
            </a:prstGeom>
            <a:solidFill>
              <a:srgbClr val="256FB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MARK READ / RETURN TO LIST</a:t>
              </a:r>
            </a:p>
          </p:txBody>
        </p:sp>
        <p:sp>
          <p:nvSpPr>
            <p:cNvPr id="201" name="Action Button: Home 200">
              <a:hlinkClick r:id="rId5" action="ppaction://hlinksldjump" highlightClick="1"/>
            </p:cNvPr>
            <p:cNvSpPr/>
            <p:nvPr/>
          </p:nvSpPr>
          <p:spPr>
            <a:xfrm>
              <a:off x="6668312" y="5971529"/>
              <a:ext cx="610195" cy="440009"/>
            </a:xfrm>
            <a:prstGeom prst="actionButtonHome">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5608679" y="1504604"/>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7481699" y="1503129"/>
              <a:ext cx="856282" cy="21386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5612953" y="1495688"/>
              <a:ext cx="2702930" cy="246221"/>
            </a:xfrm>
            <a:prstGeom prst="rect">
              <a:avLst/>
            </a:prstGeom>
            <a:noFill/>
          </p:spPr>
          <p:txBody>
            <a:bodyPr wrap="square" lIns="0" rIns="0" rtlCol="0">
              <a:spAutoFit/>
            </a:bodyPr>
            <a:lstStyle/>
            <a:p>
              <a:pPr algn="ctr"/>
              <a:r>
                <a:rPr lang="en-US" sz="1000" b="1" dirty="0">
                  <a:solidFill>
                    <a:schemeClr val="bg1"/>
                  </a:solidFill>
                  <a:latin typeface="Roboto Condensed" pitchFamily="2" charset="0"/>
                  <a:ea typeface="Roboto Condensed" pitchFamily="2" charset="0"/>
                </a:rPr>
                <a:t>&lt;&lt; PREVIOUS                                                   NEXT &gt;&gt;</a:t>
              </a:r>
              <a:endParaRPr lang="en-US" sz="1000" dirty="0">
                <a:solidFill>
                  <a:schemeClr val="bg1"/>
                </a:solidFill>
                <a:latin typeface="Roboto Condensed" pitchFamily="2" charset="0"/>
                <a:ea typeface="Roboto Condensed" pitchFamily="2" charset="0"/>
              </a:endParaRPr>
            </a:p>
          </p:txBody>
        </p:sp>
        <p:sp>
          <p:nvSpPr>
            <p:cNvPr id="211" name="TextBox 210"/>
            <p:cNvSpPr txBox="1"/>
            <p:nvPr/>
          </p:nvSpPr>
          <p:spPr>
            <a:xfrm>
              <a:off x="5615341" y="1256295"/>
              <a:ext cx="2702930" cy="246221"/>
            </a:xfrm>
            <a:prstGeom prst="rect">
              <a:avLst/>
            </a:prstGeom>
            <a:solidFill>
              <a:srgbClr val="FF0000"/>
            </a:solidFill>
          </p:spPr>
          <p:txBody>
            <a:bodyPr wrap="square" rtlCol="0">
              <a:spAutoFit/>
            </a:bodyPr>
            <a:lstStyle/>
            <a:p>
              <a:pPr algn="ctr"/>
              <a:r>
                <a:rPr lang="en-US" sz="1000" b="1" dirty="0">
                  <a:solidFill>
                    <a:schemeClr val="bg1"/>
                  </a:solidFill>
                  <a:latin typeface="Roboto Condensed" pitchFamily="2" charset="0"/>
                  <a:ea typeface="Roboto Condensed" pitchFamily="2" charset="0"/>
                </a:rPr>
                <a:t>PAYMENT CARD EXPIRY</a:t>
              </a:r>
              <a:endParaRPr lang="en-US" sz="1000" dirty="0">
                <a:solidFill>
                  <a:schemeClr val="bg1"/>
                </a:solidFill>
                <a:latin typeface="Roboto Condensed" pitchFamily="2" charset="0"/>
                <a:ea typeface="Roboto Condensed" pitchFamily="2" charset="0"/>
              </a:endParaRPr>
            </a:p>
          </p:txBody>
        </p:sp>
        <p:sp>
          <p:nvSpPr>
            <p:cNvPr id="212" name="TextBox 211"/>
            <p:cNvSpPr txBox="1"/>
            <p:nvPr/>
          </p:nvSpPr>
          <p:spPr>
            <a:xfrm>
              <a:off x="5620191" y="1492114"/>
              <a:ext cx="2702930" cy="246221"/>
            </a:xfrm>
            <a:prstGeom prst="rect">
              <a:avLst/>
            </a:prstGeom>
            <a:noFill/>
          </p:spPr>
          <p:txBody>
            <a:bodyPr wrap="square" rtlCol="0">
              <a:spAutoFit/>
            </a:bodyPr>
            <a:lstStyle/>
            <a:p>
              <a:pPr algn="ctr"/>
              <a:r>
                <a:rPr lang="en-US" sz="1000" dirty="0">
                  <a:solidFill>
                    <a:srgbClr val="666666"/>
                  </a:solidFill>
                  <a:latin typeface="Roboto Condensed" pitchFamily="2" charset="0"/>
                  <a:ea typeface="Roboto Condensed" pitchFamily="2" charset="0"/>
                </a:rPr>
                <a:t>2 of 9 (3 new)</a:t>
              </a:r>
            </a:p>
          </p:txBody>
        </p:sp>
      </p:grpSp>
      <p:sp>
        <p:nvSpPr>
          <p:cNvPr id="114" name="Rectangle 113">
            <a:hlinkClick r:id="rId6" action="ppaction://hlinksldjump"/>
          </p:cNvPr>
          <p:cNvSpPr/>
          <p:nvPr/>
        </p:nvSpPr>
        <p:spPr>
          <a:xfrm>
            <a:off x="4679066" y="3688515"/>
            <a:ext cx="1985134" cy="275137"/>
          </a:xfrm>
          <a:prstGeom prst="rect">
            <a:avLst/>
          </a:prstGeom>
          <a:solidFill>
            <a:srgbClr val="256F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Condensed" pitchFamily="2" charset="0"/>
                <a:ea typeface="Roboto Condensed" pitchFamily="2" charset="0"/>
              </a:rPr>
              <a:t>UPDATE  PAYMENT METHOD NOW</a:t>
            </a:r>
          </a:p>
        </p:txBody>
      </p:sp>
      <p:grpSp>
        <p:nvGrpSpPr>
          <p:cNvPr id="2" name="Group 1"/>
          <p:cNvGrpSpPr/>
          <p:nvPr/>
        </p:nvGrpSpPr>
        <p:grpSpPr>
          <a:xfrm>
            <a:off x="7500931" y="81674"/>
            <a:ext cx="3261360" cy="6401435"/>
            <a:chOff x="7500931" y="81674"/>
            <a:chExt cx="3261360" cy="6401435"/>
          </a:xfrm>
        </p:grpSpPr>
        <p:pic>
          <p:nvPicPr>
            <p:cNvPr id="56" name="Picture 55"/>
            <p:cNvPicPr>
              <a:picLocks noChangeAspect="1"/>
            </p:cNvPicPr>
            <p:nvPr/>
          </p:nvPicPr>
          <p:blipFill>
            <a:blip r:embed="rId4"/>
            <a:stretch>
              <a:fillRect/>
            </a:stretch>
          </p:blipFill>
          <p:spPr>
            <a:xfrm>
              <a:off x="7500931" y="81674"/>
              <a:ext cx="3261360" cy="6401435"/>
            </a:xfrm>
            <a:prstGeom prst="rect">
              <a:avLst/>
            </a:prstGeom>
          </p:spPr>
        </p:pic>
        <p:sp>
          <p:nvSpPr>
            <p:cNvPr id="57" name="Rectangle 56"/>
            <p:cNvSpPr/>
            <p:nvPr/>
          </p:nvSpPr>
          <p:spPr>
            <a:xfrm>
              <a:off x="7718159" y="970426"/>
              <a:ext cx="2835005" cy="47620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p:cNvCxnSpPr/>
            <p:nvPr/>
          </p:nvCxnSpPr>
          <p:spPr>
            <a:xfrm>
              <a:off x="10559722" y="844978"/>
              <a:ext cx="0" cy="4887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872276" y="2023066"/>
              <a:ext cx="2488981" cy="830997"/>
            </a:xfrm>
            <a:prstGeom prst="rect">
              <a:avLst/>
            </a:prstGeom>
            <a:noFill/>
          </p:spPr>
          <p:txBody>
            <a:bodyPr wrap="square" rtlCol="0">
              <a:spAutoFit/>
            </a:bodyPr>
            <a:lstStyle/>
            <a:p>
              <a:pPr algn="ctr"/>
              <a:r>
                <a:rPr lang="en-US" sz="1200" i="1" dirty="0">
                  <a:solidFill>
                    <a:srgbClr val="666666"/>
                  </a:solidFill>
                  <a:latin typeface="Roboto Condensed" pitchFamily="2" charset="0"/>
                  <a:ea typeface="Roboto Condensed" pitchFamily="2" charset="0"/>
                </a:rPr>
                <a:t>We’d do this for free if we could.</a:t>
              </a:r>
            </a:p>
            <a:p>
              <a:pPr algn="ctr"/>
              <a:r>
                <a:rPr lang="en-US" sz="1200" dirty="0">
                  <a:solidFill>
                    <a:srgbClr val="666666"/>
                  </a:solidFill>
                  <a:latin typeface="Roboto Condensed" pitchFamily="2" charset="0"/>
                  <a:ea typeface="Roboto Condensed" pitchFamily="2" charset="0"/>
                </a:rPr>
                <a:t>But until then, we’ll need payment information for your medication costs.</a:t>
              </a:r>
            </a:p>
            <a:p>
              <a:pPr algn="ctr"/>
              <a:endParaRPr lang="en-US" sz="1200" dirty="0">
                <a:solidFill>
                  <a:srgbClr val="666666"/>
                </a:solidFill>
                <a:latin typeface="Roboto Condensed" pitchFamily="2" charset="0"/>
                <a:ea typeface="Roboto Condensed" pitchFamily="2" charset="0"/>
              </a:endParaRPr>
            </a:p>
          </p:txBody>
        </p:sp>
        <p:sp>
          <p:nvSpPr>
            <p:cNvPr id="60" name="Rectangle 59"/>
            <p:cNvSpPr/>
            <p:nvPr/>
          </p:nvSpPr>
          <p:spPr>
            <a:xfrm>
              <a:off x="7711601" y="938789"/>
              <a:ext cx="2839888" cy="22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Condensed" pitchFamily="2" charset="0"/>
                  <a:ea typeface="Roboto Condensed" pitchFamily="2" charset="0"/>
                </a:rPr>
                <a:t>PAYMENT INFORMATION</a:t>
              </a:r>
            </a:p>
          </p:txBody>
        </p:sp>
        <p:sp>
          <p:nvSpPr>
            <p:cNvPr id="61" name="L-Shape 60"/>
            <p:cNvSpPr/>
            <p:nvPr/>
          </p:nvSpPr>
          <p:spPr>
            <a:xfrm rot="2944317">
              <a:off x="7809501" y="1014774"/>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4546" y="1134374"/>
              <a:ext cx="2013211" cy="1006364"/>
            </a:xfrm>
            <a:prstGeom prst="rect">
              <a:avLst/>
            </a:prstGeom>
          </p:spPr>
        </p:pic>
        <p:sp>
          <p:nvSpPr>
            <p:cNvPr id="66" name="Rectangle 65">
              <a:hlinkClick r:id="rId8" action="ppaction://hlinksldjump"/>
            </p:cNvPr>
            <p:cNvSpPr/>
            <p:nvPr/>
          </p:nvSpPr>
          <p:spPr>
            <a:xfrm>
              <a:off x="7705136" y="5370581"/>
              <a:ext cx="2839888" cy="353598"/>
            </a:xfrm>
            <a:prstGeom prst="rect">
              <a:avLst/>
            </a:prstGeom>
            <a:solidFill>
              <a:srgbClr val="25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Roboto Condensed" pitchFamily="2" charset="0"/>
                  <a:ea typeface="Roboto Condensed" pitchFamily="2" charset="0"/>
                </a:rPr>
                <a:t>SAVE AND UPDATE</a:t>
              </a:r>
            </a:p>
          </p:txBody>
        </p:sp>
        <p:sp>
          <p:nvSpPr>
            <p:cNvPr id="67" name="Rectangle 66"/>
            <p:cNvSpPr/>
            <p:nvPr/>
          </p:nvSpPr>
          <p:spPr>
            <a:xfrm>
              <a:off x="7919016" y="2795034"/>
              <a:ext cx="243813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Cardholder Name</a:t>
              </a:r>
            </a:p>
          </p:txBody>
        </p:sp>
        <p:sp>
          <p:nvSpPr>
            <p:cNvPr id="68" name="TextBox 67"/>
            <p:cNvSpPr txBox="1"/>
            <p:nvPr/>
          </p:nvSpPr>
          <p:spPr>
            <a:xfrm>
              <a:off x="7938202" y="2811015"/>
              <a:ext cx="2141483"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Ken Burkett</a:t>
              </a:r>
              <a:endParaRPr lang="en-US" sz="1100" dirty="0">
                <a:solidFill>
                  <a:srgbClr val="666666"/>
                </a:solidFill>
                <a:latin typeface="Roboto Condensed" pitchFamily="2" charset="0"/>
                <a:ea typeface="Roboto Condensed" pitchFamily="2" charset="0"/>
              </a:endParaRPr>
            </a:p>
          </p:txBody>
        </p:sp>
        <p:sp>
          <p:nvSpPr>
            <p:cNvPr id="69" name="Rectangle 68"/>
            <p:cNvSpPr/>
            <p:nvPr/>
          </p:nvSpPr>
          <p:spPr>
            <a:xfrm>
              <a:off x="7919017" y="3562018"/>
              <a:ext cx="981452"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Expires </a:t>
              </a:r>
              <a:r>
                <a:rPr lang="en-US" sz="800" dirty="0">
                  <a:solidFill>
                    <a:schemeClr val="bg1">
                      <a:lumMod val="65000"/>
                    </a:schemeClr>
                  </a:solidFill>
                </a:rPr>
                <a:t>MMYY</a:t>
              </a:r>
            </a:p>
          </p:txBody>
        </p:sp>
        <p:sp>
          <p:nvSpPr>
            <p:cNvPr id="70" name="TextBox 69"/>
            <p:cNvSpPr txBox="1"/>
            <p:nvPr/>
          </p:nvSpPr>
          <p:spPr>
            <a:xfrm>
              <a:off x="7954462" y="3584097"/>
              <a:ext cx="783459"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04 20</a:t>
              </a:r>
              <a:endParaRPr lang="en-US" sz="1100" dirty="0">
                <a:solidFill>
                  <a:srgbClr val="666666"/>
                </a:solidFill>
                <a:latin typeface="Roboto Condensed" pitchFamily="2" charset="0"/>
                <a:ea typeface="Roboto Condensed" pitchFamily="2" charset="0"/>
              </a:endParaRPr>
            </a:p>
          </p:txBody>
        </p:sp>
        <p:sp>
          <p:nvSpPr>
            <p:cNvPr id="71" name="Rectangle 70"/>
            <p:cNvSpPr/>
            <p:nvPr/>
          </p:nvSpPr>
          <p:spPr>
            <a:xfrm>
              <a:off x="9473248" y="3556147"/>
              <a:ext cx="882454"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CVV</a:t>
              </a:r>
            </a:p>
          </p:txBody>
        </p:sp>
        <p:sp>
          <p:nvSpPr>
            <p:cNvPr id="72" name="TextBox 71"/>
            <p:cNvSpPr txBox="1"/>
            <p:nvPr/>
          </p:nvSpPr>
          <p:spPr>
            <a:xfrm>
              <a:off x="9517033" y="3580685"/>
              <a:ext cx="726589"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123</a:t>
              </a:r>
              <a:endParaRPr lang="en-US" sz="1100" dirty="0">
                <a:solidFill>
                  <a:srgbClr val="666666"/>
                </a:solidFill>
                <a:latin typeface="Roboto Condensed" pitchFamily="2" charset="0"/>
                <a:ea typeface="Roboto Condensed" pitchFamily="2" charset="0"/>
              </a:endParaRPr>
            </a:p>
          </p:txBody>
        </p:sp>
        <p:sp>
          <p:nvSpPr>
            <p:cNvPr id="73" name="Rectangle 72"/>
            <p:cNvSpPr/>
            <p:nvPr/>
          </p:nvSpPr>
          <p:spPr>
            <a:xfrm>
              <a:off x="7919016" y="3181119"/>
              <a:ext cx="2438138" cy="28956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lumMod val="65000"/>
                    </a:schemeClr>
                  </a:solidFill>
                </a:rPr>
                <a:t>Card number</a:t>
              </a:r>
            </a:p>
          </p:txBody>
        </p:sp>
        <p:sp>
          <p:nvSpPr>
            <p:cNvPr id="74" name="TextBox 73"/>
            <p:cNvSpPr txBox="1"/>
            <p:nvPr/>
          </p:nvSpPr>
          <p:spPr>
            <a:xfrm>
              <a:off x="7938202" y="3202188"/>
              <a:ext cx="2141483" cy="261610"/>
            </a:xfrm>
            <a:prstGeom prst="rect">
              <a:avLst/>
            </a:prstGeom>
            <a:solidFill>
              <a:srgbClr val="F2F2F2"/>
            </a:solidFill>
          </p:spPr>
          <p:txBody>
            <a:bodyPr wrap="square" rtlCol="0">
              <a:spAutoFit/>
            </a:bodyPr>
            <a:lstStyle/>
            <a:p>
              <a:r>
                <a:rPr lang="en-US" sz="1100" b="1" dirty="0">
                  <a:solidFill>
                    <a:srgbClr val="256FBD"/>
                  </a:solidFill>
                  <a:latin typeface="Roboto Condensed" pitchFamily="2" charset="0"/>
                  <a:ea typeface="Roboto Condensed" pitchFamily="2" charset="0"/>
                </a:rPr>
                <a:t>4413 5188 2212 0665</a:t>
              </a:r>
              <a:endParaRPr lang="en-US" sz="1100" dirty="0">
                <a:solidFill>
                  <a:srgbClr val="666666"/>
                </a:solidFill>
                <a:latin typeface="Roboto Condensed" pitchFamily="2" charset="0"/>
                <a:ea typeface="Roboto Condensed" pitchFamily="2" charset="0"/>
              </a:endParaRPr>
            </a:p>
          </p:txBody>
        </p:sp>
        <p:pic>
          <p:nvPicPr>
            <p:cNvPr id="75" name="Picture 74"/>
            <p:cNvPicPr>
              <a:picLocks noChangeAspect="1"/>
            </p:cNvPicPr>
            <p:nvPr/>
          </p:nvPicPr>
          <p:blipFill rotWithShape="1">
            <a:blip r:embed="rId9"/>
            <a:srcRect t="17642" b="17701"/>
            <a:stretch/>
          </p:blipFill>
          <p:spPr>
            <a:xfrm>
              <a:off x="9971631" y="3219248"/>
              <a:ext cx="344430" cy="216235"/>
            </a:xfrm>
            <a:prstGeom prst="rect">
              <a:avLst/>
            </a:prstGeom>
          </p:spPr>
        </p:pic>
      </p:grpSp>
      <p:sp>
        <p:nvSpPr>
          <p:cNvPr id="51" name="Rectangle 50"/>
          <p:cNvSpPr/>
          <p:nvPr/>
        </p:nvSpPr>
        <p:spPr>
          <a:xfrm>
            <a:off x="4336070" y="982795"/>
            <a:ext cx="2709890" cy="258289"/>
          </a:xfrm>
          <a:prstGeom prst="rect">
            <a:avLst/>
          </a:prstGeom>
          <a:solidFill>
            <a:srgbClr val="9A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L-Shape 51"/>
          <p:cNvSpPr/>
          <p:nvPr/>
        </p:nvSpPr>
        <p:spPr>
          <a:xfrm rot="2944317">
            <a:off x="4446230" y="1069625"/>
            <a:ext cx="93742" cy="84544"/>
          </a:xfrm>
          <a:prstGeom prst="corner">
            <a:avLst>
              <a:gd name="adj1" fmla="val 33158"/>
              <a:gd name="adj2" fmla="val 33211"/>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5214358" y="957054"/>
            <a:ext cx="1035861" cy="307777"/>
          </a:xfrm>
          <a:prstGeom prst="rect">
            <a:avLst/>
          </a:prstGeom>
          <a:noFill/>
        </p:spPr>
        <p:txBody>
          <a:bodyPr wrap="none" rtlCol="0">
            <a:spAutoFit/>
          </a:bodyPr>
          <a:lstStyle/>
          <a:p>
            <a:r>
              <a:rPr lang="en-US" sz="1400" b="1" dirty="0">
                <a:solidFill>
                  <a:schemeClr val="bg1"/>
                </a:solidFill>
                <a:latin typeface="Roboto Condensed" pitchFamily="2" charset="0"/>
                <a:ea typeface="Roboto Condensed" pitchFamily="2" charset="0"/>
              </a:rPr>
              <a:t>MY ALERTS</a:t>
            </a:r>
          </a:p>
        </p:txBody>
      </p:sp>
    </p:spTree>
    <p:extLst>
      <p:ext uri="{BB962C8B-B14F-4D97-AF65-F5344CB8AC3E}">
        <p14:creationId xmlns:p14="http://schemas.microsoft.com/office/powerpoint/2010/main" val="83590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ame">
  <a:themeElements>
    <a:clrScheme name="Custom 6">
      <a:dk1>
        <a:srgbClr val="003B49"/>
      </a:dk1>
      <a:lt1>
        <a:sysClr val="window" lastClr="FFFFFF"/>
      </a:lt1>
      <a:dk2>
        <a:srgbClr val="FFFFFF"/>
      </a:dk2>
      <a:lt2>
        <a:srgbClr val="EEEDCB"/>
      </a:lt2>
      <a:accent1>
        <a:srgbClr val="435363"/>
      </a:accent1>
      <a:accent2>
        <a:srgbClr val="C43B32"/>
      </a:accent2>
      <a:accent3>
        <a:srgbClr val="62A744"/>
      </a:accent3>
      <a:accent4>
        <a:srgbClr val="8A8552"/>
      </a:accent4>
      <a:accent5>
        <a:srgbClr val="F3B843"/>
      </a:accent5>
      <a:accent6>
        <a:srgbClr val="786C71"/>
      </a:accent6>
      <a:hlink>
        <a:srgbClr val="FFFFFF"/>
      </a:hlink>
      <a:folHlink>
        <a:srgbClr val="FFFFF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rame">
  <a:themeElements>
    <a:clrScheme name="Custom 6">
      <a:dk1>
        <a:srgbClr val="003B49"/>
      </a:dk1>
      <a:lt1>
        <a:sysClr val="window" lastClr="FFFFFF"/>
      </a:lt1>
      <a:dk2>
        <a:srgbClr val="FFFFFF"/>
      </a:dk2>
      <a:lt2>
        <a:srgbClr val="EEEDCB"/>
      </a:lt2>
      <a:accent1>
        <a:srgbClr val="435363"/>
      </a:accent1>
      <a:accent2>
        <a:srgbClr val="C43B32"/>
      </a:accent2>
      <a:accent3>
        <a:srgbClr val="62A744"/>
      </a:accent3>
      <a:accent4>
        <a:srgbClr val="8A8552"/>
      </a:accent4>
      <a:accent5>
        <a:srgbClr val="F3B843"/>
      </a:accent5>
      <a:accent6>
        <a:srgbClr val="786C71"/>
      </a:accent6>
      <a:hlink>
        <a:srgbClr val="FFFFFF"/>
      </a:hlink>
      <a:folHlink>
        <a:srgbClr val="FFFFF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41917</TotalTime>
  <Words>12884</Words>
  <Application>Microsoft Office PowerPoint</Application>
  <PresentationFormat>Widescreen</PresentationFormat>
  <Paragraphs>3687</Paragraphs>
  <Slides>134</Slides>
  <Notes>22</Notes>
  <HiddenSlides>21</HiddenSlides>
  <MMClips>10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134</vt:i4>
      </vt:variant>
    </vt:vector>
  </HeadingPairs>
  <TitlesOfParts>
    <vt:vector size="155" baseType="lpstr">
      <vt:lpstr>MS PGothic</vt:lpstr>
      <vt:lpstr>Arial</vt:lpstr>
      <vt:lpstr>Arial Narrow</vt:lpstr>
      <vt:lpstr>Calibri</vt:lpstr>
      <vt:lpstr>Calibri Light</vt:lpstr>
      <vt:lpstr>Century Gothic</vt:lpstr>
      <vt:lpstr>Cleanvertising</vt:lpstr>
      <vt:lpstr>Corbel</vt:lpstr>
      <vt:lpstr>Garamond</vt:lpstr>
      <vt:lpstr>Open Sans</vt:lpstr>
      <vt:lpstr>Roboto Condensed</vt:lpstr>
      <vt:lpstr>Segoe UI</vt:lpstr>
      <vt:lpstr>Segoe UI Symbol</vt:lpstr>
      <vt:lpstr>Times New Roman</vt:lpstr>
      <vt:lpstr>Wingdings</vt:lpstr>
      <vt:lpstr>Wingdings 2</vt:lpstr>
      <vt:lpstr>Wingdings 3</vt:lpstr>
      <vt:lpstr>Office Theme</vt:lpstr>
      <vt:lpstr>Frame</vt:lpstr>
      <vt:lpstr>5_Office Theme</vt:lpstr>
      <vt:lpstr>1_Frame</vt:lpstr>
      <vt:lpstr>PowerPoint Presentation</vt:lpstr>
      <vt:lpstr>OUT OF POCKET COSTS </vt:lpstr>
      <vt:lpstr>PROGRAM THEMES </vt:lpstr>
      <vt:lpstr>PowerPoint Presentation</vt:lpstr>
      <vt:lpstr>PowerPoint Presentation</vt:lpstr>
      <vt:lpstr>PowerPoint Presentation</vt:lpstr>
      <vt:lpstr>PowerPoint Presentation</vt:lpstr>
      <vt:lpstr>PowerPoint Presentation</vt:lpstr>
      <vt:lpstr>HCP TARGETS</vt:lpstr>
      <vt:lpstr>Office LEAVE BEHIND</vt:lpstr>
      <vt:lpstr>Office LEAVE BEHIND</vt:lpstr>
      <vt:lpstr>Splash Screen</vt:lpstr>
      <vt:lpstr>PROVIDES</vt:lpstr>
      <vt:lpstr>PowerPoint Presentation</vt:lpstr>
      <vt:lpstr>PowerPoint Presentation</vt:lpstr>
      <vt:lpstr>Program Overview</vt:lpstr>
      <vt:lpstr>Program Marketing </vt:lpstr>
      <vt:lpstr>Registration Start</vt:lpstr>
      <vt:lpstr>Verification</vt:lpstr>
      <vt:lpstr>E-mail Entry</vt:lpstr>
      <vt:lpstr>Patient Info</vt:lpstr>
      <vt:lpstr>Delivery Address</vt:lpstr>
      <vt:lpstr>Entering  Address #2</vt:lpstr>
      <vt:lpstr>Invalid Street Address</vt:lpstr>
      <vt:lpstr>Billing Information</vt:lpstr>
      <vt:lpstr>Insurance Coverage= Y</vt:lpstr>
      <vt:lpstr>Insurance Card Scan</vt:lpstr>
      <vt:lpstr>Program Overview</vt:lpstr>
      <vt:lpstr>TRANSFER Rx</vt:lpstr>
      <vt:lpstr>TRANSFER Rx :2</vt:lpstr>
      <vt:lpstr>CONFIRM Billing Information</vt:lpstr>
      <vt:lpstr>TRANSFER Rx :3</vt:lpstr>
      <vt:lpstr>TRANSACTION</vt:lpstr>
      <vt:lpstr>Non-Participating Drug Failed Transfer Request</vt:lpstr>
      <vt:lpstr>Rx Not Yet Fillable</vt:lpstr>
      <vt:lpstr>Insurance Coverage= N</vt:lpstr>
      <vt:lpstr>Home Screen No Insurance on file scenario</vt:lpstr>
      <vt:lpstr>No insurance on file scenario CHECK CASH PRICE COMPLIANCE REWARDS™ </vt:lpstr>
      <vt:lpstr>No Rx insurance on file scenario INSURANCE  or  CASH COMPLIANCE REWARDS™ </vt:lpstr>
      <vt:lpstr>ADD RX INSURANCE TO  MY PROFILE RX INSURANCE</vt:lpstr>
      <vt:lpstr>TRANSFER  FROM PRICE HISTORY</vt:lpstr>
      <vt:lpstr>CURRENT RX?  </vt:lpstr>
      <vt:lpstr>Main Menu</vt:lpstr>
      <vt:lpstr>Slide Menu</vt:lpstr>
      <vt:lpstr>BENEFITS TO PATIENT</vt:lpstr>
      <vt:lpstr>PowerPoint Presentation</vt:lpstr>
      <vt:lpstr>BENEFITS TO HCP </vt:lpstr>
      <vt:lpstr>Optional HCP COMPLIANCE DASHBOARD</vt:lpstr>
      <vt:lpstr>HCP E-PRESCRIBE</vt:lpstr>
      <vt:lpstr>SINGLE POINT PRESCRIBE™ </vt:lpstr>
      <vt:lpstr>[SPLASH PAGE]</vt:lpstr>
      <vt:lpstr>[SPLASH PAGE]</vt:lpstr>
      <vt:lpstr>[SPLASH PAGE]</vt:lpstr>
      <vt:lpstr>[SPLASH PAGE]</vt:lpstr>
      <vt:lpstr>PHARMACY QUEUE</vt:lpstr>
      <vt:lpstr>TRANSFER RX SELECTED</vt:lpstr>
      <vt:lpstr>PROCESSED BUTTON  SELECTED</vt:lpstr>
      <vt:lpstr>C-II BUTTON  SELECTED</vt:lpstr>
      <vt:lpstr>NOT CARRIED BUTTON  SELECTED</vt:lpstr>
      <vt:lpstr>INS CLAIM DENIED BUTTON  SELECTED</vt:lpstr>
      <vt:lpstr>PHARMACY QUEUE</vt:lpstr>
      <vt:lpstr>PATIENT PROFILE</vt:lpstr>
      <vt:lpstr>PATIENT PROFILE</vt:lpstr>
      <vt:lpstr>PATIENT PROFILE</vt:lpstr>
      <vt:lpstr>COMPOUNDRX</vt:lpstr>
      <vt:lpstr>[ENGAGEMENT]</vt:lpstr>
      <vt:lpstr>[ENGAGEMENT]</vt:lpstr>
      <vt:lpstr>PowerPoint Presentation</vt:lpstr>
      <vt:lpstr>Which Pharmacist is on Queue duty?</vt:lpstr>
      <vt:lpstr>Notify Rph of change in Queue</vt:lpstr>
      <vt:lpstr>Nudge RPh to check Queue</vt:lpstr>
      <vt:lpstr>Pharmacy Alert: normal</vt:lpstr>
      <vt:lpstr>Pharmacy Alert: C-II Medication</vt:lpstr>
      <vt:lpstr>Pharmacy Alert: Medication Not Stocked</vt:lpstr>
      <vt:lpstr>Pharmacy Alert: REFILL TOO SOON</vt:lpstr>
      <vt:lpstr>Pharmacy Alert: Insurance  Claim Denied</vt:lpstr>
      <vt:lpstr>PHARMACY QUEUE</vt:lpstr>
      <vt:lpstr>PHARMACY QUEUE</vt:lpstr>
      <vt:lpstr>PATIENT PROFILE</vt:lpstr>
      <vt:lpstr>  HOW THE  IMV  MAKES $</vt:lpstr>
      <vt:lpstr>Settings Screen</vt:lpstr>
      <vt:lpstr>PIN SECURITY</vt:lpstr>
      <vt:lpstr>NOTIFICATIONS</vt:lpstr>
      <vt:lpstr>COMPLIANCE REWARDS ™</vt:lpstr>
      <vt:lpstr>PowerPoint Presentation</vt:lpstr>
      <vt:lpstr>DRUG LOOK UP </vt:lpstr>
      <vt:lpstr>CHECK CASH PRICE COMPLIANCE REWARDS™ </vt:lpstr>
      <vt:lpstr>TRANSFER  FROM PRICE HISTORY</vt:lpstr>
      <vt:lpstr>INSURANCE  or  CASH COMPLIANCE REWARDS™ </vt:lpstr>
      <vt:lpstr>CURRENT RX?  </vt:lpstr>
      <vt:lpstr>RX LOOK UP</vt:lpstr>
      <vt:lpstr>DRUG LOOK UP by condition</vt:lpstr>
      <vt:lpstr>EDIT MY PROFILE ALLERGIES</vt:lpstr>
      <vt:lpstr>EDIT MY PROFILE DELIVERY</vt:lpstr>
      <vt:lpstr>EDIT MY PROFILE DEPENDENTS</vt:lpstr>
      <vt:lpstr>EDIT MY PROFILE RX INSURANCE</vt:lpstr>
      <vt:lpstr>MY ALERTS v2</vt:lpstr>
      <vt:lpstr>Insurance Card Out of Date</vt:lpstr>
      <vt:lpstr>Payment Method Invalid</vt:lpstr>
      <vt:lpstr>Pharmacy Alert: Insurance  Claim Denied</vt:lpstr>
      <vt:lpstr>Pharmacy Alert: C-II Medication</vt:lpstr>
      <vt:lpstr>Pharmacy Alert: BRAND / DOSAGE FORM NOT STOCKED </vt:lpstr>
      <vt:lpstr>Pharmacy Alert: No Refills Remaining</vt:lpstr>
      <vt:lpstr>Pharmacy Alert: Rx Expired</vt:lpstr>
      <vt:lpstr>Pharmacy Alert: Medication Not Profitable</vt:lpstr>
      <vt:lpstr>Pharmacy Alert: Too Soon  to Refill</vt:lpstr>
      <vt:lpstr>COMPLIANCE REWARDS™ BALANCE</vt:lpstr>
      <vt:lpstr>Rewards Store</vt:lpstr>
      <vt:lpstr>MY RX ORDERS</vt:lpstr>
      <vt:lpstr>SHARE WITH OTHERS</vt:lpstr>
      <vt:lpstr>Survey</vt:lpstr>
      <vt:lpstr>Survey</vt:lpstr>
      <vt:lpstr>Survey</vt:lpstr>
      <vt:lpstr>Thank You</vt:lpstr>
      <vt:lpstr>Up to the moment Order status</vt:lpstr>
      <vt:lpstr>Dependent: AGE CHECK Patient Info</vt:lpstr>
      <vt:lpstr>Dependent under 18 Patient Info</vt:lpstr>
      <vt:lpstr>Dependent Delivery Address</vt:lpstr>
      <vt:lpstr>Invalid Street Address</vt:lpstr>
      <vt:lpstr>Billing Information</vt:lpstr>
      <vt:lpstr>Insurance Coverage= Y</vt:lpstr>
      <vt:lpstr>Insurance Card Scan</vt:lpstr>
      <vt:lpstr>LOCK SCREEN NOTIFICATIONS </vt:lpstr>
      <vt:lpstr>iOS Lock Screen Notifications </vt:lpstr>
      <vt:lpstr>MY ALERTS TRANSFER REQUEST</vt:lpstr>
      <vt:lpstr>MY ALERTS Rx Out of Refills UPDATED 1/26</vt:lpstr>
      <vt:lpstr>iOS Lock Screen Notifications </vt:lpstr>
      <vt:lpstr>C-II v2</vt:lpstr>
      <vt:lpstr>Program Overview</vt:lpstr>
      <vt:lpstr>PowerPoint Presentation</vt:lpstr>
      <vt:lpstr>Normal Set up</vt:lpstr>
      <vt:lpstr>COVERED RX LOOK UP</vt:lpstr>
      <vt:lpstr>PHARMACY LABEL</vt:lpstr>
      <vt:lpstr>COPAY ASSISTANCE FOR INSURED PATIENTS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burkett</dc:creator>
  <cp:lastModifiedBy>riaz cheema</cp:lastModifiedBy>
  <cp:revision>1371</cp:revision>
  <cp:lastPrinted>2016-03-21T04:08:35Z</cp:lastPrinted>
  <dcterms:created xsi:type="dcterms:W3CDTF">2015-12-16T18:32:06Z</dcterms:created>
  <dcterms:modified xsi:type="dcterms:W3CDTF">2016-05-14T18:36:52Z</dcterms:modified>
</cp:coreProperties>
</file>